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8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8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3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3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7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1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8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4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2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31D5F95-427B-43E6-B71C-C224EE421A5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0D2925-ACBB-4C13-A139-F1233F0F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EE12-5AEC-48FC-A618-C60E0D27D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Burnley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0CC2-7EF4-4405-AF31-1D47937CF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School Performance update 2019/2020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CA1AE-BEC2-4B8C-9EB6-646D458B239C}"/>
              </a:ext>
            </a:extLst>
          </p:cNvPr>
          <p:cNvSpPr txBox="1"/>
          <p:nvPr/>
        </p:nvSpPr>
        <p:spPr>
          <a:xfrm>
            <a:off x="728870" y="5346412"/>
            <a:ext cx="641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Love, Grace and Fellowship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E89C1-97E6-46DE-8E7C-FF0A0FD6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289" y="3966522"/>
            <a:ext cx="22002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9D67-2EF9-4483-85A5-4744A803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CBEA-5ADE-4601-A054-76EF41E8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" y="2603500"/>
            <a:ext cx="8407729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extremely proud of our first set of results here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 School and feel that they help validate the hard work, dedication and vision that we have had for the last 5 years. All of the key performance measures set out from the department for education show that we are a school that performs above the national average and more importantly for the community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Padiham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highest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As the school grows, so will the entry level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intention to match the government target of 75% of pupils studying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subject combination at GCSE by 2022. We believe that these results, amongst other things, establishes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 School as a viable and attractive option for families in the local area. If you have any questions than please get in touch.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9003" y="5118265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Mr P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Walmsley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9773" y="2799715"/>
            <a:ext cx="2649772" cy="19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355E-206C-4495-85ED-C1B9534B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87DE5-4835-4C0F-A5C3-F242C797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2603499"/>
            <a:ext cx="9167750" cy="3809175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Governors are delighted with this first set of results which we see as fulfilment of our dream to see this great school established 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We are delighted that our strong ethos and values, together with our commitment to educational achievement, can be clearly seen throughout our school. </a:t>
            </a:r>
          </a:p>
          <a:p>
            <a:pPr marL="0" indent="0" fontAlgn="base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strong performance is testimony to the hard work of our pupils, the skill and dedication of our teaching staff and the support of the whole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Burnley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High School family.</a:t>
            </a:r>
          </a:p>
          <a:p>
            <a:pPr marL="0" indent="0" fontAlgn="base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be committed to raising aspirations by believing in our students to exceed expectations and achieve great things.</a:t>
            </a:r>
          </a:p>
          <a:p>
            <a:pPr marL="0" indent="0" fontAlgn="base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Jeff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Brunton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Chair of Governors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39" y="2603499"/>
            <a:ext cx="1511733" cy="20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1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BDBE-0C58-4A70-9BB9-1181083E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213F-D8DD-44D9-AEF1-2431FBD8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497483"/>
            <a:ext cx="11251095" cy="3876814"/>
          </a:xfrm>
        </p:spPr>
        <p:txBody>
          <a:bodyPr/>
          <a:lstStyle/>
          <a:p>
            <a:r>
              <a:rPr lang="en-GB" sz="2000" dirty="0"/>
              <a:t>Burnley High Schools first GCSE results were an amazing success with a progress 8 score of +0.03 and attainment 8 score of 47.9 placing the school as the best in Burnley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20DB04-DC43-4016-9DC1-99C1C4DD0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51852"/>
              </p:ext>
            </p:extLst>
          </p:nvPr>
        </p:nvGraphicFramePr>
        <p:xfrm>
          <a:off x="543340" y="3670851"/>
          <a:ext cx="7187688" cy="221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922">
                  <a:extLst>
                    <a:ext uri="{9D8B030D-6E8A-4147-A177-3AD203B41FA5}">
                      <a16:colId xmlns:a16="http://schemas.microsoft.com/office/drawing/2014/main" val="529065265"/>
                    </a:ext>
                  </a:extLst>
                </a:gridCol>
                <a:gridCol w="1796922">
                  <a:extLst>
                    <a:ext uri="{9D8B030D-6E8A-4147-A177-3AD203B41FA5}">
                      <a16:colId xmlns:a16="http://schemas.microsoft.com/office/drawing/2014/main" val="664910848"/>
                    </a:ext>
                  </a:extLst>
                </a:gridCol>
                <a:gridCol w="1796922">
                  <a:extLst>
                    <a:ext uri="{9D8B030D-6E8A-4147-A177-3AD203B41FA5}">
                      <a16:colId xmlns:a16="http://schemas.microsoft.com/office/drawing/2014/main" val="2557665972"/>
                    </a:ext>
                  </a:extLst>
                </a:gridCol>
                <a:gridCol w="1796922">
                  <a:extLst>
                    <a:ext uri="{9D8B030D-6E8A-4147-A177-3AD203B41FA5}">
                      <a16:colId xmlns:a16="http://schemas.microsoft.com/office/drawing/2014/main" val="311780041"/>
                    </a:ext>
                  </a:extLst>
                </a:gridCol>
              </a:tblGrid>
              <a:tr h="1025363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Burnley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Lancashire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35317"/>
                  </a:ext>
                </a:extLst>
              </a:tr>
              <a:tr h="5940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Progress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-0.11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072708"/>
                  </a:ext>
                </a:extLst>
              </a:tr>
              <a:tr h="5940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Attainment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87889"/>
                  </a:ext>
                </a:extLst>
              </a:tr>
            </a:tbl>
          </a:graphicData>
        </a:graphic>
      </p:graphicFrame>
      <p:pic>
        <p:nvPicPr>
          <p:cNvPr id="6" name="Picture 2" descr="Image result for burnley high school logo">
            <a:extLst>
              <a:ext uri="{FF2B5EF4-FFF2-40B4-BE49-F238E27FC236}">
                <a16:creationId xmlns:a16="http://schemas.microsoft.com/office/drawing/2014/main" id="{FFA7B8D3-75F4-4413-AA92-F5D929043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7876803" y="3670851"/>
            <a:ext cx="4171703" cy="22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9539-21E3-42B6-B996-E0DA1904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5 or above in English and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2FE9-1871-4E52-81FB-BAFAA911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3" y="2603500"/>
            <a:ext cx="7712765" cy="3416300"/>
          </a:xfrm>
        </p:spPr>
        <p:txBody>
          <a:bodyPr>
            <a:normAutofit/>
          </a:bodyPr>
          <a:lstStyle/>
          <a:p>
            <a:r>
              <a:rPr lang="en-GB" sz="2000" dirty="0"/>
              <a:t>We are particularly proud of our achievements in Maths and English with both subjects showing strong results way above national average.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004721-4492-43A6-A6EC-D08C41E0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49201"/>
              </p:ext>
            </p:extLst>
          </p:nvPr>
        </p:nvGraphicFramePr>
        <p:xfrm>
          <a:off x="4068416" y="3799233"/>
          <a:ext cx="7222436" cy="220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609">
                  <a:extLst>
                    <a:ext uri="{9D8B030D-6E8A-4147-A177-3AD203B41FA5}">
                      <a16:colId xmlns:a16="http://schemas.microsoft.com/office/drawing/2014/main" val="529065265"/>
                    </a:ext>
                  </a:extLst>
                </a:gridCol>
                <a:gridCol w="1805609">
                  <a:extLst>
                    <a:ext uri="{9D8B030D-6E8A-4147-A177-3AD203B41FA5}">
                      <a16:colId xmlns:a16="http://schemas.microsoft.com/office/drawing/2014/main" val="664910848"/>
                    </a:ext>
                  </a:extLst>
                </a:gridCol>
                <a:gridCol w="1805609">
                  <a:extLst>
                    <a:ext uri="{9D8B030D-6E8A-4147-A177-3AD203B41FA5}">
                      <a16:colId xmlns:a16="http://schemas.microsoft.com/office/drawing/2014/main" val="2557665972"/>
                    </a:ext>
                  </a:extLst>
                </a:gridCol>
                <a:gridCol w="1805609">
                  <a:extLst>
                    <a:ext uri="{9D8B030D-6E8A-4147-A177-3AD203B41FA5}">
                      <a16:colId xmlns:a16="http://schemas.microsoft.com/office/drawing/2014/main" val="311780041"/>
                    </a:ext>
                  </a:extLst>
                </a:gridCol>
              </a:tblGrid>
              <a:tr h="896592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Burnley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Lancashire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35317"/>
                  </a:ext>
                </a:extLst>
              </a:tr>
              <a:tr h="8965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Grade 5 or more in English and 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072708"/>
                  </a:ext>
                </a:extLst>
              </a:tr>
            </a:tbl>
          </a:graphicData>
        </a:graphic>
      </p:graphicFrame>
      <p:sp>
        <p:nvSpPr>
          <p:cNvPr id="5" name="AutoShape 2" descr="Image result for burnley high school logo">
            <a:extLst>
              <a:ext uri="{FF2B5EF4-FFF2-40B4-BE49-F238E27FC236}">
                <a16:creationId xmlns:a16="http://schemas.microsoft.com/office/drawing/2014/main" id="{47A66E36-4F61-4F31-A181-B772C63FF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15DE6-56E9-48E4-B980-F50EED25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2415830"/>
            <a:ext cx="31623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9539-21E3-42B6-B996-E0DA1904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EBACC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004721-4492-43A6-A6EC-D08C41E0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00127"/>
              </p:ext>
            </p:extLst>
          </p:nvPr>
        </p:nvGraphicFramePr>
        <p:xfrm>
          <a:off x="646040" y="3037034"/>
          <a:ext cx="7096544" cy="219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136">
                  <a:extLst>
                    <a:ext uri="{9D8B030D-6E8A-4147-A177-3AD203B41FA5}">
                      <a16:colId xmlns:a16="http://schemas.microsoft.com/office/drawing/2014/main" val="529065265"/>
                    </a:ext>
                  </a:extLst>
                </a:gridCol>
                <a:gridCol w="1774136">
                  <a:extLst>
                    <a:ext uri="{9D8B030D-6E8A-4147-A177-3AD203B41FA5}">
                      <a16:colId xmlns:a16="http://schemas.microsoft.com/office/drawing/2014/main" val="664910848"/>
                    </a:ext>
                  </a:extLst>
                </a:gridCol>
                <a:gridCol w="1774136">
                  <a:extLst>
                    <a:ext uri="{9D8B030D-6E8A-4147-A177-3AD203B41FA5}">
                      <a16:colId xmlns:a16="http://schemas.microsoft.com/office/drawing/2014/main" val="2557665972"/>
                    </a:ext>
                  </a:extLst>
                </a:gridCol>
                <a:gridCol w="1774136">
                  <a:extLst>
                    <a:ext uri="{9D8B030D-6E8A-4147-A177-3AD203B41FA5}">
                      <a16:colId xmlns:a16="http://schemas.microsoft.com/office/drawing/2014/main" val="311780041"/>
                    </a:ext>
                  </a:extLst>
                </a:gridCol>
              </a:tblGrid>
              <a:tr h="643458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Burnley High School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Lancashire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National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35317"/>
                  </a:ext>
                </a:extLst>
              </a:tr>
              <a:tr h="794502">
                <a:tc>
                  <a:txBody>
                    <a:bodyPr/>
                    <a:lstStyle/>
                    <a:p>
                      <a:pPr algn="ctr"/>
                      <a:r>
                        <a:rPr lang="en-GB" sz="1800" b="1"/>
                        <a:t>EBACC Average point score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4.17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4.02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4.07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072708"/>
                  </a:ext>
                </a:extLst>
              </a:tr>
              <a:tr h="372797">
                <a:tc>
                  <a:txBody>
                    <a:bodyPr/>
                    <a:lstStyle/>
                    <a:p>
                      <a:pPr algn="ctr"/>
                      <a:r>
                        <a:rPr lang="en-GB" sz="1800" b="1"/>
                        <a:t>Entering EBACC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24%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33%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5176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94D31B-84AB-4E3B-8128-0437F373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5" y="3298124"/>
            <a:ext cx="3803373" cy="27356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48DADE-D81D-4509-AE6F-FA8629C0E5E2}"/>
              </a:ext>
            </a:extLst>
          </p:cNvPr>
          <p:cNvSpPr txBox="1">
            <a:spLocks/>
          </p:cNvSpPr>
          <p:nvPr/>
        </p:nvSpPr>
        <p:spPr>
          <a:xfrm>
            <a:off x="417442" y="2325443"/>
            <a:ext cx="11280917" cy="188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</a:pPr>
            <a:r>
              <a:rPr lang="en-GB" sz="2000" dirty="0"/>
              <a:t>Our EBACC average point score is again above national average showing our success in our EBACC subjects of English, Maths, Science, History, Geography and MFL</a:t>
            </a:r>
          </a:p>
          <a:p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3FB7C-11E1-4759-A0F8-2100FD1E1EDA}"/>
              </a:ext>
            </a:extLst>
          </p:cNvPr>
          <p:cNvSpPr/>
          <p:nvPr/>
        </p:nvSpPr>
        <p:spPr>
          <a:xfrm>
            <a:off x="646039" y="5346398"/>
            <a:ext cx="6920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As the school grows, so will the entry level of EBacc with the intention to match the government target of 75% of pupils studying the EBacc subject combination at GCSE by 2022, and 90% by 2025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2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A2C4-E017-4247-BC69-384B0932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staying in education or entering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37AF-B7CD-45B2-9F7F-FE20D0FF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03500"/>
            <a:ext cx="10919791" cy="341630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These figures will be updated later in the year. </a:t>
            </a:r>
          </a:p>
        </p:txBody>
      </p:sp>
    </p:spTree>
    <p:extLst>
      <p:ext uri="{BB962C8B-B14F-4D97-AF65-F5344CB8AC3E}">
        <p14:creationId xmlns:p14="http://schemas.microsoft.com/office/powerpoint/2010/main" val="1260668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339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Burnley High School</vt:lpstr>
      <vt:lpstr>Headteacher</vt:lpstr>
      <vt:lpstr>Governors</vt:lpstr>
      <vt:lpstr>GCSE Success</vt:lpstr>
      <vt:lpstr>Grade 5 or above in English and Maths</vt:lpstr>
      <vt:lpstr>EBACC</vt:lpstr>
      <vt:lpstr>Students staying in education or entering employment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Burnley High School</dc:title>
  <dc:creator>Claire Cragg</dc:creator>
  <cp:lastModifiedBy>Andrew Scott</cp:lastModifiedBy>
  <cp:revision>10</cp:revision>
  <dcterms:created xsi:type="dcterms:W3CDTF">2020-02-12T22:38:59Z</dcterms:created>
  <dcterms:modified xsi:type="dcterms:W3CDTF">2020-03-05T14:32:41Z</dcterms:modified>
</cp:coreProperties>
</file>