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62" r:id="rId3"/>
    <p:sldId id="257" r:id="rId4"/>
    <p:sldId id="258" r:id="rId5"/>
    <p:sldId id="261" r:id="rId6"/>
    <p:sldId id="270" r:id="rId7"/>
    <p:sldId id="278" r:id="rId8"/>
    <p:sldId id="271" r:id="rId9"/>
    <p:sldId id="275" r:id="rId10"/>
    <p:sldId id="276" r:id="rId11"/>
    <p:sldId id="279" r:id="rId12"/>
    <p:sldId id="267" r:id="rId13"/>
    <p:sldId id="268" r:id="rId14"/>
    <p:sldId id="269" r:id="rId15"/>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Verdana" panose="020B0604030504040204" pitchFamily="34" charset="0"/>
      <p:regular r:id="rId21"/>
      <p:bold r:id="rId22"/>
      <p:italic r:id="rId23"/>
      <p:boldItalic r:id="rId24"/>
    </p:embeddedFont>
    <p:embeddedFont>
      <p:font typeface="Comic Sans MS" panose="030F0702030302020204" pitchFamily="66" charset="0"/>
      <p:regular r:id="rId25"/>
      <p:bold r:id="rId26"/>
    </p:embeddedFont>
    <p:embeddedFont>
      <p:font typeface="Permanent Marker" panose="020B060402020202020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32392E-C3A1-433D-BD90-4682F671E675}">
  <a:tblStyle styleId="{8132392E-C3A1-433D-BD90-4682F671E67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7" autoAdjust="0"/>
    <p:restoredTop sz="94660"/>
  </p:normalViewPr>
  <p:slideViewPr>
    <p:cSldViewPr snapToGrid="0">
      <p:cViewPr varScale="1">
        <p:scale>
          <a:sx n="69" d="100"/>
          <a:sy n="69" d="100"/>
        </p:scale>
        <p:origin x="144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smtClean="0"/>
              <a:t>Answers could include progression routes from the basic job, how much you could earn from that job, is it a job you could do for the rest of your life?</a:t>
            </a:r>
            <a:r>
              <a:rPr lang="en-GB" baseline="0" dirty="0" smtClean="0"/>
              <a:t>. Ensure the qualifications you decide to do match your career. Be ambitious but be realistic, is it a career you can achieve and excel in.   EXTENSION: job satisfaction – you will either be happy with your career or unhappy if you have chosen the wrong one. You may decide to retrain if your qualifications are very specific to your career etc. </a:t>
            </a:r>
            <a:endParaRPr dirty="0"/>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2" name="Google Shape;14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7543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3129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Answers could include progression routes from the basic job, how much you could earn from that job, is it a job you could do for the rest of your life?</a:t>
            </a:r>
            <a:r>
              <a:rPr lang="en-US" baseline="0" dirty="0" smtClean="0"/>
              <a:t>. Ensure the qualifications you decide to do match your career. Be ambitious but be realistic, is it a career you can achieve and excel in.   EXTENSION: job satisfaction – you will either be happy with your career or unhappy if you have chosen the wrong one. You may decide to retrain if your qualifications are very specific to your career etc. </a:t>
            </a:r>
            <a:endParaRPr lang="en-US" dirty="0" smtClean="0"/>
          </a:p>
          <a:p>
            <a:pPr marL="0" lvl="0" indent="0" algn="l" rtl="0">
              <a:spcBef>
                <a:spcPts val="0"/>
              </a:spcBef>
              <a:spcAft>
                <a:spcPts val="0"/>
              </a:spcAft>
              <a:buNone/>
            </a:pPr>
            <a:endParaRPr dirty="0"/>
          </a:p>
        </p:txBody>
      </p:sp>
      <p:sp>
        <p:nvSpPr>
          <p:cNvPr id="155" name="Google Shape;15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smtClean="0"/>
              <a:t>Next 2 slides have all sectors </a:t>
            </a:r>
            <a:endParaRPr dirty="0"/>
          </a:p>
        </p:txBody>
      </p:sp>
      <p:sp>
        <p:nvSpPr>
          <p:cNvPr id="142" name="Google Shape;14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smtClean="0"/>
              <a:t>Explain each sector has lots and lots of different jobs. For example being in the military you can be a chef, many</a:t>
            </a:r>
            <a:r>
              <a:rPr lang="en-GB" baseline="0" dirty="0" smtClean="0"/>
              <a:t> different types of engineers, mechanics, medics etc. </a:t>
            </a:r>
            <a:endParaRPr dirty="0"/>
          </a:p>
        </p:txBody>
      </p:sp>
      <p:sp>
        <p:nvSpPr>
          <p:cNvPr id="155" name="Google Shape;15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7739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5" name="Google Shape;15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5565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2" name="Google Shape;14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0998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2" name="Google Shape;14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583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alpha val="4705"/>
          </a:srgbClr>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nline-timers.com/timer-3-minutes?time=22237044438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icould.com/explore/categories/job-types/cars-and-automotive/"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3"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13"/>
          <p:cNvSpPr/>
          <p:nvPr/>
        </p:nvSpPr>
        <p:spPr>
          <a:xfrm>
            <a:off x="0" y="-11687"/>
            <a:ext cx="9144000" cy="400110"/>
          </a:xfrm>
          <a:prstGeom prst="rect">
            <a:avLst/>
          </a:prstGeom>
          <a:solidFill>
            <a:srgbClr val="7030A0"/>
          </a:solidFill>
          <a:ln w="12700" cap="flat" cmpd="sng">
            <a:solidFill>
              <a:srgbClr val="5B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2D050"/>
              </a:buClr>
              <a:buSzPts val="2000"/>
              <a:buFont typeface="Permanent Marker"/>
              <a:buNone/>
            </a:pPr>
            <a:r>
              <a:rPr lang="en-GB" sz="2000" b="1" i="0" u="none" strike="noStrike" cap="none">
                <a:solidFill>
                  <a:srgbClr val="92D050"/>
                </a:solidFill>
                <a:latin typeface="Permanent Marker"/>
                <a:ea typeface="Permanent Marker"/>
                <a:cs typeface="Permanent Marker"/>
                <a:sym typeface="Permanent Marker"/>
              </a:rPr>
              <a:t>Connect</a:t>
            </a:r>
            <a:r>
              <a:rPr lang="en-GB" sz="2000" b="0" i="0" u="none" strike="noStrike" cap="none">
                <a:solidFill>
                  <a:srgbClr val="0070C0"/>
                </a:solidFill>
                <a:latin typeface="Permanent Marker"/>
                <a:ea typeface="Permanent Marker"/>
                <a:cs typeface="Permanent Marker"/>
                <a:sym typeface="Permanent Marker"/>
              </a:rPr>
              <a:t> </a:t>
            </a:r>
            <a:r>
              <a:rPr lang="en-GB" sz="2000" b="0" i="0" u="none" strike="noStrike" cap="none">
                <a:solidFill>
                  <a:srgbClr val="000000"/>
                </a:solidFill>
                <a:latin typeface="Permanent Marker"/>
                <a:ea typeface="Permanent Marker"/>
                <a:cs typeface="Permanent Marker"/>
                <a:sym typeface="Permanent Marker"/>
              </a:rPr>
              <a:t>– </a:t>
            </a:r>
            <a:r>
              <a:rPr lang="en-GB" sz="2000" b="0" u="sng" strike="noStrike" cap="none">
                <a:solidFill>
                  <a:schemeClr val="lt1"/>
                </a:solidFill>
                <a:latin typeface="Permanent Marker"/>
                <a:ea typeface="Permanent Marker"/>
                <a:cs typeface="Permanent Marker"/>
                <a:sym typeface="Permanent Marker"/>
              </a:rPr>
              <a:t>Connect</a:t>
            </a:r>
            <a:r>
              <a:rPr lang="en-GB" sz="2000" b="0" u="none" strike="noStrike" cap="none">
                <a:solidFill>
                  <a:schemeClr val="lt1"/>
                </a:solidFill>
                <a:latin typeface="Permanent Marker"/>
                <a:ea typeface="Permanent Marker"/>
                <a:cs typeface="Permanent Marker"/>
                <a:sym typeface="Permanent Marker"/>
              </a:rPr>
              <a:t> your thinking to the content</a:t>
            </a:r>
            <a:endParaRPr/>
          </a:p>
        </p:txBody>
      </p:sp>
      <p:sp>
        <p:nvSpPr>
          <p:cNvPr id="91" name="Google Shape;91;p13"/>
          <p:cNvSpPr txBox="1">
            <a:spLocks noGrp="1"/>
          </p:cNvSpPr>
          <p:nvPr>
            <p:ph type="title"/>
          </p:nvPr>
        </p:nvSpPr>
        <p:spPr>
          <a:xfrm>
            <a:off x="460375" y="812188"/>
            <a:ext cx="8277472" cy="41651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030A0"/>
              </a:buClr>
              <a:buSzPts val="2800"/>
              <a:buFont typeface="Verdana"/>
              <a:buNone/>
            </a:pPr>
            <a:r>
              <a:rPr lang="en-GB" sz="2800" b="1" dirty="0">
                <a:solidFill>
                  <a:srgbClr val="7030A0"/>
                </a:solidFill>
                <a:latin typeface="Verdana"/>
                <a:ea typeface="Verdana"/>
                <a:cs typeface="Verdana"/>
                <a:sym typeface="Verdana"/>
              </a:rPr>
              <a:t>You have 3 minutes to </a:t>
            </a:r>
            <a:r>
              <a:rPr lang="en-GB" sz="2800" b="1" dirty="0" smtClean="0">
                <a:solidFill>
                  <a:srgbClr val="7030A0"/>
                </a:solidFill>
                <a:latin typeface="Verdana"/>
                <a:ea typeface="Verdana"/>
                <a:cs typeface="Verdana"/>
                <a:sym typeface="Verdana"/>
              </a:rPr>
              <a:t>write what you think is important when choosing your career</a:t>
            </a:r>
            <a:r>
              <a:rPr lang="en-GB" sz="2800" b="1" u="sng" dirty="0" smtClean="0">
                <a:solidFill>
                  <a:schemeClr val="hlink"/>
                </a:solidFill>
                <a:latin typeface="Verdana"/>
                <a:ea typeface="Verdana"/>
                <a:cs typeface="Verdana"/>
                <a:sym typeface="Verdana"/>
                <a:hlinkClick r:id="rId3"/>
              </a:rPr>
              <a:t/>
            </a:r>
            <a:br>
              <a:rPr lang="en-GB" sz="2800" b="1" u="sng" dirty="0" smtClean="0">
                <a:solidFill>
                  <a:schemeClr val="hlink"/>
                </a:solidFill>
                <a:latin typeface="Verdana"/>
                <a:ea typeface="Verdana"/>
                <a:cs typeface="Verdana"/>
                <a:sym typeface="Verdana"/>
                <a:hlinkClick r:id="rId3"/>
              </a:rPr>
            </a:br>
            <a:r>
              <a:rPr lang="en-GB" sz="2800" b="1" u="sng" dirty="0">
                <a:solidFill>
                  <a:schemeClr val="hlink"/>
                </a:solidFill>
                <a:latin typeface="Verdana"/>
                <a:ea typeface="Verdana"/>
                <a:cs typeface="Verdana"/>
                <a:sym typeface="Verdana"/>
                <a:hlinkClick r:id="rId3"/>
              </a:rPr>
              <a:t/>
            </a:r>
            <a:br>
              <a:rPr lang="en-GB" sz="2800" b="1" u="sng" dirty="0">
                <a:solidFill>
                  <a:schemeClr val="hlink"/>
                </a:solidFill>
                <a:latin typeface="Verdana"/>
                <a:ea typeface="Verdana"/>
                <a:cs typeface="Verdana"/>
                <a:sym typeface="Verdana"/>
                <a:hlinkClick r:id="rId3"/>
              </a:rPr>
            </a:br>
            <a:r>
              <a:rPr lang="en-GB" sz="2800" b="1" u="sng" dirty="0" smtClean="0">
                <a:solidFill>
                  <a:schemeClr val="hlink"/>
                </a:solidFill>
                <a:latin typeface="Verdana"/>
                <a:ea typeface="Verdana"/>
                <a:cs typeface="Verdana"/>
                <a:sym typeface="Verdana"/>
                <a:hlinkClick r:id="rId3"/>
              </a:rPr>
              <a:t>Timer</a:t>
            </a:r>
            <a:r>
              <a:rPr lang="en-GB" sz="2800" b="1" u="sng" dirty="0" smtClean="0">
                <a:solidFill>
                  <a:schemeClr val="hlink"/>
                </a:solidFill>
                <a:latin typeface="Verdana"/>
                <a:ea typeface="Verdana"/>
                <a:cs typeface="Verdana"/>
                <a:sym typeface="Verdana"/>
              </a:rPr>
              <a:t/>
            </a:r>
            <a:br>
              <a:rPr lang="en-GB" sz="2800" b="1" u="sng" dirty="0" smtClean="0">
                <a:solidFill>
                  <a:schemeClr val="hlink"/>
                </a:solidFill>
                <a:latin typeface="Verdana"/>
                <a:ea typeface="Verdana"/>
                <a:cs typeface="Verdana"/>
                <a:sym typeface="Verdana"/>
              </a:rPr>
            </a:br>
            <a:r>
              <a:rPr lang="en-GB" sz="2800" b="1" u="sng" dirty="0">
                <a:solidFill>
                  <a:schemeClr val="hlink"/>
                </a:solidFill>
                <a:latin typeface="Verdana"/>
                <a:ea typeface="Verdana"/>
                <a:cs typeface="Verdana"/>
                <a:sym typeface="Verdana"/>
              </a:rPr>
              <a:t/>
            </a:r>
            <a:br>
              <a:rPr lang="en-GB" sz="2800" b="1" u="sng" dirty="0">
                <a:solidFill>
                  <a:schemeClr val="hlink"/>
                </a:solidFill>
                <a:latin typeface="Verdana"/>
                <a:ea typeface="Verdana"/>
                <a:cs typeface="Verdana"/>
                <a:sym typeface="Verdana"/>
              </a:rPr>
            </a:br>
            <a:r>
              <a:rPr lang="en-GB" sz="2800" b="1" dirty="0" smtClean="0">
                <a:solidFill>
                  <a:srgbClr val="7030A0"/>
                </a:solidFill>
                <a:latin typeface="Verdana"/>
                <a:ea typeface="Verdana"/>
                <a:cs typeface="Verdana"/>
                <a:sym typeface="Verdana"/>
              </a:rPr>
              <a:t>Extension:</a:t>
            </a:r>
            <a:br>
              <a:rPr lang="en-GB" sz="2800" b="1" dirty="0" smtClean="0">
                <a:solidFill>
                  <a:srgbClr val="7030A0"/>
                </a:solidFill>
                <a:latin typeface="Verdana"/>
                <a:ea typeface="Verdana"/>
                <a:cs typeface="Verdana"/>
                <a:sym typeface="Verdana"/>
              </a:rPr>
            </a:br>
            <a:r>
              <a:rPr lang="en-GB" sz="2800" b="1" dirty="0">
                <a:solidFill>
                  <a:srgbClr val="7030A0"/>
                </a:solidFill>
                <a:latin typeface="Verdana"/>
                <a:ea typeface="Verdana"/>
                <a:cs typeface="Verdana"/>
                <a:sym typeface="Verdana"/>
              </a:rPr>
              <a:t/>
            </a:r>
            <a:br>
              <a:rPr lang="en-GB" sz="2800" b="1" dirty="0">
                <a:solidFill>
                  <a:srgbClr val="7030A0"/>
                </a:solidFill>
                <a:latin typeface="Verdana"/>
                <a:ea typeface="Verdana"/>
                <a:cs typeface="Verdana"/>
                <a:sym typeface="Verdana"/>
              </a:rPr>
            </a:br>
            <a:r>
              <a:rPr lang="en-GB" sz="2800" b="1" dirty="0" smtClean="0">
                <a:solidFill>
                  <a:srgbClr val="7030A0"/>
                </a:solidFill>
                <a:latin typeface="Verdana"/>
                <a:ea typeface="Verdana"/>
                <a:cs typeface="Verdana"/>
                <a:sym typeface="Verdana"/>
              </a:rPr>
              <a:t>Explain how this could effect you in years to come? </a:t>
            </a:r>
            <a:endParaRPr sz="2800" b="1" dirty="0">
              <a:solidFill>
                <a:srgbClr val="7030A0"/>
              </a:solidFill>
              <a:latin typeface="Verdana"/>
              <a:ea typeface="Verdana"/>
              <a:cs typeface="Verdana"/>
              <a:sym typeface="Verdana"/>
            </a:endParaRPr>
          </a:p>
          <a:p>
            <a:pPr marL="0" lvl="0" indent="0" algn="ctr" rtl="0">
              <a:spcBef>
                <a:spcPts val="0"/>
              </a:spcBef>
              <a:spcAft>
                <a:spcPts val="0"/>
              </a:spcAft>
              <a:buClr>
                <a:srgbClr val="7030A0"/>
              </a:buClr>
              <a:buSzPts val="2800"/>
              <a:buFont typeface="Verdana"/>
              <a:buNone/>
            </a:pPr>
            <a:endParaRPr sz="2800" b="1" u="sng" dirty="0">
              <a:solidFill>
                <a:srgbClr val="7030A0"/>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8"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18"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18"/>
          <p:cNvSpPr/>
          <p:nvPr/>
        </p:nvSpPr>
        <p:spPr>
          <a:xfrm>
            <a:off x="0" y="-11687"/>
            <a:ext cx="9144000" cy="400110"/>
          </a:xfrm>
          <a:prstGeom prst="rect">
            <a:avLst/>
          </a:prstGeom>
          <a:solidFill>
            <a:srgbClr val="7030A0"/>
          </a:solidFill>
          <a:ln w="12700" cap="flat" cmpd="sng">
            <a:solidFill>
              <a:srgbClr val="5B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ABF8E"/>
              </a:buClr>
              <a:buSzPts val="2000"/>
              <a:buFont typeface="Permanent Marker"/>
              <a:buNone/>
            </a:pPr>
            <a:r>
              <a:rPr lang="en-GB" sz="2000" b="1" i="0" u="none" strike="noStrike" cap="none">
                <a:solidFill>
                  <a:srgbClr val="FABF8E"/>
                </a:solidFill>
                <a:latin typeface="Permanent Marker"/>
                <a:ea typeface="Permanent Marker"/>
                <a:cs typeface="Permanent Marker"/>
                <a:sym typeface="Permanent Marker"/>
              </a:rPr>
              <a:t>Activate</a:t>
            </a:r>
            <a:r>
              <a:rPr lang="en-GB" sz="2000" b="0" i="0" u="none" strike="noStrike" cap="none">
                <a:solidFill>
                  <a:srgbClr val="0070C0"/>
                </a:solidFill>
                <a:latin typeface="Permanent Marker"/>
                <a:ea typeface="Permanent Marker"/>
                <a:cs typeface="Permanent Marker"/>
                <a:sym typeface="Permanent Marker"/>
              </a:rPr>
              <a:t> </a:t>
            </a:r>
            <a:r>
              <a:rPr lang="en-GB" sz="2000" b="0" i="0" u="none" strike="noStrike" cap="none">
                <a:solidFill>
                  <a:srgbClr val="000000"/>
                </a:solidFill>
                <a:latin typeface="Permanent Marker"/>
                <a:ea typeface="Permanent Marker"/>
                <a:cs typeface="Permanent Marker"/>
                <a:sym typeface="Permanent Marker"/>
              </a:rPr>
              <a:t>– </a:t>
            </a:r>
            <a:r>
              <a:rPr lang="en-GB" sz="2000" b="0" u="none" strike="noStrike" cap="none">
                <a:solidFill>
                  <a:schemeClr val="lt1"/>
                </a:solidFill>
                <a:latin typeface="Permanent Marker"/>
                <a:ea typeface="Permanent Marker"/>
                <a:cs typeface="Permanent Marker"/>
                <a:sym typeface="Permanent Marker"/>
              </a:rPr>
              <a:t>This is where you </a:t>
            </a:r>
            <a:r>
              <a:rPr lang="en-GB" sz="2000" b="0" u="sng" strike="noStrike" cap="none">
                <a:solidFill>
                  <a:schemeClr val="lt1"/>
                </a:solidFill>
                <a:latin typeface="Permanent Marker"/>
                <a:ea typeface="Permanent Marker"/>
                <a:cs typeface="Permanent Marker"/>
                <a:sym typeface="Permanent Marker"/>
              </a:rPr>
              <a:t>absorb</a:t>
            </a:r>
            <a:r>
              <a:rPr lang="en-GB" sz="2000" b="0" u="none" strike="noStrike" cap="none">
                <a:solidFill>
                  <a:schemeClr val="lt1"/>
                </a:solidFill>
                <a:latin typeface="Permanent Marker"/>
                <a:ea typeface="Permanent Marker"/>
                <a:cs typeface="Permanent Marker"/>
                <a:sym typeface="Permanent Marker"/>
              </a:rPr>
              <a:t> information</a:t>
            </a:r>
            <a:endParaRPr/>
          </a:p>
        </p:txBody>
      </p:sp>
      <p:sp>
        <p:nvSpPr>
          <p:cNvPr id="148" name="Google Shape;148;p18"/>
          <p:cNvSpPr txBox="1"/>
          <p:nvPr/>
        </p:nvSpPr>
        <p:spPr>
          <a:xfrm>
            <a:off x="155575" y="521199"/>
            <a:ext cx="1922607" cy="53668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r>
              <a:rPr lang="en-GB" sz="2400" dirty="0" smtClean="0">
                <a:solidFill>
                  <a:schemeClr val="bg1"/>
                </a:solidFill>
                <a:latin typeface="Calibri"/>
                <a:ea typeface="Calibri"/>
                <a:cs typeface="Calibri"/>
                <a:sym typeface="Calibri"/>
              </a:rPr>
              <a:t>Task Time:</a:t>
            </a:r>
            <a:endParaRPr sz="2400" dirty="0">
              <a:solidFill>
                <a:schemeClr val="bg1"/>
              </a:solidFill>
              <a:latin typeface="Calibri"/>
              <a:ea typeface="Calibri"/>
              <a:cs typeface="Calibri"/>
              <a:sym typeface="Calibri"/>
            </a:endParaRPr>
          </a:p>
        </p:txBody>
      </p:sp>
      <p:sp>
        <p:nvSpPr>
          <p:cNvPr id="150" name="Google Shape;150;p18"/>
          <p:cNvSpPr txBox="1"/>
          <p:nvPr/>
        </p:nvSpPr>
        <p:spPr>
          <a:xfrm>
            <a:off x="155575" y="1174732"/>
            <a:ext cx="4499552" cy="2247342"/>
          </a:xfrm>
          <a:prstGeom prst="rect">
            <a:avLst/>
          </a:prstGeom>
          <a:ln/>
        </p:spPr>
        <p:style>
          <a:lnRef idx="3">
            <a:schemeClr val="lt1"/>
          </a:lnRef>
          <a:fillRef idx="1">
            <a:schemeClr val="accent3"/>
          </a:fillRef>
          <a:effectRef idx="1">
            <a:schemeClr val="accent3"/>
          </a:effectRef>
          <a:fontRef idx="minor">
            <a:schemeClr val="lt1"/>
          </a:fontRef>
        </p:style>
        <p:txBody>
          <a:bodyPr spcFirstLastPara="1" wrap="square" lIns="91425" tIns="45700" rIns="91425" bIns="45700" anchor="t" anchorCtr="0">
            <a:noAutofit/>
          </a:bodyPr>
          <a:lstStyle/>
          <a:p>
            <a:pPr lvl="0"/>
            <a:r>
              <a:rPr lang="en-GB" sz="2400" dirty="0" smtClean="0">
                <a:solidFill>
                  <a:schemeClr val="dk1"/>
                </a:solidFill>
                <a:latin typeface="Calibri"/>
                <a:ea typeface="Calibri"/>
                <a:cs typeface="Calibri"/>
                <a:sym typeface="Calibri"/>
              </a:rPr>
              <a:t>Choose your intended career and design a fact sheet/poster about the skills required, wage, progression routes and any facts about the job. </a:t>
            </a:r>
            <a:endParaRPr lang="en-GB" sz="2400" dirty="0" smtClean="0">
              <a:solidFill>
                <a:schemeClr val="dk1"/>
              </a:solidFill>
              <a:latin typeface="Calibri"/>
              <a:ea typeface="Calibri"/>
              <a:cs typeface="Calibri"/>
              <a:sym typeface="Calibri"/>
            </a:endParaRPr>
          </a:p>
        </p:txBody>
      </p:sp>
      <p:pic>
        <p:nvPicPr>
          <p:cNvPr id="3074" name="Picture 2" descr="Prospects Education Resources. How to Find the Right Career for Me 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957" y="549404"/>
            <a:ext cx="3810000" cy="53911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oster - Careers in Psychology | Teaching Resour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4" y="3588938"/>
            <a:ext cx="4014643" cy="301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28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additive="base">
                                        <p:cTn id="7" dur="500" fill="hold"/>
                                        <p:tgtEl>
                                          <p:spTgt spid="148"/>
                                        </p:tgtEl>
                                        <p:attrNameLst>
                                          <p:attrName>ppt_x</p:attrName>
                                        </p:attrNameLst>
                                      </p:cBhvr>
                                      <p:tavLst>
                                        <p:tav tm="0">
                                          <p:val>
                                            <p:strVal val="#ppt_x"/>
                                          </p:val>
                                        </p:tav>
                                        <p:tav tm="100000">
                                          <p:val>
                                            <p:strVal val="#ppt_x"/>
                                          </p:val>
                                        </p:tav>
                                      </p:tavLst>
                                    </p:anim>
                                    <p:anim calcmode="lin" valueType="num">
                                      <p:cBhvr additive="base">
                                        <p:cTn id="8"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0"/>
                                        </p:tgtEl>
                                        <p:attrNameLst>
                                          <p:attrName>style.visibility</p:attrName>
                                        </p:attrNameLst>
                                      </p:cBhvr>
                                      <p:to>
                                        <p:strVal val="visible"/>
                                      </p:to>
                                    </p:set>
                                    <p:animEffect transition="in" filter="fade">
                                      <p:cBhvr>
                                        <p:cTn id="13"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15"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15"/>
          <p:cNvSpPr/>
          <p:nvPr/>
        </p:nvSpPr>
        <p:spPr>
          <a:xfrm>
            <a:off x="0" y="-11687"/>
            <a:ext cx="9144000" cy="369332"/>
          </a:xfrm>
          <a:prstGeom prst="rect">
            <a:avLst/>
          </a:prstGeom>
          <a:solidFill>
            <a:srgbClr val="7030A0"/>
          </a:solidFill>
          <a:ln w="12700" cap="flat" cmpd="sng">
            <a:solidFill>
              <a:srgbClr val="5B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800"/>
              <a:buFont typeface="Permanent Marker"/>
              <a:buNone/>
            </a:pPr>
            <a:r>
              <a:rPr lang="en-GB" sz="1800" b="1" i="0" u="none" strike="noStrike" cap="none">
                <a:solidFill>
                  <a:schemeClr val="lt1"/>
                </a:solidFill>
                <a:latin typeface="Permanent Marker"/>
                <a:ea typeface="Permanent Marker"/>
                <a:cs typeface="Permanent Marker"/>
                <a:sym typeface="Permanent Marker"/>
              </a:rPr>
              <a:t>Objectives and Outcomes</a:t>
            </a:r>
            <a:endParaRPr sz="1800" b="0" u="none" strike="noStrike" cap="none">
              <a:solidFill>
                <a:schemeClr val="lt1"/>
              </a:solidFill>
              <a:latin typeface="Permanent Marker"/>
              <a:ea typeface="Permanent Marker"/>
              <a:cs typeface="Permanent Marker"/>
              <a:sym typeface="Permanent Marker"/>
            </a:endParaRPr>
          </a:p>
        </p:txBody>
      </p:sp>
      <p:sp>
        <p:nvSpPr>
          <p:cNvPr id="116" name="Google Shape;116;p15"/>
          <p:cNvSpPr/>
          <p:nvPr/>
        </p:nvSpPr>
        <p:spPr>
          <a:xfrm>
            <a:off x="210851" y="703156"/>
            <a:ext cx="2801922"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5400" b="1" cap="none">
                <a:solidFill>
                  <a:schemeClr val="accent4"/>
                </a:solidFill>
                <a:latin typeface="Calibri"/>
                <a:ea typeface="Calibri"/>
                <a:cs typeface="Calibri"/>
                <a:sym typeface="Calibri"/>
              </a:rPr>
              <a:t>Expected</a:t>
            </a:r>
            <a:endParaRPr/>
          </a:p>
        </p:txBody>
      </p:sp>
      <p:sp>
        <p:nvSpPr>
          <p:cNvPr id="117" name="Google Shape;117;p15"/>
          <p:cNvSpPr/>
          <p:nvPr/>
        </p:nvSpPr>
        <p:spPr>
          <a:xfrm>
            <a:off x="114959" y="2400569"/>
            <a:ext cx="2993705"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5400" b="1" cap="none">
                <a:solidFill>
                  <a:srgbClr val="953734"/>
                </a:solidFill>
                <a:latin typeface="Calibri"/>
                <a:ea typeface="Calibri"/>
                <a:cs typeface="Calibri"/>
                <a:sym typeface="Calibri"/>
              </a:rPr>
              <a:t>Challenge</a:t>
            </a:r>
            <a:endParaRPr/>
          </a:p>
        </p:txBody>
      </p:sp>
      <p:sp>
        <p:nvSpPr>
          <p:cNvPr id="118" name="Google Shape;118;p15"/>
          <p:cNvSpPr/>
          <p:nvPr/>
        </p:nvSpPr>
        <p:spPr>
          <a:xfrm>
            <a:off x="497948" y="4443493"/>
            <a:ext cx="2227726"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5400" b="1" cap="none">
                <a:solidFill>
                  <a:srgbClr val="4F6128"/>
                </a:solidFill>
                <a:latin typeface="Calibri"/>
                <a:ea typeface="Calibri"/>
                <a:cs typeface="Calibri"/>
                <a:sym typeface="Calibri"/>
              </a:rPr>
              <a:t>Stretch</a:t>
            </a:r>
            <a:endParaRPr/>
          </a:p>
        </p:txBody>
      </p:sp>
      <p:sp>
        <p:nvSpPr>
          <p:cNvPr id="119" name="Google Shape;119;p15"/>
          <p:cNvSpPr txBox="1"/>
          <p:nvPr/>
        </p:nvSpPr>
        <p:spPr>
          <a:xfrm>
            <a:off x="3224691" y="490421"/>
            <a:ext cx="5756030" cy="1584176"/>
          </a:xfrm>
          <a:prstGeom prst="rect">
            <a:avLst/>
          </a:prstGeom>
          <a:solidFill>
            <a:srgbClr val="E5DFEC"/>
          </a:solidFill>
          <a:ln w="9525" cap="flat" cmpd="sng">
            <a:solidFill>
              <a:srgbClr val="494429"/>
            </a:solidFill>
            <a:prstDash val="solid"/>
            <a:round/>
            <a:headEnd type="none" w="sm" len="sm"/>
            <a:tailEnd type="none" w="sm" len="sm"/>
          </a:ln>
        </p:spPr>
        <p:txBody>
          <a:bodyPr spcFirstLastPara="1" wrap="square" lIns="91425" tIns="45700" rIns="91425" bIns="45700" anchor="ctr" anchorCtr="0">
            <a:noAutofit/>
          </a:bodyPr>
          <a:lstStyle/>
          <a:p>
            <a:pPr lvl="0"/>
            <a:r>
              <a:rPr lang="en-US" sz="2400" dirty="0">
                <a:solidFill>
                  <a:srgbClr val="494429"/>
                </a:solidFill>
                <a:latin typeface="Verdana"/>
                <a:ea typeface="Verdana"/>
                <a:cs typeface="Verdana"/>
                <a:sym typeface="Verdana"/>
              </a:rPr>
              <a:t>Identify expectations of at least 2 different jobs</a:t>
            </a:r>
          </a:p>
        </p:txBody>
      </p:sp>
      <p:sp>
        <p:nvSpPr>
          <p:cNvPr id="120" name="Google Shape;120;p15"/>
          <p:cNvSpPr txBox="1"/>
          <p:nvPr/>
        </p:nvSpPr>
        <p:spPr>
          <a:xfrm>
            <a:off x="3208458" y="2234481"/>
            <a:ext cx="5756030" cy="1584176"/>
          </a:xfrm>
          <a:prstGeom prst="rect">
            <a:avLst/>
          </a:prstGeom>
          <a:solidFill>
            <a:srgbClr val="F2DADA"/>
          </a:solidFill>
          <a:ln w="9525" cap="flat" cmpd="sng">
            <a:solidFill>
              <a:srgbClr val="49442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dirty="0" smtClean="0">
                <a:solidFill>
                  <a:srgbClr val="494429"/>
                </a:solidFill>
                <a:latin typeface="Verdana"/>
                <a:ea typeface="Verdana"/>
                <a:cs typeface="Verdana"/>
                <a:sym typeface="Verdana"/>
              </a:rPr>
              <a:t>Explain at least 3 different skills required for a specific job </a:t>
            </a:r>
            <a:endParaRPr sz="2400" dirty="0">
              <a:solidFill>
                <a:srgbClr val="494429"/>
              </a:solidFill>
              <a:latin typeface="Verdana"/>
              <a:ea typeface="Verdana"/>
              <a:cs typeface="Verdana"/>
              <a:sym typeface="Verdana"/>
            </a:endParaRPr>
          </a:p>
        </p:txBody>
      </p:sp>
      <p:sp>
        <p:nvSpPr>
          <p:cNvPr id="121" name="Google Shape;121;p15"/>
          <p:cNvSpPr txBox="1"/>
          <p:nvPr/>
        </p:nvSpPr>
        <p:spPr>
          <a:xfrm>
            <a:off x="3208458" y="4079368"/>
            <a:ext cx="5756030" cy="1584176"/>
          </a:xfrm>
          <a:prstGeom prst="rect">
            <a:avLst/>
          </a:prstGeom>
          <a:solidFill>
            <a:srgbClr val="D6E3BC"/>
          </a:solidFill>
          <a:ln w="9525" cap="flat" cmpd="sng">
            <a:solidFill>
              <a:srgbClr val="494429"/>
            </a:solidFill>
            <a:prstDash val="solid"/>
            <a:round/>
            <a:headEnd type="none" w="sm" len="sm"/>
            <a:tailEnd type="none" w="sm" len="sm"/>
          </a:ln>
        </p:spPr>
        <p:txBody>
          <a:bodyPr spcFirstLastPara="1" wrap="square" lIns="91425" tIns="45700" rIns="91425" bIns="45700" anchor="ctr" anchorCtr="0">
            <a:noAutofit/>
          </a:bodyPr>
          <a:lstStyle/>
          <a:p>
            <a:pPr lvl="0"/>
            <a:r>
              <a:rPr lang="en-US" sz="2400" dirty="0">
                <a:solidFill>
                  <a:srgbClr val="494429"/>
                </a:solidFill>
                <a:latin typeface="Verdana"/>
                <a:ea typeface="Verdana"/>
                <a:cs typeface="Verdana"/>
                <a:sym typeface="Verdana"/>
              </a:rPr>
              <a:t>Make a factsheet/poster on a specific career </a:t>
            </a:r>
            <a:endParaRPr lang="en-US" sz="2400" dirty="0">
              <a:solidFill>
                <a:srgbClr val="494429"/>
              </a:solidFill>
              <a:latin typeface="Verdana"/>
              <a:ea typeface="Verdana"/>
              <a:cs typeface="Verdana"/>
              <a:sym typeface="Verdana"/>
            </a:endParaRPr>
          </a:p>
        </p:txBody>
      </p:sp>
      <p:sp>
        <p:nvSpPr>
          <p:cNvPr id="122" name="Google Shape;122;p15"/>
          <p:cNvSpPr/>
          <p:nvPr/>
        </p:nvSpPr>
        <p:spPr>
          <a:xfrm>
            <a:off x="3224691" y="5877272"/>
            <a:ext cx="5739797" cy="864096"/>
          </a:xfrm>
          <a:prstGeom prst="rect">
            <a:avLst/>
          </a:prstGeom>
          <a:gradFill>
            <a:gsLst>
              <a:gs pos="0">
                <a:srgbClr val="9BE9FF"/>
              </a:gs>
              <a:gs pos="35000">
                <a:srgbClr val="B8F1FF"/>
              </a:gs>
              <a:gs pos="100000">
                <a:srgbClr val="E2FBFF"/>
              </a:gs>
            </a:gsLst>
            <a:lin ang="16200000" scaled="0"/>
          </a:gradFill>
          <a:ln w="9525" cap="flat" cmpd="sng">
            <a:solidFill>
              <a:srgbClr val="45A9C4"/>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dirty="0" smtClean="0"/>
              <a:t>Gaining access to employment and understanding different career options </a:t>
            </a:r>
            <a:endParaRPr dirty="0"/>
          </a:p>
        </p:txBody>
      </p:sp>
      <p:sp>
        <p:nvSpPr>
          <p:cNvPr id="123" name="Google Shape;123;p15"/>
          <p:cNvSpPr/>
          <p:nvPr/>
        </p:nvSpPr>
        <p:spPr>
          <a:xfrm>
            <a:off x="114959" y="5877272"/>
            <a:ext cx="3019993" cy="76944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4400" b="1" cap="none">
                <a:solidFill>
                  <a:srgbClr val="92CCDC"/>
                </a:solidFill>
                <a:latin typeface="Calibri"/>
                <a:ea typeface="Calibri"/>
                <a:cs typeface="Calibri"/>
                <a:sym typeface="Calibri"/>
              </a:rPr>
              <a:t>Careers Link</a:t>
            </a:r>
            <a:endParaRPr/>
          </a:p>
        </p:txBody>
      </p:sp>
    </p:spTree>
    <p:extLst>
      <p:ext uri="{BB962C8B-B14F-4D97-AF65-F5344CB8AC3E}">
        <p14:creationId xmlns:p14="http://schemas.microsoft.com/office/powerpoint/2010/main" val="3559299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315416"/>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24"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315416"/>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23" name="Google Shape;223;p24"/>
          <p:cNvGrpSpPr/>
          <p:nvPr/>
        </p:nvGrpSpPr>
        <p:grpSpPr>
          <a:xfrm>
            <a:off x="2915816" y="294450"/>
            <a:ext cx="2664296" cy="2270454"/>
            <a:chOff x="3354841" y="287585"/>
            <a:chExt cx="2664296" cy="2270454"/>
          </a:xfrm>
        </p:grpSpPr>
        <p:sp>
          <p:nvSpPr>
            <p:cNvPr id="224" name="Google Shape;224;p24"/>
            <p:cNvSpPr/>
            <p:nvPr/>
          </p:nvSpPr>
          <p:spPr>
            <a:xfrm>
              <a:off x="3707904" y="287585"/>
              <a:ext cx="1728192" cy="1800200"/>
            </a:xfrm>
            <a:prstGeom prst="noSmoking">
              <a:avLst>
                <a:gd name="adj" fmla="val 12098"/>
              </a:avLst>
            </a:prstGeom>
            <a:solidFill>
              <a:schemeClr val="accent2"/>
            </a:solidFill>
            <a:ln w="25400" cap="flat" cmpd="sng">
              <a:solidFill>
                <a:srgbClr val="8C3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25" name="Google Shape;225;p24"/>
            <p:cNvSpPr txBox="1"/>
            <p:nvPr/>
          </p:nvSpPr>
          <p:spPr>
            <a:xfrm>
              <a:off x="3354841" y="2034819"/>
              <a:ext cx="2664296"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800" b="1">
                  <a:solidFill>
                    <a:srgbClr val="D99593"/>
                  </a:solidFill>
                  <a:latin typeface="Comic Sans MS"/>
                  <a:ea typeface="Comic Sans MS"/>
                  <a:cs typeface="Comic Sans MS"/>
                  <a:sym typeface="Comic Sans MS"/>
                </a:rPr>
                <a:t>Misconception</a:t>
              </a:r>
              <a:endParaRPr sz="1800" b="1">
                <a:solidFill>
                  <a:srgbClr val="D99593"/>
                </a:solidFill>
                <a:latin typeface="Comic Sans MS"/>
                <a:ea typeface="Comic Sans MS"/>
                <a:cs typeface="Comic Sans MS"/>
                <a:sym typeface="Comic Sans MS"/>
              </a:endParaRPr>
            </a:p>
          </p:txBody>
        </p:sp>
      </p:grpSp>
      <p:grpSp>
        <p:nvGrpSpPr>
          <p:cNvPr id="226" name="Google Shape;226;p24"/>
          <p:cNvGrpSpPr/>
          <p:nvPr/>
        </p:nvGrpSpPr>
        <p:grpSpPr>
          <a:xfrm>
            <a:off x="35496" y="2348880"/>
            <a:ext cx="3033692" cy="2366350"/>
            <a:chOff x="129531" y="2260068"/>
            <a:chExt cx="3033692" cy="2366350"/>
          </a:xfrm>
        </p:grpSpPr>
        <p:sp>
          <p:nvSpPr>
            <p:cNvPr id="227" name="Google Shape;227;p24"/>
            <p:cNvSpPr/>
            <p:nvPr/>
          </p:nvSpPr>
          <p:spPr>
            <a:xfrm>
              <a:off x="610260" y="2260068"/>
              <a:ext cx="2072234" cy="221599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3800" b="1" cap="none">
                  <a:solidFill>
                    <a:srgbClr val="CCC0D9"/>
                  </a:solidFill>
                  <a:latin typeface="Calibri"/>
                  <a:ea typeface="Calibri"/>
                  <a:cs typeface="Calibri"/>
                  <a:sym typeface="Calibri"/>
                </a:rPr>
                <a:t>SA</a:t>
              </a:r>
              <a:endParaRPr/>
            </a:p>
          </p:txBody>
        </p:sp>
        <p:sp>
          <p:nvSpPr>
            <p:cNvPr id="228" name="Google Shape;228;p24"/>
            <p:cNvSpPr txBox="1"/>
            <p:nvPr/>
          </p:nvSpPr>
          <p:spPr>
            <a:xfrm>
              <a:off x="129531" y="3918532"/>
              <a:ext cx="3033692"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1">
                  <a:solidFill>
                    <a:srgbClr val="B2A0C7"/>
                  </a:solidFill>
                  <a:latin typeface="Comic Sans MS"/>
                  <a:ea typeface="Comic Sans MS"/>
                  <a:cs typeface="Comic Sans MS"/>
                  <a:sym typeface="Comic Sans MS"/>
                </a:rPr>
                <a:t>Self Assessment</a:t>
              </a:r>
              <a:endParaRPr/>
            </a:p>
            <a:p>
              <a:pPr marL="0" marR="0" lvl="0" indent="0" algn="ctr" rtl="0">
                <a:spcBef>
                  <a:spcPts val="0"/>
                </a:spcBef>
                <a:spcAft>
                  <a:spcPts val="0"/>
                </a:spcAft>
                <a:buNone/>
              </a:pPr>
              <a:r>
                <a:rPr lang="en-GB" sz="1600" b="1">
                  <a:solidFill>
                    <a:srgbClr val="B2A0C7"/>
                  </a:solidFill>
                  <a:latin typeface="Comic Sans MS"/>
                  <a:ea typeface="Comic Sans MS"/>
                  <a:cs typeface="Comic Sans MS"/>
                  <a:sym typeface="Comic Sans MS"/>
                </a:rPr>
                <a:t>(Link to Rubric – Purple Pen)</a:t>
              </a:r>
              <a:endParaRPr sz="1400" b="1">
                <a:solidFill>
                  <a:srgbClr val="B2A0C7"/>
                </a:solidFill>
                <a:latin typeface="Comic Sans MS"/>
                <a:ea typeface="Comic Sans MS"/>
                <a:cs typeface="Comic Sans MS"/>
                <a:sym typeface="Comic Sans MS"/>
              </a:endParaRPr>
            </a:p>
          </p:txBody>
        </p:sp>
      </p:grpSp>
      <p:grpSp>
        <p:nvGrpSpPr>
          <p:cNvPr id="229" name="Google Shape;229;p24"/>
          <p:cNvGrpSpPr/>
          <p:nvPr/>
        </p:nvGrpSpPr>
        <p:grpSpPr>
          <a:xfrm>
            <a:off x="3059832" y="2341650"/>
            <a:ext cx="2987585" cy="2383494"/>
            <a:chOff x="3191810" y="2260068"/>
            <a:chExt cx="2987585" cy="2383494"/>
          </a:xfrm>
        </p:grpSpPr>
        <p:sp>
          <p:nvSpPr>
            <p:cNvPr id="230" name="Google Shape;230;p24"/>
            <p:cNvSpPr/>
            <p:nvPr/>
          </p:nvSpPr>
          <p:spPr>
            <a:xfrm>
              <a:off x="3552444" y="2260068"/>
              <a:ext cx="2072234" cy="221599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3800" b="1" cap="none">
                  <a:solidFill>
                    <a:srgbClr val="D6E3BC"/>
                  </a:solidFill>
                  <a:latin typeface="Calibri"/>
                  <a:ea typeface="Calibri"/>
                  <a:cs typeface="Calibri"/>
                  <a:sym typeface="Calibri"/>
                </a:rPr>
                <a:t>PA</a:t>
              </a:r>
              <a:endParaRPr/>
            </a:p>
          </p:txBody>
        </p:sp>
        <p:sp>
          <p:nvSpPr>
            <p:cNvPr id="231" name="Google Shape;231;p24"/>
            <p:cNvSpPr txBox="1"/>
            <p:nvPr/>
          </p:nvSpPr>
          <p:spPr>
            <a:xfrm>
              <a:off x="3191810" y="3935676"/>
              <a:ext cx="2987585"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1">
                  <a:solidFill>
                    <a:srgbClr val="C2D59B"/>
                  </a:solidFill>
                  <a:latin typeface="Comic Sans MS"/>
                  <a:ea typeface="Comic Sans MS"/>
                  <a:cs typeface="Comic Sans MS"/>
                  <a:sym typeface="Comic Sans MS"/>
                </a:rPr>
                <a:t>Peer Assessment</a:t>
              </a:r>
              <a:endParaRPr/>
            </a:p>
            <a:p>
              <a:pPr marL="0" marR="0" lvl="0" indent="0" algn="ctr" rtl="0">
                <a:spcBef>
                  <a:spcPts val="0"/>
                </a:spcBef>
                <a:spcAft>
                  <a:spcPts val="0"/>
                </a:spcAft>
                <a:buNone/>
              </a:pPr>
              <a:r>
                <a:rPr lang="en-GB" sz="1600" b="1">
                  <a:solidFill>
                    <a:srgbClr val="C2D59B"/>
                  </a:solidFill>
                  <a:latin typeface="Comic Sans MS"/>
                  <a:ea typeface="Comic Sans MS"/>
                  <a:cs typeface="Comic Sans MS"/>
                  <a:sym typeface="Comic Sans MS"/>
                </a:rPr>
                <a:t>(Link to Rubric – Green Pen)</a:t>
              </a:r>
              <a:endParaRPr sz="1400" b="1">
                <a:solidFill>
                  <a:srgbClr val="C2D59B"/>
                </a:solidFill>
                <a:latin typeface="Comic Sans MS"/>
                <a:ea typeface="Comic Sans MS"/>
                <a:cs typeface="Comic Sans MS"/>
                <a:sym typeface="Comic Sans MS"/>
              </a:endParaRPr>
            </a:p>
          </p:txBody>
        </p:sp>
      </p:grpSp>
      <p:grpSp>
        <p:nvGrpSpPr>
          <p:cNvPr id="232" name="Google Shape;232;p24"/>
          <p:cNvGrpSpPr/>
          <p:nvPr/>
        </p:nvGrpSpPr>
        <p:grpSpPr>
          <a:xfrm>
            <a:off x="-196798" y="162567"/>
            <a:ext cx="3256630" cy="2402337"/>
            <a:chOff x="-53143" y="207229"/>
            <a:chExt cx="3256630" cy="2402337"/>
          </a:xfrm>
        </p:grpSpPr>
        <p:sp>
          <p:nvSpPr>
            <p:cNvPr id="233" name="Google Shape;233;p24"/>
            <p:cNvSpPr/>
            <p:nvPr/>
          </p:nvSpPr>
          <p:spPr>
            <a:xfrm>
              <a:off x="539552" y="207229"/>
              <a:ext cx="2088232" cy="1960911"/>
            </a:xfrm>
            <a:prstGeom prst="star16">
              <a:avLst>
                <a:gd name="adj" fmla="val 3750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mic Sans MS"/>
                <a:ea typeface="Comic Sans MS"/>
                <a:cs typeface="Comic Sans MS"/>
                <a:sym typeface="Comic Sans MS"/>
              </a:endParaRPr>
            </a:p>
          </p:txBody>
        </p:sp>
        <p:sp>
          <p:nvSpPr>
            <p:cNvPr id="234" name="Google Shape;234;p24"/>
            <p:cNvSpPr txBox="1"/>
            <p:nvPr/>
          </p:nvSpPr>
          <p:spPr>
            <a:xfrm>
              <a:off x="592873" y="664820"/>
              <a:ext cx="2088232" cy="11079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6600" b="1">
                  <a:solidFill>
                    <a:schemeClr val="lt1"/>
                  </a:solidFill>
                  <a:latin typeface="Comic Sans MS"/>
                  <a:ea typeface="Comic Sans MS"/>
                  <a:cs typeface="Comic Sans MS"/>
                  <a:sym typeface="Comic Sans MS"/>
                </a:rPr>
                <a:t>KW</a:t>
              </a:r>
              <a:endParaRPr sz="4800" b="1">
                <a:solidFill>
                  <a:schemeClr val="lt1"/>
                </a:solidFill>
                <a:latin typeface="Comic Sans MS"/>
                <a:ea typeface="Comic Sans MS"/>
                <a:cs typeface="Comic Sans MS"/>
                <a:sym typeface="Comic Sans MS"/>
              </a:endParaRPr>
            </a:p>
          </p:txBody>
        </p:sp>
        <p:sp>
          <p:nvSpPr>
            <p:cNvPr id="235" name="Google Shape;235;p24"/>
            <p:cNvSpPr txBox="1"/>
            <p:nvPr/>
          </p:nvSpPr>
          <p:spPr>
            <a:xfrm>
              <a:off x="-53143" y="2086346"/>
              <a:ext cx="3256630"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800" b="1">
                  <a:solidFill>
                    <a:schemeClr val="accent6"/>
                  </a:solidFill>
                  <a:latin typeface="Comic Sans MS"/>
                  <a:ea typeface="Comic Sans MS"/>
                  <a:cs typeface="Comic Sans MS"/>
                  <a:sym typeface="Comic Sans MS"/>
                </a:rPr>
                <a:t>Key Word</a:t>
              </a:r>
              <a:endParaRPr sz="1800" b="1">
                <a:solidFill>
                  <a:schemeClr val="accent6"/>
                </a:solidFill>
                <a:latin typeface="Comic Sans MS"/>
                <a:ea typeface="Comic Sans MS"/>
                <a:cs typeface="Comic Sans MS"/>
                <a:sym typeface="Comic Sans MS"/>
              </a:endParaRPr>
            </a:p>
          </p:txBody>
        </p:sp>
      </p:grpSp>
      <p:grpSp>
        <p:nvGrpSpPr>
          <p:cNvPr id="236" name="Google Shape;236;p24"/>
          <p:cNvGrpSpPr/>
          <p:nvPr/>
        </p:nvGrpSpPr>
        <p:grpSpPr>
          <a:xfrm>
            <a:off x="5670447" y="175577"/>
            <a:ext cx="3410694" cy="2317319"/>
            <a:chOff x="5670447" y="166899"/>
            <a:chExt cx="3410694" cy="2317319"/>
          </a:xfrm>
        </p:grpSpPr>
        <p:grpSp>
          <p:nvGrpSpPr>
            <p:cNvPr id="237" name="Google Shape;237;p24"/>
            <p:cNvGrpSpPr/>
            <p:nvPr/>
          </p:nvGrpSpPr>
          <p:grpSpPr>
            <a:xfrm>
              <a:off x="5931117" y="166899"/>
              <a:ext cx="2826382" cy="2097052"/>
              <a:chOff x="4850997" y="166899"/>
              <a:chExt cx="2826382" cy="2097052"/>
            </a:xfrm>
          </p:grpSpPr>
          <p:sp>
            <p:nvSpPr>
              <p:cNvPr id="238" name="Google Shape;238;p24"/>
              <p:cNvSpPr/>
              <p:nvPr/>
            </p:nvSpPr>
            <p:spPr>
              <a:xfrm rot="322439">
                <a:off x="4932040" y="287585"/>
                <a:ext cx="2664296" cy="1855681"/>
              </a:xfrm>
              <a:prstGeom prst="cloud">
                <a:avLst/>
              </a:prstGeom>
              <a:solidFill>
                <a:schemeClr val="accent4"/>
              </a:solidFill>
              <a:ln w="25400" cap="flat" cmpd="sng">
                <a:solidFill>
                  <a:srgbClr val="5D48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p24"/>
              <p:cNvSpPr txBox="1"/>
              <p:nvPr/>
            </p:nvSpPr>
            <p:spPr>
              <a:xfrm>
                <a:off x="5148064" y="548680"/>
                <a:ext cx="2295221"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600" b="1">
                    <a:solidFill>
                      <a:schemeClr val="lt1"/>
                    </a:solidFill>
                    <a:latin typeface="Comic Sans MS"/>
                    <a:ea typeface="Comic Sans MS"/>
                    <a:cs typeface="Comic Sans MS"/>
                    <a:sym typeface="Comic Sans MS"/>
                  </a:rPr>
                  <a:t>My Next Challenge</a:t>
                </a:r>
                <a:endParaRPr/>
              </a:p>
            </p:txBody>
          </p:sp>
        </p:grpSp>
        <p:sp>
          <p:nvSpPr>
            <p:cNvPr id="240" name="Google Shape;240;p24"/>
            <p:cNvSpPr txBox="1"/>
            <p:nvPr/>
          </p:nvSpPr>
          <p:spPr>
            <a:xfrm>
              <a:off x="5670447" y="2114886"/>
              <a:ext cx="3410694"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B2A0C7"/>
                  </a:solidFill>
                  <a:latin typeface="Comic Sans MS"/>
                  <a:ea typeface="Comic Sans MS"/>
                  <a:cs typeface="Comic Sans MS"/>
                  <a:sym typeface="Comic Sans MS"/>
                </a:rPr>
                <a:t>(Link to Rubric – Purple Pen)</a:t>
              </a:r>
              <a:endParaRPr sz="1200" b="1">
                <a:solidFill>
                  <a:srgbClr val="B2A0C7"/>
                </a:solidFill>
                <a:latin typeface="Comic Sans MS"/>
                <a:ea typeface="Comic Sans MS"/>
                <a:cs typeface="Comic Sans MS"/>
                <a:sym typeface="Comic Sans MS"/>
              </a:endParaRPr>
            </a:p>
          </p:txBody>
        </p:sp>
      </p:grpSp>
      <p:grpSp>
        <p:nvGrpSpPr>
          <p:cNvPr id="241" name="Google Shape;241;p24"/>
          <p:cNvGrpSpPr/>
          <p:nvPr/>
        </p:nvGrpSpPr>
        <p:grpSpPr>
          <a:xfrm rot="-1894187">
            <a:off x="5905127" y="3333020"/>
            <a:ext cx="3202632" cy="909078"/>
            <a:chOff x="5789333" y="2958131"/>
            <a:chExt cx="3202632" cy="909078"/>
          </a:xfrm>
        </p:grpSpPr>
        <p:sp>
          <p:nvSpPr>
            <p:cNvPr id="242" name="Google Shape;242;p24"/>
            <p:cNvSpPr/>
            <p:nvPr/>
          </p:nvSpPr>
          <p:spPr>
            <a:xfrm rot="-5400000">
              <a:off x="5770469" y="3017356"/>
              <a:ext cx="504056" cy="466328"/>
            </a:xfrm>
            <a:prstGeom prst="triangle">
              <a:avLst>
                <a:gd name="adj" fmla="val 50000"/>
              </a:avLst>
            </a:prstGeom>
            <a:solidFill>
              <a:srgbClr val="DDD9C3"/>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24"/>
            <p:cNvSpPr/>
            <p:nvPr/>
          </p:nvSpPr>
          <p:spPr>
            <a:xfrm rot="-5400000">
              <a:off x="7371785" y="1882368"/>
              <a:ext cx="504056" cy="2736304"/>
            </a:xfrm>
            <a:prstGeom prst="rect">
              <a:avLst/>
            </a:prstGeom>
            <a:solidFill>
              <a:srgbClr val="5F497A"/>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24"/>
            <p:cNvSpPr/>
            <p:nvPr/>
          </p:nvSpPr>
          <p:spPr>
            <a:xfrm rot="-5400000">
              <a:off x="5801314" y="3177502"/>
              <a:ext cx="171863" cy="154192"/>
            </a:xfrm>
            <a:prstGeom prst="triangle">
              <a:avLst>
                <a:gd name="adj"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24"/>
            <p:cNvSpPr txBox="1"/>
            <p:nvPr/>
          </p:nvSpPr>
          <p:spPr>
            <a:xfrm>
              <a:off x="6300192" y="2958131"/>
              <a:ext cx="2664296"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200" b="1">
                  <a:solidFill>
                    <a:schemeClr val="lt1"/>
                  </a:solidFill>
                  <a:latin typeface="Comic Sans MS"/>
                  <a:ea typeface="Comic Sans MS"/>
                  <a:cs typeface="Comic Sans MS"/>
                  <a:sym typeface="Comic Sans MS"/>
                </a:rPr>
                <a:t>Feedback</a:t>
              </a:r>
              <a:endParaRPr sz="2000" b="1">
                <a:solidFill>
                  <a:schemeClr val="lt1"/>
                </a:solidFill>
                <a:latin typeface="Comic Sans MS"/>
                <a:ea typeface="Comic Sans MS"/>
                <a:cs typeface="Comic Sans MS"/>
                <a:sym typeface="Comic Sans MS"/>
              </a:endParaRPr>
            </a:p>
          </p:txBody>
        </p:sp>
        <p:sp>
          <p:nvSpPr>
            <p:cNvPr id="246" name="Google Shape;246;p24"/>
            <p:cNvSpPr txBox="1"/>
            <p:nvPr/>
          </p:nvSpPr>
          <p:spPr>
            <a:xfrm>
              <a:off x="6243259" y="3497877"/>
              <a:ext cx="2664296"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B2A0C7"/>
                  </a:solidFill>
                  <a:latin typeface="Comic Sans MS"/>
                  <a:ea typeface="Comic Sans MS"/>
                  <a:cs typeface="Comic Sans MS"/>
                  <a:sym typeface="Comic Sans MS"/>
                </a:rPr>
                <a:t>(Purple Pen Response)</a:t>
              </a:r>
              <a:endParaRPr sz="1200" b="1">
                <a:solidFill>
                  <a:srgbClr val="B2A0C7"/>
                </a:solidFill>
                <a:latin typeface="Comic Sans MS"/>
                <a:ea typeface="Comic Sans MS"/>
                <a:cs typeface="Comic Sans MS"/>
                <a:sym typeface="Comic Sans MS"/>
              </a:endParaRPr>
            </a:p>
          </p:txBody>
        </p:sp>
      </p:grpSp>
      <p:grpSp>
        <p:nvGrpSpPr>
          <p:cNvPr id="247" name="Google Shape;247;p24"/>
          <p:cNvGrpSpPr/>
          <p:nvPr/>
        </p:nvGrpSpPr>
        <p:grpSpPr>
          <a:xfrm>
            <a:off x="5957849" y="4411951"/>
            <a:ext cx="3111540" cy="2205238"/>
            <a:chOff x="5957849" y="4091457"/>
            <a:chExt cx="3111540" cy="2205238"/>
          </a:xfrm>
        </p:grpSpPr>
        <p:sp>
          <p:nvSpPr>
            <p:cNvPr id="248" name="Google Shape;248;p24"/>
            <p:cNvSpPr/>
            <p:nvPr/>
          </p:nvSpPr>
          <p:spPr>
            <a:xfrm rot="-7294187">
              <a:off x="6036423" y="5647650"/>
              <a:ext cx="504056" cy="466328"/>
            </a:xfrm>
            <a:prstGeom prst="triangle">
              <a:avLst>
                <a:gd name="adj" fmla="val 50000"/>
              </a:avLst>
            </a:prstGeom>
            <a:solidFill>
              <a:srgbClr val="DDD9C3"/>
            </a:solidFill>
            <a:ln w="25400" cap="flat" cmpd="sng">
              <a:solidFill>
                <a:srgbClr val="1D1B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24"/>
            <p:cNvSpPr/>
            <p:nvPr/>
          </p:nvSpPr>
          <p:spPr>
            <a:xfrm rot="-7294187">
              <a:off x="7400749" y="3674314"/>
              <a:ext cx="504056" cy="2736304"/>
            </a:xfrm>
            <a:prstGeom prst="rect">
              <a:avLst/>
            </a:prstGeom>
            <a:solidFill>
              <a:srgbClr val="76923C"/>
            </a:solidFill>
            <a:ln w="25400" cap="flat" cmpd="sng">
              <a:solidFill>
                <a:srgbClr val="1D1B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24"/>
            <p:cNvSpPr/>
            <p:nvPr/>
          </p:nvSpPr>
          <p:spPr>
            <a:xfrm rot="-7294187">
              <a:off x="6089420" y="5878002"/>
              <a:ext cx="171863" cy="154192"/>
            </a:xfrm>
            <a:prstGeom prst="triangle">
              <a:avLst>
                <a:gd name="adj"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24"/>
            <p:cNvSpPr txBox="1"/>
            <p:nvPr/>
          </p:nvSpPr>
          <p:spPr>
            <a:xfrm rot="-1894187">
              <a:off x="6327894" y="4745613"/>
              <a:ext cx="2664296"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200" b="1">
                  <a:solidFill>
                    <a:schemeClr val="lt1"/>
                  </a:solidFill>
                  <a:latin typeface="Comic Sans MS"/>
                  <a:ea typeface="Comic Sans MS"/>
                  <a:cs typeface="Comic Sans MS"/>
                  <a:sym typeface="Comic Sans MS"/>
                </a:rPr>
                <a:t>Marking</a:t>
              </a:r>
              <a:endParaRPr sz="2000" b="1">
                <a:solidFill>
                  <a:schemeClr val="lt1"/>
                </a:solidFill>
                <a:latin typeface="Comic Sans MS"/>
                <a:ea typeface="Comic Sans MS"/>
                <a:cs typeface="Comic Sans MS"/>
                <a:sym typeface="Comic Sans MS"/>
              </a:endParaRPr>
            </a:p>
          </p:txBody>
        </p:sp>
        <p:sp>
          <p:nvSpPr>
            <p:cNvPr id="252" name="Google Shape;252;p24"/>
            <p:cNvSpPr txBox="1"/>
            <p:nvPr/>
          </p:nvSpPr>
          <p:spPr>
            <a:xfrm rot="-1894187">
              <a:off x="6505567" y="5257265"/>
              <a:ext cx="2664296"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C2D59B"/>
                  </a:solidFill>
                  <a:latin typeface="Comic Sans MS"/>
                  <a:ea typeface="Comic Sans MS"/>
                  <a:cs typeface="Comic Sans MS"/>
                  <a:sym typeface="Comic Sans MS"/>
                </a:rPr>
                <a:t>(Green Pen)</a:t>
              </a:r>
              <a:endParaRPr sz="1200" b="1">
                <a:solidFill>
                  <a:srgbClr val="C2D59B"/>
                </a:solidFill>
                <a:latin typeface="Comic Sans MS"/>
                <a:ea typeface="Comic Sans MS"/>
                <a:cs typeface="Comic Sans MS"/>
                <a:sym typeface="Comic Sans MS"/>
              </a:endParaRPr>
            </a:p>
          </p:txBody>
        </p:sp>
      </p:grpSp>
      <p:sp>
        <p:nvSpPr>
          <p:cNvPr id="253" name="Google Shape;253;p24"/>
          <p:cNvSpPr/>
          <p:nvPr/>
        </p:nvSpPr>
        <p:spPr>
          <a:xfrm>
            <a:off x="938578" y="4941168"/>
            <a:ext cx="1152128" cy="1136775"/>
          </a:xfrm>
          <a:prstGeom prst="ellipse">
            <a:avLst/>
          </a:prstGeom>
          <a:solidFill>
            <a:srgbClr val="CCC0D9"/>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24"/>
          <p:cNvSpPr/>
          <p:nvPr/>
        </p:nvSpPr>
        <p:spPr>
          <a:xfrm>
            <a:off x="1243778" y="5246707"/>
            <a:ext cx="209047" cy="216024"/>
          </a:xfrm>
          <a:prstGeom prst="ellipse">
            <a:avLst/>
          </a:prstGeom>
          <a:solidFill>
            <a:schemeClr val="lt2"/>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24"/>
          <p:cNvSpPr/>
          <p:nvPr/>
        </p:nvSpPr>
        <p:spPr>
          <a:xfrm>
            <a:off x="1582370" y="5246707"/>
            <a:ext cx="209047" cy="216024"/>
          </a:xfrm>
          <a:prstGeom prst="ellipse">
            <a:avLst/>
          </a:prstGeom>
          <a:solidFill>
            <a:schemeClr val="lt2"/>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24"/>
          <p:cNvSpPr/>
          <p:nvPr/>
        </p:nvSpPr>
        <p:spPr>
          <a:xfrm rot="10800000" flipH="1">
            <a:off x="1229273" y="5383788"/>
            <a:ext cx="569701" cy="510544"/>
          </a:xfrm>
          <a:prstGeom prst="blockArc">
            <a:avLst>
              <a:gd name="adj1" fmla="val 10800000"/>
              <a:gd name="adj2" fmla="val 86116"/>
              <a:gd name="adj3" fmla="val 6353"/>
            </a:avLst>
          </a:prstGeom>
          <a:solidFill>
            <a:schemeClr val="lt2"/>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24"/>
          <p:cNvSpPr/>
          <p:nvPr/>
        </p:nvSpPr>
        <p:spPr>
          <a:xfrm>
            <a:off x="3290834" y="4946848"/>
            <a:ext cx="1152128" cy="1136775"/>
          </a:xfrm>
          <a:prstGeom prst="ellipse">
            <a:avLst/>
          </a:prstGeom>
          <a:solidFill>
            <a:srgbClr val="CCC0D9"/>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24"/>
          <p:cNvSpPr/>
          <p:nvPr/>
        </p:nvSpPr>
        <p:spPr>
          <a:xfrm>
            <a:off x="3579460" y="5600736"/>
            <a:ext cx="569701" cy="510544"/>
          </a:xfrm>
          <a:prstGeom prst="blockArc">
            <a:avLst>
              <a:gd name="adj1" fmla="val 10800000"/>
              <a:gd name="adj2" fmla="val 86116"/>
              <a:gd name="adj3" fmla="val 6353"/>
            </a:avLst>
          </a:prstGeom>
          <a:solidFill>
            <a:schemeClr val="lt2"/>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24"/>
          <p:cNvSpPr/>
          <p:nvPr/>
        </p:nvSpPr>
        <p:spPr>
          <a:xfrm>
            <a:off x="2114706" y="4941168"/>
            <a:ext cx="1152128" cy="1136775"/>
          </a:xfrm>
          <a:prstGeom prst="ellipse">
            <a:avLst/>
          </a:prstGeom>
          <a:solidFill>
            <a:srgbClr val="CCC0D9"/>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24"/>
          <p:cNvSpPr/>
          <p:nvPr/>
        </p:nvSpPr>
        <p:spPr>
          <a:xfrm>
            <a:off x="2419906" y="5701758"/>
            <a:ext cx="547639" cy="45719"/>
          </a:xfrm>
          <a:prstGeom prst="rect">
            <a:avLst/>
          </a:prstGeom>
          <a:solidFill>
            <a:schemeClr val="lt2"/>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24"/>
          <p:cNvSpPr/>
          <p:nvPr/>
        </p:nvSpPr>
        <p:spPr>
          <a:xfrm>
            <a:off x="1277513" y="5327038"/>
            <a:ext cx="141243" cy="126414"/>
          </a:xfrm>
          <a:prstGeom prst="ellipse">
            <a:avLst/>
          </a:prstGeom>
          <a:solidFill>
            <a:srgbClr val="3F3151"/>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24"/>
          <p:cNvSpPr/>
          <p:nvPr/>
        </p:nvSpPr>
        <p:spPr>
          <a:xfrm>
            <a:off x="1620611" y="5327038"/>
            <a:ext cx="141243" cy="126414"/>
          </a:xfrm>
          <a:prstGeom prst="ellipse">
            <a:avLst/>
          </a:prstGeom>
          <a:solidFill>
            <a:srgbClr val="3F3151"/>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24"/>
          <p:cNvSpPr/>
          <p:nvPr/>
        </p:nvSpPr>
        <p:spPr>
          <a:xfrm>
            <a:off x="2416709" y="5249211"/>
            <a:ext cx="209047" cy="216024"/>
          </a:xfrm>
          <a:prstGeom prst="ellipse">
            <a:avLst/>
          </a:prstGeom>
          <a:solidFill>
            <a:schemeClr val="lt2"/>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24"/>
          <p:cNvSpPr/>
          <p:nvPr/>
        </p:nvSpPr>
        <p:spPr>
          <a:xfrm>
            <a:off x="2755301" y="5249211"/>
            <a:ext cx="209047" cy="216024"/>
          </a:xfrm>
          <a:prstGeom prst="ellipse">
            <a:avLst/>
          </a:prstGeom>
          <a:solidFill>
            <a:schemeClr val="lt2"/>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p24"/>
          <p:cNvSpPr/>
          <p:nvPr/>
        </p:nvSpPr>
        <p:spPr>
          <a:xfrm>
            <a:off x="2450444" y="5329542"/>
            <a:ext cx="141243" cy="126414"/>
          </a:xfrm>
          <a:prstGeom prst="ellipse">
            <a:avLst/>
          </a:prstGeom>
          <a:solidFill>
            <a:srgbClr val="3F3151"/>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 name="Google Shape;266;p24"/>
          <p:cNvSpPr/>
          <p:nvPr/>
        </p:nvSpPr>
        <p:spPr>
          <a:xfrm>
            <a:off x="2793542" y="5329542"/>
            <a:ext cx="141243" cy="126414"/>
          </a:xfrm>
          <a:prstGeom prst="ellipse">
            <a:avLst/>
          </a:prstGeom>
          <a:solidFill>
            <a:srgbClr val="3F3151"/>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24"/>
          <p:cNvSpPr/>
          <p:nvPr/>
        </p:nvSpPr>
        <p:spPr>
          <a:xfrm>
            <a:off x="3587383" y="5246262"/>
            <a:ext cx="209047" cy="216024"/>
          </a:xfrm>
          <a:prstGeom prst="ellipse">
            <a:avLst/>
          </a:prstGeom>
          <a:solidFill>
            <a:schemeClr val="lt2"/>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8" name="Google Shape;268;p24"/>
          <p:cNvSpPr/>
          <p:nvPr/>
        </p:nvSpPr>
        <p:spPr>
          <a:xfrm>
            <a:off x="3925975" y="5246262"/>
            <a:ext cx="209047" cy="216024"/>
          </a:xfrm>
          <a:prstGeom prst="ellipse">
            <a:avLst/>
          </a:prstGeom>
          <a:solidFill>
            <a:schemeClr val="lt2"/>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24"/>
          <p:cNvSpPr/>
          <p:nvPr/>
        </p:nvSpPr>
        <p:spPr>
          <a:xfrm>
            <a:off x="3621118" y="5326593"/>
            <a:ext cx="141243" cy="126414"/>
          </a:xfrm>
          <a:prstGeom prst="ellipse">
            <a:avLst/>
          </a:prstGeom>
          <a:solidFill>
            <a:srgbClr val="3F3151"/>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24"/>
          <p:cNvSpPr/>
          <p:nvPr/>
        </p:nvSpPr>
        <p:spPr>
          <a:xfrm>
            <a:off x="3964216" y="5326593"/>
            <a:ext cx="141243" cy="126414"/>
          </a:xfrm>
          <a:prstGeom prst="ellipse">
            <a:avLst/>
          </a:prstGeom>
          <a:solidFill>
            <a:srgbClr val="3F3151"/>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24"/>
          <p:cNvSpPr txBox="1"/>
          <p:nvPr/>
        </p:nvSpPr>
        <p:spPr>
          <a:xfrm>
            <a:off x="170966" y="6023414"/>
            <a:ext cx="5115504"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1">
                <a:solidFill>
                  <a:srgbClr val="B2A0C7"/>
                </a:solidFill>
                <a:latin typeface="Comic Sans MS"/>
                <a:ea typeface="Comic Sans MS"/>
                <a:cs typeface="Comic Sans MS"/>
                <a:sym typeface="Comic Sans MS"/>
              </a:rPr>
              <a:t>Confidence Faces</a:t>
            </a:r>
            <a:endParaRPr/>
          </a:p>
          <a:p>
            <a:pPr marL="0" marR="0" lvl="0" indent="0" algn="ctr" rtl="0">
              <a:spcBef>
                <a:spcPts val="0"/>
              </a:spcBef>
              <a:spcAft>
                <a:spcPts val="0"/>
              </a:spcAft>
              <a:buNone/>
            </a:pPr>
            <a:r>
              <a:rPr lang="en-GB" sz="1600" b="1">
                <a:solidFill>
                  <a:srgbClr val="B2A0C7"/>
                </a:solidFill>
                <a:latin typeface="Comic Sans MS"/>
                <a:ea typeface="Comic Sans MS"/>
                <a:cs typeface="Comic Sans MS"/>
                <a:sym typeface="Comic Sans MS"/>
              </a:rPr>
              <a:t>(How do you feel you have achieved – Purple Pen)</a:t>
            </a:r>
            <a:endParaRPr sz="1400" b="1">
              <a:solidFill>
                <a:srgbClr val="B2A0C7"/>
              </a:solidFill>
              <a:latin typeface="Comic Sans MS"/>
              <a:ea typeface="Comic Sans MS"/>
              <a:cs typeface="Comic Sans MS"/>
              <a:sym typeface="Comic Sans M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5"/>
          <p:cNvSpPr/>
          <p:nvPr/>
        </p:nvSpPr>
        <p:spPr>
          <a:xfrm>
            <a:off x="2671590" y="31477"/>
            <a:ext cx="3637331" cy="1800200"/>
          </a:xfrm>
          <a:prstGeom prst="wedgeRoundRectCallout">
            <a:avLst>
              <a:gd name="adj1" fmla="val 5288"/>
              <a:gd name="adj2" fmla="val 103581"/>
              <a:gd name="adj3" fmla="val 16667"/>
            </a:avLst>
          </a:prstGeom>
          <a:solidFill>
            <a:srgbClr val="E5B8B7"/>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The way you have…</a:t>
            </a:r>
            <a:endParaRPr/>
          </a:p>
          <a:p>
            <a:pPr marL="0" marR="0" lvl="0" indent="0" algn="ctr"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Is exactly what examiners are looking for. Though why not try …</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77" name="Google Shape;277;p25"/>
          <p:cNvSpPr/>
          <p:nvPr/>
        </p:nvSpPr>
        <p:spPr>
          <a:xfrm>
            <a:off x="6444208" y="0"/>
            <a:ext cx="2744883" cy="1440160"/>
          </a:xfrm>
          <a:prstGeom prst="wedgeRoundRectCallout">
            <a:avLst>
              <a:gd name="adj1" fmla="val -72409"/>
              <a:gd name="adj2" fmla="val 141019"/>
              <a:gd name="adj3" fmla="val 16667"/>
            </a:avLst>
          </a:prstGeom>
          <a:solidFill>
            <a:srgbClr val="D6E3BC"/>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You have not done… </a:t>
            </a:r>
            <a:r>
              <a:rPr lang="en-GB" sz="2400" b="1">
                <a:solidFill>
                  <a:schemeClr val="dk1"/>
                </a:solidFill>
                <a:latin typeface="Calibri"/>
                <a:ea typeface="Calibri"/>
                <a:cs typeface="Calibri"/>
                <a:sym typeface="Calibri"/>
              </a:rPr>
              <a:t>correctly, you need to…</a:t>
            </a:r>
            <a:endParaRPr sz="2400" b="1" i="0" u="none" strike="noStrike" cap="none">
              <a:solidFill>
                <a:schemeClr val="dk1"/>
              </a:solidFill>
              <a:latin typeface="Calibri"/>
              <a:ea typeface="Calibri"/>
              <a:cs typeface="Calibri"/>
              <a:sym typeface="Calibri"/>
            </a:endParaRPr>
          </a:p>
        </p:txBody>
      </p:sp>
      <p:sp>
        <p:nvSpPr>
          <p:cNvPr id="278" name="Google Shape;278;p25"/>
          <p:cNvSpPr/>
          <p:nvPr/>
        </p:nvSpPr>
        <p:spPr>
          <a:xfrm>
            <a:off x="3435268" y="5096569"/>
            <a:ext cx="3168352" cy="1670009"/>
          </a:xfrm>
          <a:prstGeom prst="wedgeRoundRectCallout">
            <a:avLst>
              <a:gd name="adj1" fmla="val -15105"/>
              <a:gd name="adj2" fmla="val -98529"/>
              <a:gd name="adj3" fmla="val 16667"/>
            </a:avLst>
          </a:prstGeom>
          <a:solidFill>
            <a:srgbClr val="D6E3BC"/>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The most important thing to remember about these questions is to…</a:t>
            </a: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79" name="Google Shape;279;p25"/>
          <p:cNvSpPr txBox="1"/>
          <p:nvPr/>
        </p:nvSpPr>
        <p:spPr>
          <a:xfrm>
            <a:off x="2339752" y="2817327"/>
            <a:ext cx="4357411" cy="1345564"/>
          </a:xfrm>
          <a:prstGeom prst="rect">
            <a:avLst/>
          </a:prstGeom>
          <a:solidFill>
            <a:srgbClr val="C2D59B"/>
          </a:solidFill>
          <a:ln w="3810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1">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80" name="Google Shape;280;p25"/>
          <p:cNvSpPr/>
          <p:nvPr/>
        </p:nvSpPr>
        <p:spPr>
          <a:xfrm>
            <a:off x="127439" y="-10686"/>
            <a:ext cx="2411760" cy="1556792"/>
          </a:xfrm>
          <a:prstGeom prst="wedgeRoundRectCallout">
            <a:avLst>
              <a:gd name="adj1" fmla="val 62406"/>
              <a:gd name="adj2" fmla="val 128729"/>
              <a:gd name="adj3" fmla="val 16667"/>
            </a:avLst>
          </a:prstGeom>
          <a:solidFill>
            <a:srgbClr val="B7CCE4"/>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WWW... </a:t>
            </a:r>
            <a:endParaRPr/>
          </a:p>
          <a:p>
            <a:pPr marL="0" marR="0" lvl="0" indent="0" algn="ctr" rtl="0">
              <a:lnSpc>
                <a:spcPct val="100000"/>
              </a:lnSpc>
              <a:spcBef>
                <a:spcPts val="0"/>
              </a:spcBef>
              <a:spcAft>
                <a:spcPts val="0"/>
              </a:spcAft>
              <a:buClr>
                <a:schemeClr val="dk1"/>
              </a:buClr>
              <a:buSzPts val="2000"/>
              <a:buFont typeface="Calibri"/>
              <a:buNone/>
            </a:pPr>
            <a:r>
              <a:rPr lang="en-GB" sz="2000">
                <a:solidFill>
                  <a:schemeClr val="dk1"/>
                </a:solidFill>
                <a:latin typeface="Calibri"/>
                <a:ea typeface="Calibri"/>
                <a:cs typeface="Calibri"/>
                <a:sym typeface="Calibri"/>
              </a:rPr>
              <a:t>What went well</a:t>
            </a:r>
            <a:endParaRPr/>
          </a:p>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EBI... </a:t>
            </a:r>
            <a:endParaRPr/>
          </a:p>
          <a:p>
            <a:pPr marL="0" marR="0" lvl="0" indent="0" algn="ctr" rtl="0">
              <a:lnSpc>
                <a:spcPct val="100000"/>
              </a:lnSpc>
              <a:spcBef>
                <a:spcPts val="0"/>
              </a:spcBef>
              <a:spcAft>
                <a:spcPts val="0"/>
              </a:spcAft>
              <a:buClr>
                <a:schemeClr val="dk1"/>
              </a:buClr>
              <a:buSzPts val="2000"/>
              <a:buFont typeface="Calibri"/>
              <a:buNone/>
            </a:pPr>
            <a:r>
              <a:rPr lang="en-GB" sz="2000" i="0" u="none" strike="noStrike" cap="none">
                <a:solidFill>
                  <a:schemeClr val="dk1"/>
                </a:solidFill>
                <a:latin typeface="Calibri"/>
                <a:ea typeface="Calibri"/>
                <a:cs typeface="Calibri"/>
                <a:sym typeface="Calibri"/>
              </a:rPr>
              <a:t>Even better if</a:t>
            </a:r>
            <a:endParaRPr/>
          </a:p>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81" name="Google Shape;281;p25"/>
          <p:cNvSpPr/>
          <p:nvPr/>
        </p:nvSpPr>
        <p:spPr>
          <a:xfrm>
            <a:off x="17267" y="3055009"/>
            <a:ext cx="2034453" cy="1778147"/>
          </a:xfrm>
          <a:prstGeom prst="wedgeRoundRectCallout">
            <a:avLst>
              <a:gd name="adj1" fmla="val 64471"/>
              <a:gd name="adj2" fmla="val 473"/>
              <a:gd name="adj3" fmla="val 16667"/>
            </a:avLst>
          </a:prstGeom>
          <a:solidFill>
            <a:srgbClr val="B6DDE7"/>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I like the way you have… </a:t>
            </a:r>
            <a:endParaRPr/>
          </a:p>
          <a:p>
            <a:pPr marL="0" marR="0" lvl="0" indent="0" algn="ctr"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Why not try…</a:t>
            </a:r>
            <a:endParaRPr sz="2400" b="1" i="0" u="none" strike="noStrike" cap="none">
              <a:solidFill>
                <a:schemeClr val="dk1"/>
              </a:solidFill>
              <a:latin typeface="Calibri"/>
              <a:ea typeface="Calibri"/>
              <a:cs typeface="Calibri"/>
              <a:sym typeface="Calibri"/>
            </a:endParaRPr>
          </a:p>
        </p:txBody>
      </p:sp>
      <p:sp>
        <p:nvSpPr>
          <p:cNvPr id="282" name="Google Shape;282;p25"/>
          <p:cNvSpPr/>
          <p:nvPr/>
        </p:nvSpPr>
        <p:spPr>
          <a:xfrm>
            <a:off x="0" y="4935597"/>
            <a:ext cx="3275856" cy="1922400"/>
          </a:xfrm>
          <a:prstGeom prst="wedgeRoundRectCallout">
            <a:avLst>
              <a:gd name="adj1" fmla="val 37263"/>
              <a:gd name="adj2" fmla="val -83382"/>
              <a:gd name="adj3" fmla="val 16667"/>
            </a:avLst>
          </a:prstGeom>
          <a:solidFill>
            <a:srgbClr val="FBD4B4"/>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GB" sz="2400" b="1">
                <a:solidFill>
                  <a:schemeClr val="dk1"/>
                </a:solidFill>
                <a:latin typeface="Calibri"/>
                <a:ea typeface="Calibri"/>
                <a:cs typeface="Calibri"/>
                <a:sym typeface="Calibri"/>
              </a:rPr>
              <a:t>         Strength</a:t>
            </a:r>
            <a:endParaRPr sz="2400" b="1"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r>
              <a:rPr lang="en-GB" sz="2400" b="1">
                <a:solidFill>
                  <a:schemeClr val="dk1"/>
                </a:solidFill>
                <a:latin typeface="Calibri"/>
                <a:ea typeface="Calibri"/>
                <a:cs typeface="Calibri"/>
                <a:sym typeface="Calibri"/>
              </a:rPr>
              <a:t>         Strength</a:t>
            </a:r>
            <a:endParaRPr sz="2400" b="1"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r>
              <a:rPr lang="en-GB" sz="2400" b="1">
                <a:solidFill>
                  <a:schemeClr val="dk1"/>
                </a:solidFill>
                <a:latin typeface="Calibri"/>
                <a:ea typeface="Calibri"/>
                <a:cs typeface="Calibri"/>
                <a:sym typeface="Calibri"/>
              </a:rPr>
              <a:t>         Way of improving</a:t>
            </a:r>
            <a:endParaRPr sz="2000" b="0" i="0" u="none" strike="noStrike" cap="none">
              <a:solidFill>
                <a:schemeClr val="dk1"/>
              </a:solidFill>
              <a:latin typeface="Calibri"/>
              <a:ea typeface="Calibri"/>
              <a:cs typeface="Calibri"/>
              <a:sym typeface="Calibri"/>
            </a:endParaRPr>
          </a:p>
        </p:txBody>
      </p:sp>
      <p:sp>
        <p:nvSpPr>
          <p:cNvPr id="283" name="Google Shape;283;p25"/>
          <p:cNvSpPr/>
          <p:nvPr/>
        </p:nvSpPr>
        <p:spPr>
          <a:xfrm>
            <a:off x="159412" y="6309320"/>
            <a:ext cx="432048" cy="288032"/>
          </a:xfrm>
          <a:prstGeom prst="heart">
            <a:avLst/>
          </a:prstGeom>
          <a:solidFill>
            <a:srgbClr val="CCC0D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4" name="Google Shape;284;p25"/>
          <p:cNvSpPr/>
          <p:nvPr/>
        </p:nvSpPr>
        <p:spPr>
          <a:xfrm>
            <a:off x="179512" y="5157192"/>
            <a:ext cx="432048" cy="360040"/>
          </a:xfrm>
          <a:prstGeom prst="star5">
            <a:avLst>
              <a:gd name="adj" fmla="val 19098"/>
              <a:gd name="hf" fmla="val 105146"/>
              <a:gd name="vf" fmla="val 110557"/>
            </a:avLst>
          </a:prstGeom>
          <a:solidFill>
            <a:srgbClr val="CCC0D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5" name="Google Shape;285;p25"/>
          <p:cNvSpPr/>
          <p:nvPr/>
        </p:nvSpPr>
        <p:spPr>
          <a:xfrm>
            <a:off x="159412" y="5661248"/>
            <a:ext cx="432048" cy="360040"/>
          </a:xfrm>
          <a:prstGeom prst="star5">
            <a:avLst>
              <a:gd name="adj" fmla="val 19098"/>
              <a:gd name="hf" fmla="val 105146"/>
              <a:gd name="vf" fmla="val 110557"/>
            </a:avLst>
          </a:prstGeom>
          <a:solidFill>
            <a:srgbClr val="CCC0D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6" name="Google Shape;286;p25"/>
          <p:cNvSpPr/>
          <p:nvPr/>
        </p:nvSpPr>
        <p:spPr>
          <a:xfrm>
            <a:off x="-26243" y="1728936"/>
            <a:ext cx="1804904" cy="1179752"/>
          </a:xfrm>
          <a:prstGeom prst="wedgeRoundRectCallout">
            <a:avLst>
              <a:gd name="adj1" fmla="val 79030"/>
              <a:gd name="adj2" fmla="val 59013"/>
              <a:gd name="adj3" fmla="val 16667"/>
            </a:avLst>
          </a:prstGeom>
          <a:solidFill>
            <a:srgbClr val="FFFF99"/>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To progress you need to</a:t>
            </a:r>
            <a:r>
              <a:rPr lang="en-GB" sz="2400" b="1">
                <a:solidFill>
                  <a:schemeClr val="dk1"/>
                </a:solidFill>
                <a:latin typeface="Calibri"/>
                <a:ea typeface="Calibri"/>
                <a:cs typeface="Calibri"/>
                <a:sym typeface="Calibri"/>
              </a:rPr>
              <a:t>…</a:t>
            </a:r>
            <a:endParaRPr sz="2400" b="1" i="0" u="none" strike="noStrike" cap="none">
              <a:solidFill>
                <a:schemeClr val="dk1"/>
              </a:solidFill>
              <a:latin typeface="Calibri"/>
              <a:ea typeface="Calibri"/>
              <a:cs typeface="Calibri"/>
              <a:sym typeface="Calibri"/>
            </a:endParaRPr>
          </a:p>
        </p:txBody>
      </p:sp>
      <p:sp>
        <p:nvSpPr>
          <p:cNvPr id="287" name="Google Shape;287;p25"/>
          <p:cNvSpPr/>
          <p:nvPr/>
        </p:nvSpPr>
        <p:spPr>
          <a:xfrm>
            <a:off x="7092280" y="3912216"/>
            <a:ext cx="2051720" cy="872476"/>
          </a:xfrm>
          <a:prstGeom prst="wedgeRoundRectCallout">
            <a:avLst>
              <a:gd name="adj1" fmla="val -66884"/>
              <a:gd name="adj2" fmla="val -33747"/>
              <a:gd name="adj3" fmla="val 16667"/>
            </a:avLst>
          </a:prstGeom>
          <a:solidFill>
            <a:srgbClr val="FFFF99"/>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Next time you must</a:t>
            </a:r>
            <a:r>
              <a:rPr lang="en-GB" sz="2400" b="1">
                <a:solidFill>
                  <a:schemeClr val="dk1"/>
                </a:solidFill>
                <a:latin typeface="Calibri"/>
                <a:ea typeface="Calibri"/>
                <a:cs typeface="Calibri"/>
                <a:sym typeface="Calibri"/>
              </a:rPr>
              <a:t>…</a:t>
            </a:r>
            <a:endParaRPr sz="2400" b="1" i="0" u="none" strike="noStrike" cap="none">
              <a:solidFill>
                <a:schemeClr val="dk1"/>
              </a:solidFill>
              <a:latin typeface="Calibri"/>
              <a:ea typeface="Calibri"/>
              <a:cs typeface="Calibri"/>
              <a:sym typeface="Calibri"/>
            </a:endParaRPr>
          </a:p>
        </p:txBody>
      </p:sp>
      <p:sp>
        <p:nvSpPr>
          <p:cNvPr id="288" name="Google Shape;288;p25"/>
          <p:cNvSpPr/>
          <p:nvPr/>
        </p:nvSpPr>
        <p:spPr>
          <a:xfrm>
            <a:off x="6763032" y="5103960"/>
            <a:ext cx="2232249" cy="1714499"/>
          </a:xfrm>
          <a:prstGeom prst="wedgeRoundRectCallout">
            <a:avLst>
              <a:gd name="adj1" fmla="val -92964"/>
              <a:gd name="adj2" fmla="val -102251"/>
              <a:gd name="adj3" fmla="val 16667"/>
            </a:avLst>
          </a:prstGeom>
          <a:solidFill>
            <a:srgbClr val="E5B8B7"/>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I think you are progressed on…</a:t>
            </a:r>
            <a:endParaRPr/>
          </a:p>
          <a:p>
            <a:pPr marL="0" marR="0" lvl="0" indent="0" algn="ctr"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But not on…</a:t>
            </a:r>
            <a:endParaRPr sz="2400" b="1" i="0" u="none" strike="noStrike" cap="none">
              <a:solidFill>
                <a:schemeClr val="dk1"/>
              </a:solidFill>
              <a:latin typeface="Calibri"/>
              <a:ea typeface="Calibri"/>
              <a:cs typeface="Calibri"/>
              <a:sym typeface="Calibri"/>
            </a:endParaRPr>
          </a:p>
        </p:txBody>
      </p:sp>
      <p:sp>
        <p:nvSpPr>
          <p:cNvPr id="289" name="Google Shape;289;p25"/>
          <p:cNvSpPr/>
          <p:nvPr/>
        </p:nvSpPr>
        <p:spPr>
          <a:xfrm>
            <a:off x="2751369" y="1977788"/>
            <a:ext cx="1800201" cy="558063"/>
          </a:xfrm>
          <a:prstGeom prst="wedgeRoundRectCallout">
            <a:avLst>
              <a:gd name="adj1" fmla="val -4661"/>
              <a:gd name="adj2" fmla="val 99172"/>
              <a:gd name="adj3" fmla="val 16667"/>
            </a:avLst>
          </a:prstGeom>
          <a:solidFill>
            <a:srgbClr val="B6DDE7"/>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Target (T)</a:t>
            </a:r>
            <a:r>
              <a:rPr lang="en-GB" sz="2400" b="1">
                <a:solidFill>
                  <a:schemeClr val="dk1"/>
                </a:solidFill>
                <a:latin typeface="Calibri"/>
                <a:ea typeface="Calibri"/>
                <a:cs typeface="Calibri"/>
                <a:sym typeface="Calibri"/>
              </a:rPr>
              <a:t>…</a:t>
            </a:r>
            <a:endParaRPr sz="2400" b="1" i="0" u="none" strike="noStrike" cap="none">
              <a:solidFill>
                <a:schemeClr val="dk1"/>
              </a:solidFill>
              <a:latin typeface="Calibri"/>
              <a:ea typeface="Calibri"/>
              <a:cs typeface="Calibri"/>
              <a:sym typeface="Calibri"/>
            </a:endParaRPr>
          </a:p>
        </p:txBody>
      </p:sp>
      <p:sp>
        <p:nvSpPr>
          <p:cNvPr id="290" name="Google Shape;290;p25"/>
          <p:cNvSpPr/>
          <p:nvPr/>
        </p:nvSpPr>
        <p:spPr>
          <a:xfrm>
            <a:off x="7092280" y="1759428"/>
            <a:ext cx="2052786" cy="2049949"/>
          </a:xfrm>
          <a:prstGeom prst="wedgeRoundRectCallout">
            <a:avLst>
              <a:gd name="adj1" fmla="val -67816"/>
              <a:gd name="adj2" fmla="val 25192"/>
              <a:gd name="adj3" fmla="val 16667"/>
            </a:avLst>
          </a:prstGeom>
          <a:solidFill>
            <a:srgbClr val="FBD4B4"/>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You’ve achieved Grade</a:t>
            </a:r>
            <a:r>
              <a:rPr lang="en-GB" sz="2400" b="1">
                <a:solidFill>
                  <a:schemeClr val="dk1"/>
                </a:solidFill>
                <a:latin typeface="Calibri"/>
                <a:ea typeface="Calibri"/>
                <a:cs typeface="Calibri"/>
                <a:sym typeface="Calibri"/>
              </a:rPr>
              <a:t>… on…</a:t>
            </a:r>
            <a:endParaRPr/>
          </a:p>
          <a:p>
            <a:pPr marL="0" marR="0" lvl="0" indent="0" algn="l"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To move on you... </a:t>
            </a:r>
            <a:endParaRPr sz="2400" b="1" i="0" u="none" strike="noStrike" cap="none">
              <a:solidFill>
                <a:schemeClr val="dk1"/>
              </a:solidFill>
              <a:latin typeface="Calibri"/>
              <a:ea typeface="Calibri"/>
              <a:cs typeface="Calibri"/>
              <a:sym typeface="Calibri"/>
            </a:endParaRPr>
          </a:p>
        </p:txBody>
      </p:sp>
      <p:sp>
        <p:nvSpPr>
          <p:cNvPr id="291" name="Google Shape;291;p25"/>
          <p:cNvSpPr/>
          <p:nvPr/>
        </p:nvSpPr>
        <p:spPr>
          <a:xfrm>
            <a:off x="2247843" y="2524410"/>
            <a:ext cx="1762919" cy="186204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500" b="1" cap="none">
                <a:solidFill>
                  <a:srgbClr val="D6E3BC"/>
                </a:solidFill>
                <a:latin typeface="Calibri"/>
                <a:ea typeface="Calibri"/>
                <a:cs typeface="Calibri"/>
                <a:sym typeface="Calibri"/>
              </a:rPr>
              <a:t>PA</a:t>
            </a:r>
            <a:endParaRPr/>
          </a:p>
        </p:txBody>
      </p:sp>
      <p:sp>
        <p:nvSpPr>
          <p:cNvPr id="292" name="Google Shape;292;p25"/>
          <p:cNvSpPr txBox="1"/>
          <p:nvPr/>
        </p:nvSpPr>
        <p:spPr>
          <a:xfrm>
            <a:off x="3759423" y="3055009"/>
            <a:ext cx="2987585"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1">
                <a:solidFill>
                  <a:srgbClr val="C2D59B"/>
                </a:solidFill>
                <a:latin typeface="Comic Sans MS"/>
                <a:ea typeface="Comic Sans MS"/>
                <a:cs typeface="Comic Sans MS"/>
                <a:sym typeface="Comic Sans MS"/>
              </a:rPr>
              <a:t>Peer Assessment</a:t>
            </a:r>
            <a:endParaRPr/>
          </a:p>
          <a:p>
            <a:pPr marL="0" marR="0" lvl="0" indent="0" algn="ctr" rtl="0">
              <a:spcBef>
                <a:spcPts val="0"/>
              </a:spcBef>
              <a:spcAft>
                <a:spcPts val="0"/>
              </a:spcAft>
              <a:buNone/>
            </a:pPr>
            <a:r>
              <a:rPr lang="en-GB" sz="1600" b="1">
                <a:solidFill>
                  <a:srgbClr val="C2D59B"/>
                </a:solidFill>
                <a:latin typeface="Comic Sans MS"/>
                <a:ea typeface="Comic Sans MS"/>
                <a:cs typeface="Comic Sans MS"/>
                <a:sym typeface="Comic Sans MS"/>
              </a:rPr>
              <a:t>(Link to Rubric – Green Pen)</a:t>
            </a:r>
            <a:endParaRPr sz="1400" b="1">
              <a:solidFill>
                <a:srgbClr val="C2D59B"/>
              </a:solidFill>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6"/>
          <p:cNvSpPr/>
          <p:nvPr/>
        </p:nvSpPr>
        <p:spPr>
          <a:xfrm>
            <a:off x="7308304" y="1628800"/>
            <a:ext cx="1835696" cy="2880320"/>
          </a:xfrm>
          <a:prstGeom prst="wedgeRoundRectCallout">
            <a:avLst>
              <a:gd name="adj1" fmla="val -79267"/>
              <a:gd name="adj2" fmla="val 5595"/>
              <a:gd name="adj3" fmla="val 16667"/>
            </a:avLst>
          </a:prstGeom>
          <a:solidFill>
            <a:srgbClr val="CCC0D9"/>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I have been able to…</a:t>
            </a:r>
            <a:endParaRPr/>
          </a:p>
          <a:p>
            <a:pPr marL="0" marR="0" lvl="0" indent="0" algn="ctr" rtl="0">
              <a:lnSpc>
                <a:spcPct val="100000"/>
              </a:lnSpc>
              <a:spcBef>
                <a:spcPts val="1000"/>
              </a:spcBef>
              <a:spcAft>
                <a:spcPts val="0"/>
              </a:spcAft>
              <a:buClr>
                <a:schemeClr val="dk1"/>
              </a:buClr>
              <a:buSzPts val="2400"/>
              <a:buFont typeface="Calibri"/>
              <a:buNone/>
            </a:pPr>
            <a:endParaRPr sz="2400" b="1" i="0" u="none" strike="noStrike" cap="none">
              <a:solidFill>
                <a:schemeClr val="dk1"/>
              </a:solidFill>
              <a:latin typeface="Calibri"/>
              <a:ea typeface="Calibri"/>
              <a:cs typeface="Calibri"/>
              <a:sym typeface="Calibri"/>
            </a:endParaRPr>
          </a:p>
          <a:p>
            <a:pPr marL="0" marR="0" lvl="0" indent="0" algn="ctr" rtl="0">
              <a:lnSpc>
                <a:spcPct val="100000"/>
              </a:lnSpc>
              <a:spcBef>
                <a:spcPts val="100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But I got stuck on...</a:t>
            </a:r>
            <a:endParaRPr sz="2400" b="1" i="0" u="none" strike="noStrike" cap="none">
              <a:solidFill>
                <a:schemeClr val="dk1"/>
              </a:solidFill>
              <a:latin typeface="Calibri"/>
              <a:ea typeface="Calibri"/>
              <a:cs typeface="Calibri"/>
              <a:sym typeface="Calibri"/>
            </a:endParaRPr>
          </a:p>
        </p:txBody>
      </p:sp>
      <p:sp>
        <p:nvSpPr>
          <p:cNvPr id="298" name="Google Shape;298;p26"/>
          <p:cNvSpPr/>
          <p:nvPr/>
        </p:nvSpPr>
        <p:spPr>
          <a:xfrm>
            <a:off x="3419872" y="465312"/>
            <a:ext cx="3322712" cy="1440160"/>
          </a:xfrm>
          <a:prstGeom prst="wedgeRoundRectCallout">
            <a:avLst>
              <a:gd name="adj1" fmla="val -4728"/>
              <a:gd name="adj2" fmla="val 100318"/>
              <a:gd name="adj3" fmla="val 16667"/>
            </a:avLst>
          </a:prstGeom>
          <a:solidFill>
            <a:srgbClr val="E5B8B7"/>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Today I have tried to...</a:t>
            </a:r>
            <a:endParaRPr/>
          </a:p>
          <a:p>
            <a:pPr marL="0" marR="0" lvl="0" indent="0" algn="ctr" rtl="0">
              <a:lnSpc>
                <a:spcPct val="100000"/>
              </a:lnSpc>
              <a:spcBef>
                <a:spcPts val="0"/>
              </a:spcBef>
              <a:spcAft>
                <a:spcPts val="0"/>
              </a:spcAft>
              <a:buClr>
                <a:schemeClr val="dk1"/>
              </a:buClr>
              <a:buSzPts val="2400"/>
              <a:buFont typeface="Calibri"/>
              <a:buNone/>
            </a:pPr>
            <a:endParaRPr sz="2400" b="1">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To progress I need to...</a:t>
            </a:r>
            <a:endParaRPr sz="2400" b="1" i="0" u="none" strike="noStrike" cap="none">
              <a:solidFill>
                <a:schemeClr val="dk1"/>
              </a:solidFill>
              <a:latin typeface="Calibri"/>
              <a:ea typeface="Calibri"/>
              <a:cs typeface="Calibri"/>
              <a:sym typeface="Calibri"/>
            </a:endParaRPr>
          </a:p>
        </p:txBody>
      </p:sp>
      <p:sp>
        <p:nvSpPr>
          <p:cNvPr id="299" name="Google Shape;299;p26"/>
          <p:cNvSpPr/>
          <p:nvPr/>
        </p:nvSpPr>
        <p:spPr>
          <a:xfrm>
            <a:off x="6876256" y="113259"/>
            <a:ext cx="2266628" cy="1052736"/>
          </a:xfrm>
          <a:prstGeom prst="wedgeRoundRectCallout">
            <a:avLst>
              <a:gd name="adj1" fmla="val -71962"/>
              <a:gd name="adj2" fmla="val 181037"/>
              <a:gd name="adj3" fmla="val 16667"/>
            </a:avLst>
          </a:prstGeom>
          <a:solidFill>
            <a:srgbClr val="FFFF99"/>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Today I have learned that...</a:t>
            </a:r>
            <a:endParaRPr sz="2400" b="1" i="0" u="none" strike="noStrike" cap="none">
              <a:solidFill>
                <a:schemeClr val="dk1"/>
              </a:solidFill>
              <a:latin typeface="Calibri"/>
              <a:ea typeface="Calibri"/>
              <a:cs typeface="Calibri"/>
              <a:sym typeface="Calibri"/>
            </a:endParaRPr>
          </a:p>
        </p:txBody>
      </p:sp>
      <p:sp>
        <p:nvSpPr>
          <p:cNvPr id="300" name="Google Shape;300;p26"/>
          <p:cNvSpPr/>
          <p:nvPr/>
        </p:nvSpPr>
        <p:spPr>
          <a:xfrm>
            <a:off x="5508104" y="5849638"/>
            <a:ext cx="3347864" cy="1008112"/>
          </a:xfrm>
          <a:prstGeom prst="wedgeRoundRectCallout">
            <a:avLst>
              <a:gd name="adj1" fmla="val -52483"/>
              <a:gd name="adj2" fmla="val -219787"/>
              <a:gd name="adj3" fmla="val 16667"/>
            </a:avLst>
          </a:prstGeom>
          <a:solidFill>
            <a:srgbClr val="FBD4B4"/>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I did not know how to…</a:t>
            </a:r>
            <a:endParaRPr/>
          </a:p>
          <a:p>
            <a:pPr marL="0" marR="0" lvl="0" indent="0" algn="ctr"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B</a:t>
            </a:r>
            <a:r>
              <a:rPr lang="en-GB" sz="2400" b="1" i="0" u="none" strike="noStrike" cap="none">
                <a:solidFill>
                  <a:schemeClr val="dk1"/>
                </a:solidFill>
                <a:latin typeface="Calibri"/>
                <a:ea typeface="Calibri"/>
                <a:cs typeface="Calibri"/>
                <a:sym typeface="Calibri"/>
              </a:rPr>
              <a:t>ut now I can…</a:t>
            </a:r>
            <a:endParaRPr/>
          </a:p>
          <a:p>
            <a:pPr marL="0" marR="0" lvl="0" indent="0" algn="l" rtl="0">
              <a:lnSpc>
                <a:spcPct val="100000"/>
              </a:lnSpc>
              <a:spcBef>
                <a:spcPts val="100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301" name="Google Shape;301;p26"/>
          <p:cNvSpPr/>
          <p:nvPr/>
        </p:nvSpPr>
        <p:spPr>
          <a:xfrm>
            <a:off x="2699792" y="4365104"/>
            <a:ext cx="2808312" cy="1512168"/>
          </a:xfrm>
          <a:prstGeom prst="wedgeRoundRectCallout">
            <a:avLst>
              <a:gd name="adj1" fmla="val -801"/>
              <a:gd name="adj2" fmla="val -67670"/>
              <a:gd name="adj3" fmla="val 16667"/>
            </a:avLst>
          </a:prstGeom>
          <a:solidFill>
            <a:srgbClr val="B7CCE4"/>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One thing I need to remember from today’s lesson is...</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2000"/>
              <a:buFont typeface="Calibri"/>
              <a:buNone/>
            </a:pPr>
            <a:endParaRPr sz="2000" b="0" i="0" u="none" strike="noStrike" cap="none">
              <a:solidFill>
                <a:schemeClr val="dk1"/>
              </a:solidFill>
              <a:latin typeface="Arial"/>
              <a:ea typeface="Arial"/>
              <a:cs typeface="Arial"/>
              <a:sym typeface="Arial"/>
            </a:endParaRPr>
          </a:p>
        </p:txBody>
      </p:sp>
      <p:sp>
        <p:nvSpPr>
          <p:cNvPr id="302" name="Google Shape;302;p26"/>
          <p:cNvSpPr/>
          <p:nvPr/>
        </p:nvSpPr>
        <p:spPr>
          <a:xfrm>
            <a:off x="6743700" y="4725144"/>
            <a:ext cx="2400300" cy="864096"/>
          </a:xfrm>
          <a:prstGeom prst="wedgeRoundRectCallout">
            <a:avLst>
              <a:gd name="adj1" fmla="val -61207"/>
              <a:gd name="adj2" fmla="val -115422"/>
              <a:gd name="adj3" fmla="val 16667"/>
            </a:avLst>
          </a:prstGeom>
          <a:solidFill>
            <a:srgbClr val="B6DDE7"/>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I was successful when I…</a:t>
            </a:r>
            <a:endParaRPr sz="2400" b="1" i="0" u="none" strike="noStrike" cap="none">
              <a:solidFill>
                <a:schemeClr val="dk1"/>
              </a:solidFill>
              <a:latin typeface="Calibri"/>
              <a:ea typeface="Calibri"/>
              <a:cs typeface="Calibri"/>
              <a:sym typeface="Calibri"/>
            </a:endParaRPr>
          </a:p>
        </p:txBody>
      </p:sp>
      <p:sp>
        <p:nvSpPr>
          <p:cNvPr id="303" name="Google Shape;303;p26"/>
          <p:cNvSpPr txBox="1"/>
          <p:nvPr/>
        </p:nvSpPr>
        <p:spPr>
          <a:xfrm>
            <a:off x="2098257" y="2636912"/>
            <a:ext cx="4645443" cy="1440160"/>
          </a:xfrm>
          <a:prstGeom prst="rect">
            <a:avLst/>
          </a:prstGeom>
          <a:solidFill>
            <a:srgbClr val="CCC0D9"/>
          </a:solid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Calibri"/>
              <a:buNone/>
            </a:pPr>
            <a:endParaRPr sz="36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Calibri"/>
              <a:buNone/>
            </a:pPr>
            <a:endParaRPr sz="3600" b="1">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400"/>
              <a:buFont typeface="Calibri"/>
              <a:buNone/>
            </a:pPr>
            <a:endParaRPr sz="2400" b="1"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2400"/>
              <a:buFont typeface="Calibri"/>
              <a:buNone/>
            </a:pPr>
            <a:endParaRPr sz="2400" b="1">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304" name="Google Shape;304;p26"/>
          <p:cNvSpPr/>
          <p:nvPr/>
        </p:nvSpPr>
        <p:spPr>
          <a:xfrm>
            <a:off x="0" y="1506304"/>
            <a:ext cx="2376264" cy="924744"/>
          </a:xfrm>
          <a:prstGeom prst="wedgeRoundRectCallout">
            <a:avLst>
              <a:gd name="adj1" fmla="val 56290"/>
              <a:gd name="adj2" fmla="val 71808"/>
              <a:gd name="adj3" fmla="val 16667"/>
            </a:avLst>
          </a:prstGeom>
          <a:solidFill>
            <a:srgbClr val="CCC0D9"/>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Today, </a:t>
            </a:r>
            <a:r>
              <a:rPr lang="en-GB" sz="2400" b="1">
                <a:solidFill>
                  <a:schemeClr val="dk1"/>
                </a:solidFill>
                <a:latin typeface="Calibri"/>
                <a:ea typeface="Calibri"/>
                <a:cs typeface="Calibri"/>
                <a:sym typeface="Calibri"/>
              </a:rPr>
              <a:t>I</a:t>
            </a:r>
            <a:r>
              <a:rPr lang="en-GB" sz="2400" b="1" i="0" u="none" strike="noStrike" cap="none">
                <a:solidFill>
                  <a:schemeClr val="dk1"/>
                </a:solidFill>
                <a:latin typeface="Calibri"/>
                <a:ea typeface="Calibri"/>
                <a:cs typeface="Calibri"/>
                <a:sym typeface="Calibri"/>
              </a:rPr>
              <a:t> have learnt that…</a:t>
            </a:r>
            <a:endParaRPr sz="2400" b="1" i="0" u="none" strike="noStrike" cap="none">
              <a:solidFill>
                <a:schemeClr val="dk1"/>
              </a:solidFill>
              <a:latin typeface="Calibri"/>
              <a:ea typeface="Calibri"/>
              <a:cs typeface="Calibri"/>
              <a:sym typeface="Calibri"/>
            </a:endParaRPr>
          </a:p>
        </p:txBody>
      </p:sp>
      <p:sp>
        <p:nvSpPr>
          <p:cNvPr id="305" name="Google Shape;305;p26"/>
          <p:cNvSpPr/>
          <p:nvPr/>
        </p:nvSpPr>
        <p:spPr>
          <a:xfrm>
            <a:off x="0" y="2829624"/>
            <a:ext cx="1619672" cy="2577064"/>
          </a:xfrm>
          <a:prstGeom prst="wedgeRoundRectCallout">
            <a:avLst>
              <a:gd name="adj1" fmla="val 80359"/>
              <a:gd name="adj2" fmla="val -33209"/>
              <a:gd name="adj3" fmla="val 16667"/>
            </a:avLst>
          </a:prstGeom>
          <a:solidFill>
            <a:srgbClr val="FBD4B4"/>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Before this lesson I could...</a:t>
            </a:r>
            <a:endParaRPr/>
          </a:p>
          <a:p>
            <a:pPr marL="0" marR="0" lvl="0" indent="0" algn="ctr" rtl="0">
              <a:lnSpc>
                <a:spcPct val="100000"/>
              </a:lnSpc>
              <a:spcBef>
                <a:spcPts val="100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Now I can also...</a:t>
            </a:r>
            <a:endParaRPr sz="2400" b="1" i="0" u="none" strike="noStrike" cap="none">
              <a:solidFill>
                <a:schemeClr val="dk1"/>
              </a:solidFill>
              <a:latin typeface="Calibri"/>
              <a:ea typeface="Calibri"/>
              <a:cs typeface="Calibri"/>
              <a:sym typeface="Calibri"/>
            </a:endParaRPr>
          </a:p>
        </p:txBody>
      </p:sp>
      <p:sp>
        <p:nvSpPr>
          <p:cNvPr id="306" name="Google Shape;306;p26"/>
          <p:cNvSpPr/>
          <p:nvPr/>
        </p:nvSpPr>
        <p:spPr>
          <a:xfrm>
            <a:off x="0" y="5805264"/>
            <a:ext cx="2627784" cy="1080120"/>
          </a:xfrm>
          <a:prstGeom prst="wedgeRoundRectCallout">
            <a:avLst>
              <a:gd name="adj1" fmla="val 42805"/>
              <a:gd name="adj2" fmla="val -203593"/>
              <a:gd name="adj3" fmla="val 16667"/>
            </a:avLst>
          </a:prstGeom>
          <a:solidFill>
            <a:srgbClr val="FFFF99"/>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I can see the link between...</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307" name="Google Shape;307;p26"/>
          <p:cNvSpPr/>
          <p:nvPr/>
        </p:nvSpPr>
        <p:spPr>
          <a:xfrm>
            <a:off x="467544" y="0"/>
            <a:ext cx="2807196" cy="1290280"/>
          </a:xfrm>
          <a:prstGeom prst="wedgeRoundRectCallout">
            <a:avLst>
              <a:gd name="adj1" fmla="val 49287"/>
              <a:gd name="adj2" fmla="val 155235"/>
              <a:gd name="adj3" fmla="val 16667"/>
            </a:avLst>
          </a:prstGeom>
          <a:solidFill>
            <a:srgbClr val="B7CCE4"/>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I am really pleased with...</a:t>
            </a:r>
            <a:endParaRPr/>
          </a:p>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Because…..</a:t>
            </a:r>
            <a:endParaRPr sz="2400" b="1" i="0" u="none" strike="noStrike" cap="none">
              <a:solidFill>
                <a:schemeClr val="dk1"/>
              </a:solidFill>
              <a:latin typeface="Calibri"/>
              <a:ea typeface="Calibri"/>
              <a:cs typeface="Calibri"/>
              <a:sym typeface="Calibri"/>
            </a:endParaRPr>
          </a:p>
        </p:txBody>
      </p:sp>
      <p:sp>
        <p:nvSpPr>
          <p:cNvPr id="308" name="Google Shape;308;p26"/>
          <p:cNvSpPr/>
          <p:nvPr/>
        </p:nvSpPr>
        <p:spPr>
          <a:xfrm>
            <a:off x="2090392" y="2431048"/>
            <a:ext cx="1756828" cy="186204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500" b="1">
                <a:solidFill>
                  <a:srgbClr val="CCC0D9"/>
                </a:solidFill>
                <a:latin typeface="Calibri"/>
                <a:ea typeface="Calibri"/>
                <a:cs typeface="Calibri"/>
                <a:sym typeface="Calibri"/>
              </a:rPr>
              <a:t>SA</a:t>
            </a:r>
            <a:endParaRPr/>
          </a:p>
        </p:txBody>
      </p:sp>
      <p:sp>
        <p:nvSpPr>
          <p:cNvPr id="309" name="Google Shape;309;p26"/>
          <p:cNvSpPr txBox="1"/>
          <p:nvPr/>
        </p:nvSpPr>
        <p:spPr>
          <a:xfrm>
            <a:off x="3708892" y="2921048"/>
            <a:ext cx="3033692"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1">
                <a:solidFill>
                  <a:srgbClr val="B2A0C7"/>
                </a:solidFill>
                <a:latin typeface="Comic Sans MS"/>
                <a:ea typeface="Comic Sans MS"/>
                <a:cs typeface="Comic Sans MS"/>
                <a:sym typeface="Comic Sans MS"/>
              </a:rPr>
              <a:t>Self Assessment</a:t>
            </a:r>
            <a:endParaRPr/>
          </a:p>
          <a:p>
            <a:pPr marL="0" marR="0" lvl="0" indent="0" algn="ctr" rtl="0">
              <a:spcBef>
                <a:spcPts val="0"/>
              </a:spcBef>
              <a:spcAft>
                <a:spcPts val="0"/>
              </a:spcAft>
              <a:buNone/>
            </a:pPr>
            <a:r>
              <a:rPr lang="en-GB" sz="1600" b="1">
                <a:solidFill>
                  <a:srgbClr val="B2A0C7"/>
                </a:solidFill>
                <a:latin typeface="Comic Sans MS"/>
                <a:ea typeface="Comic Sans MS"/>
                <a:cs typeface="Comic Sans MS"/>
                <a:sym typeface="Comic Sans MS"/>
              </a:rPr>
              <a:t>(Link to Rubric – Purple Pen)</a:t>
            </a:r>
            <a:endParaRPr sz="1400" b="1">
              <a:solidFill>
                <a:srgbClr val="B2A0C7"/>
              </a:solidFill>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19"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19"/>
          <p:cNvSpPr/>
          <p:nvPr/>
        </p:nvSpPr>
        <p:spPr>
          <a:xfrm>
            <a:off x="0" y="-11687"/>
            <a:ext cx="9144000" cy="400110"/>
          </a:xfrm>
          <a:prstGeom prst="rect">
            <a:avLst/>
          </a:prstGeom>
          <a:solidFill>
            <a:srgbClr val="7030A0"/>
          </a:solidFill>
          <a:ln w="12700" cap="flat" cmpd="sng">
            <a:solidFill>
              <a:srgbClr val="5B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2CCDC"/>
              </a:buClr>
              <a:buSzPts val="2000"/>
              <a:buFont typeface="Permanent Marker"/>
              <a:buNone/>
            </a:pPr>
            <a:r>
              <a:rPr lang="en-GB" sz="2000" b="1" i="0" u="none" strike="noStrike" cap="none">
                <a:solidFill>
                  <a:srgbClr val="92CCDC"/>
                </a:solidFill>
                <a:latin typeface="Permanent Marker"/>
                <a:ea typeface="Permanent Marker"/>
                <a:cs typeface="Permanent Marker"/>
                <a:sym typeface="Permanent Marker"/>
              </a:rPr>
              <a:t>Demonstrate</a:t>
            </a:r>
            <a:r>
              <a:rPr lang="en-GB" sz="2000" b="0" i="0" u="none" strike="noStrike" cap="none">
                <a:solidFill>
                  <a:srgbClr val="0070C0"/>
                </a:solidFill>
                <a:latin typeface="Permanent Marker"/>
                <a:ea typeface="Permanent Marker"/>
                <a:cs typeface="Permanent Marker"/>
                <a:sym typeface="Permanent Marker"/>
              </a:rPr>
              <a:t> </a:t>
            </a:r>
            <a:r>
              <a:rPr lang="en-GB" sz="2000" b="0" i="0" u="none" strike="noStrike" cap="none">
                <a:solidFill>
                  <a:srgbClr val="000000"/>
                </a:solidFill>
                <a:latin typeface="Permanent Marker"/>
                <a:ea typeface="Permanent Marker"/>
                <a:cs typeface="Permanent Marker"/>
                <a:sym typeface="Permanent Marker"/>
              </a:rPr>
              <a:t>– </a:t>
            </a:r>
            <a:r>
              <a:rPr lang="en-GB" sz="2000" b="0" u="none" strike="noStrike" cap="none">
                <a:solidFill>
                  <a:schemeClr val="lt1"/>
                </a:solidFill>
                <a:latin typeface="Permanent Marker"/>
                <a:ea typeface="Permanent Marker"/>
                <a:cs typeface="Permanent Marker"/>
                <a:sym typeface="Permanent Marker"/>
              </a:rPr>
              <a:t>This is where you </a:t>
            </a:r>
            <a:r>
              <a:rPr lang="en-GB" sz="2000" b="0" u="sng" strike="noStrike" cap="none">
                <a:solidFill>
                  <a:schemeClr val="lt1"/>
                </a:solidFill>
                <a:latin typeface="Permanent Marker"/>
                <a:ea typeface="Permanent Marker"/>
                <a:cs typeface="Permanent Marker"/>
                <a:sym typeface="Permanent Marker"/>
              </a:rPr>
              <a:t>apply</a:t>
            </a:r>
            <a:r>
              <a:rPr lang="en-GB" sz="2000" b="0" u="none" strike="noStrike" cap="none">
                <a:solidFill>
                  <a:schemeClr val="lt1"/>
                </a:solidFill>
                <a:latin typeface="Permanent Marker"/>
                <a:ea typeface="Permanent Marker"/>
                <a:cs typeface="Permanent Marker"/>
                <a:sym typeface="Permanent Marker"/>
              </a:rPr>
              <a:t> and </a:t>
            </a:r>
            <a:r>
              <a:rPr lang="en-GB" sz="2000" b="0" u="sng" strike="noStrike" cap="none">
                <a:solidFill>
                  <a:schemeClr val="lt1"/>
                </a:solidFill>
                <a:latin typeface="Permanent Marker"/>
                <a:ea typeface="Permanent Marker"/>
                <a:cs typeface="Permanent Marker"/>
                <a:sym typeface="Permanent Marker"/>
              </a:rPr>
              <a:t>embed</a:t>
            </a:r>
            <a:r>
              <a:rPr lang="en-GB" sz="2000" b="0" u="none" strike="noStrike" cap="none">
                <a:solidFill>
                  <a:schemeClr val="lt1"/>
                </a:solidFill>
                <a:latin typeface="Permanent Marker"/>
                <a:ea typeface="Permanent Marker"/>
                <a:cs typeface="Permanent Marker"/>
                <a:sym typeface="Permanent Marker"/>
              </a:rPr>
              <a:t> your knowledge</a:t>
            </a:r>
            <a:endParaRPr/>
          </a:p>
        </p:txBody>
      </p:sp>
      <p:sp>
        <p:nvSpPr>
          <p:cNvPr id="160" name="Google Shape;160;p19"/>
          <p:cNvSpPr txBox="1"/>
          <p:nvPr/>
        </p:nvSpPr>
        <p:spPr>
          <a:xfrm>
            <a:off x="77850" y="1898106"/>
            <a:ext cx="8988300" cy="860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dirty="0" smtClean="0">
                <a:solidFill>
                  <a:schemeClr val="dk1"/>
                </a:solidFill>
                <a:latin typeface="Calibri"/>
                <a:ea typeface="Calibri"/>
                <a:cs typeface="Calibri"/>
                <a:sym typeface="Calibri"/>
              </a:rPr>
              <a:t>SO………..Why is it important to choose the right career?</a:t>
            </a:r>
            <a:endParaRPr sz="2400" b="1" dirty="0">
              <a:solidFill>
                <a:schemeClr val="dk1"/>
              </a:solidFill>
              <a:latin typeface="Calibri"/>
              <a:ea typeface="Calibri"/>
              <a:cs typeface="Calibri"/>
              <a:sym typeface="Calibri"/>
            </a:endParaRPr>
          </a:p>
        </p:txBody>
      </p:sp>
      <p:sp>
        <p:nvSpPr>
          <p:cNvPr id="161" name="Google Shape;161;p19"/>
          <p:cNvSpPr txBox="1"/>
          <p:nvPr/>
        </p:nvSpPr>
        <p:spPr>
          <a:xfrm>
            <a:off x="155575" y="521199"/>
            <a:ext cx="5607916" cy="1307601"/>
          </a:xfrm>
          <a:prstGeom prst="rect">
            <a:avLst/>
          </a:prstGeom>
          <a:ln/>
        </p:spPr>
        <p:style>
          <a:lnRef idx="3">
            <a:schemeClr val="lt1"/>
          </a:lnRef>
          <a:fillRef idx="1">
            <a:schemeClr val="accent1"/>
          </a:fillRef>
          <a:effectRef idx="1">
            <a:schemeClr val="accent1"/>
          </a:effectRef>
          <a:fontRef idx="minor">
            <a:schemeClr val="lt1"/>
          </a:fontRef>
        </p:style>
        <p:txBody>
          <a:bodyPr spcFirstLastPara="1" wrap="square" lIns="91425" tIns="45700" rIns="91425" bIns="45700" anchor="t" anchorCtr="0">
            <a:noAutofit/>
          </a:bodyPr>
          <a:lstStyle/>
          <a:p>
            <a:pPr lvl="0"/>
            <a:r>
              <a:rPr lang="en-US" sz="2000" dirty="0" smtClean="0">
                <a:ea typeface="Calibri"/>
              </a:rPr>
              <a:t>It is normal to not fully know what you want to do when you are between 14 and 16 years old, but it is important that you invest your time to find what might be right for you</a:t>
            </a:r>
            <a:endParaRPr sz="3600" dirty="0">
              <a:solidFill>
                <a:schemeClr val="dk1"/>
              </a:solidFill>
              <a:latin typeface="Calibri"/>
              <a:ea typeface="Calibri"/>
              <a:cs typeface="Calibri"/>
              <a:sym typeface="Calibri"/>
            </a:endParaRPr>
          </a:p>
        </p:txBody>
      </p:sp>
      <p:sp>
        <p:nvSpPr>
          <p:cNvPr id="5" name="TextBox 4"/>
          <p:cNvSpPr txBox="1"/>
          <p:nvPr/>
        </p:nvSpPr>
        <p:spPr>
          <a:xfrm>
            <a:off x="155575" y="2328306"/>
            <a:ext cx="7533698" cy="2308324"/>
          </a:xfrm>
          <a:prstGeom prst="rect">
            <a:avLst/>
          </a:prstGeom>
          <a:solidFill>
            <a:schemeClr val="accent2">
              <a:lumMod val="60000"/>
              <a:lumOff val="40000"/>
            </a:schemeClr>
          </a:solidFill>
        </p:spPr>
        <p:txBody>
          <a:bodyPr wrap="square" rtlCol="0">
            <a:spAutoFit/>
          </a:bodyPr>
          <a:lstStyle/>
          <a:p>
            <a:pPr marL="285750" indent="-285750">
              <a:buFont typeface="Arial" panose="020B0604020202020204" pitchFamily="34" charset="0"/>
              <a:buChar char="•"/>
            </a:pPr>
            <a:r>
              <a:rPr lang="en-GB" sz="1800" dirty="0" smtClean="0"/>
              <a:t>Making sure you enjoy what you do for most days of the week! </a:t>
            </a:r>
          </a:p>
          <a:p>
            <a:pPr marL="285750" indent="-285750">
              <a:buFont typeface="Arial" panose="020B0604020202020204" pitchFamily="34" charset="0"/>
              <a:buChar char="•"/>
            </a:pPr>
            <a:r>
              <a:rPr lang="en-GB" sz="1800" dirty="0" smtClean="0"/>
              <a:t>Ensuring the job you pick either pays enough to fund your lifestyle or the career has progression routes with pay rises attached</a:t>
            </a:r>
          </a:p>
          <a:p>
            <a:pPr marL="285750" indent="-285750">
              <a:buFont typeface="Arial" panose="020B0604020202020204" pitchFamily="34" charset="0"/>
              <a:buChar char="•"/>
            </a:pPr>
            <a:r>
              <a:rPr lang="en-GB" sz="1800" dirty="0" smtClean="0"/>
              <a:t> Ensuring you do the right qualifications for that job </a:t>
            </a:r>
          </a:p>
          <a:p>
            <a:pPr marL="285750" indent="-285750">
              <a:buFont typeface="Arial" panose="020B0604020202020204" pitchFamily="34" charset="0"/>
              <a:buChar char="•"/>
            </a:pPr>
            <a:r>
              <a:rPr lang="en-GB" sz="1800" dirty="0" smtClean="0"/>
              <a:t>To be ambitious, but realistic. There are lots of amazing jobs out there for everyone. Just because you are not predicted grade 8s DOES NOT MEAN YOU WILL NOT SUCCEED!!!. </a:t>
            </a:r>
          </a:p>
          <a:p>
            <a:pPr marL="285750" indent="-285750">
              <a:buFont typeface="Arial" panose="020B0604020202020204" pitchFamily="34" charset="0"/>
              <a:buChar char="•"/>
            </a:pPr>
            <a:endParaRPr lang="en-GB" sz="1800" dirty="0"/>
          </a:p>
        </p:txBody>
      </p:sp>
      <p:sp>
        <p:nvSpPr>
          <p:cNvPr id="11" name="Google Shape;160;p19"/>
          <p:cNvSpPr txBox="1"/>
          <p:nvPr/>
        </p:nvSpPr>
        <p:spPr>
          <a:xfrm>
            <a:off x="77850" y="4613221"/>
            <a:ext cx="8988300" cy="56665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dirty="0" smtClean="0">
                <a:solidFill>
                  <a:schemeClr val="dk1"/>
                </a:solidFill>
                <a:latin typeface="Calibri"/>
                <a:ea typeface="Calibri"/>
                <a:cs typeface="Calibri"/>
                <a:sym typeface="Calibri"/>
              </a:rPr>
              <a:t>How can this effect you in years to come?</a:t>
            </a:r>
            <a:endParaRPr sz="2400" b="1" dirty="0">
              <a:solidFill>
                <a:schemeClr val="dk1"/>
              </a:solidFill>
              <a:latin typeface="Calibri"/>
              <a:ea typeface="Calibri"/>
              <a:cs typeface="Calibri"/>
              <a:sym typeface="Calibri"/>
            </a:endParaRPr>
          </a:p>
        </p:txBody>
      </p:sp>
      <p:sp>
        <p:nvSpPr>
          <p:cNvPr id="12" name="Google Shape;161;p19"/>
          <p:cNvSpPr txBox="1"/>
          <p:nvPr/>
        </p:nvSpPr>
        <p:spPr>
          <a:xfrm>
            <a:off x="155575" y="5066830"/>
            <a:ext cx="8835900" cy="1652625"/>
          </a:xfrm>
          <a:prstGeom prst="rect">
            <a:avLst/>
          </a:prstGeom>
          <a:ln/>
        </p:spPr>
        <p:style>
          <a:lnRef idx="3">
            <a:schemeClr val="lt1"/>
          </a:lnRef>
          <a:fillRef idx="1">
            <a:schemeClr val="accent1"/>
          </a:fillRef>
          <a:effectRef idx="1">
            <a:schemeClr val="accent1"/>
          </a:effectRef>
          <a:fontRef idx="minor">
            <a:schemeClr val="lt1"/>
          </a:fontRef>
        </p:style>
        <p:txBody>
          <a:bodyPr spcFirstLastPara="1" wrap="square" lIns="91425" tIns="45700" rIns="91425" bIns="45700" anchor="t" anchorCtr="0">
            <a:noAutofit/>
          </a:bodyPr>
          <a:lstStyle/>
          <a:p>
            <a:pPr marL="571500" lvl="0" indent="-571500">
              <a:buFont typeface="Arial" panose="020B0604020202020204" pitchFamily="34" charset="0"/>
              <a:buChar char="•"/>
            </a:pPr>
            <a:r>
              <a:rPr lang="en-GB" sz="2000" dirty="0" smtClean="0">
                <a:solidFill>
                  <a:schemeClr val="dk1"/>
                </a:solidFill>
                <a:latin typeface="Calibri"/>
                <a:ea typeface="Calibri"/>
                <a:cs typeface="Calibri"/>
                <a:sym typeface="Calibri"/>
              </a:rPr>
              <a:t>Job satisfaction – Happy or unhappy </a:t>
            </a:r>
          </a:p>
          <a:p>
            <a:pPr marL="571500" lvl="0" indent="-571500">
              <a:buFont typeface="Arial" panose="020B0604020202020204" pitchFamily="34" charset="0"/>
              <a:buChar char="•"/>
            </a:pPr>
            <a:r>
              <a:rPr lang="en-GB" sz="2000" dirty="0" smtClean="0">
                <a:solidFill>
                  <a:schemeClr val="dk1"/>
                </a:solidFill>
                <a:latin typeface="Calibri"/>
                <a:ea typeface="Calibri"/>
                <a:cs typeface="Calibri"/>
                <a:sym typeface="Calibri"/>
              </a:rPr>
              <a:t>The need to retrain later on in life to change career </a:t>
            </a:r>
          </a:p>
          <a:p>
            <a:pPr marL="571500" lvl="0" indent="-571500">
              <a:buFont typeface="Arial" panose="020B0604020202020204" pitchFamily="34" charset="0"/>
              <a:buChar char="•"/>
            </a:pPr>
            <a:r>
              <a:rPr lang="en-GB" sz="2000" dirty="0" smtClean="0">
                <a:solidFill>
                  <a:schemeClr val="dk1"/>
                </a:solidFill>
                <a:latin typeface="Calibri"/>
                <a:ea typeface="Calibri"/>
                <a:cs typeface="Calibri"/>
                <a:sym typeface="Calibri"/>
              </a:rPr>
              <a:t>Financially – If the career you have chosen has no progression, the lack of income could impact your home life and even mental health</a:t>
            </a:r>
            <a:endParaRPr sz="20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additive="base">
                                        <p:cTn id="7" dur="500" fill="hold"/>
                                        <p:tgtEl>
                                          <p:spTgt spid="160"/>
                                        </p:tgtEl>
                                        <p:attrNameLst>
                                          <p:attrName>ppt_x</p:attrName>
                                        </p:attrNameLst>
                                      </p:cBhvr>
                                      <p:tavLst>
                                        <p:tav tm="0">
                                          <p:val>
                                            <p:strVal val="#ppt_x"/>
                                          </p:val>
                                        </p:tav>
                                        <p:tav tm="100000">
                                          <p:val>
                                            <p:strVal val="#ppt_x"/>
                                          </p:val>
                                        </p:tav>
                                      </p:tavLst>
                                    </p:anim>
                                    <p:anim calcmode="lin" valueType="num">
                                      <p:cBhvr additive="base">
                                        <p:cTn id="8" dur="500" fill="hold"/>
                                        <p:tgtEl>
                                          <p:spTgt spid="1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1"/>
                                        </p:tgtEl>
                                        <p:attrNameLst>
                                          <p:attrName>style.visibility</p:attrName>
                                        </p:attrNameLst>
                                      </p:cBhvr>
                                      <p:to>
                                        <p:strVal val="visible"/>
                                      </p:to>
                                    </p:set>
                                    <p:animEffect transition="in" filter="fade">
                                      <p:cBhvr>
                                        <p:cTn id="13" dur="500"/>
                                        <p:tgtEl>
                                          <p:spTgt spid="16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161" grpId="0" animBg="1"/>
      <p:bldP spid="11"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451749" y="2169648"/>
            <a:ext cx="8368481"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030A0"/>
              </a:buClr>
              <a:buSzPts val="2800"/>
              <a:buFont typeface="Verdana"/>
              <a:buNone/>
            </a:pPr>
            <a:r>
              <a:rPr lang="en-GB" dirty="0" smtClean="0"/>
              <a:t>Careers virtual tour </a:t>
            </a:r>
            <a:endParaRPr dirty="0"/>
          </a:p>
        </p:txBody>
      </p:sp>
      <p:sp>
        <p:nvSpPr>
          <p:cNvPr id="97" name="Google Shape;97;p14"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14"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14"/>
          <p:cNvSpPr/>
          <p:nvPr/>
        </p:nvSpPr>
        <p:spPr>
          <a:xfrm>
            <a:off x="1500166" y="-27383"/>
            <a:ext cx="1643074" cy="500042"/>
          </a:xfrm>
          <a:prstGeom prst="roundRect">
            <a:avLst>
              <a:gd name="adj" fmla="val 16667"/>
            </a:avLst>
          </a:prstGeom>
          <a:solidFill>
            <a:srgbClr val="7030A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Calibri"/>
                <a:ea typeface="Calibri"/>
                <a:cs typeface="Calibri"/>
                <a:sym typeface="Calibri"/>
              </a:rPr>
              <a:t>Effective Participator</a:t>
            </a:r>
            <a:endParaRPr/>
          </a:p>
        </p:txBody>
      </p:sp>
      <p:sp>
        <p:nvSpPr>
          <p:cNvPr id="100" name="Google Shape;100;p14"/>
          <p:cNvSpPr/>
          <p:nvPr/>
        </p:nvSpPr>
        <p:spPr>
          <a:xfrm>
            <a:off x="6286512" y="-27383"/>
            <a:ext cx="1500188" cy="500042"/>
          </a:xfrm>
          <a:prstGeom prst="roundRect">
            <a:avLst>
              <a:gd name="adj" fmla="val 16667"/>
            </a:avLst>
          </a:prstGeom>
          <a:solidFill>
            <a:srgbClr val="7030A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Calibri"/>
                <a:ea typeface="Calibri"/>
                <a:cs typeface="Calibri"/>
                <a:sym typeface="Calibri"/>
              </a:rPr>
              <a:t>Self Manager</a:t>
            </a:r>
            <a:endParaRPr/>
          </a:p>
        </p:txBody>
      </p:sp>
      <p:sp>
        <p:nvSpPr>
          <p:cNvPr id="101" name="Google Shape;101;p14"/>
          <p:cNvSpPr/>
          <p:nvPr/>
        </p:nvSpPr>
        <p:spPr>
          <a:xfrm>
            <a:off x="3143240" y="-27383"/>
            <a:ext cx="1643064" cy="500042"/>
          </a:xfrm>
          <a:prstGeom prst="roundRect">
            <a:avLst>
              <a:gd name="adj" fmla="val 16667"/>
            </a:avLst>
          </a:prstGeom>
          <a:solidFill>
            <a:srgbClr val="7030A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Calibri"/>
                <a:ea typeface="Calibri"/>
                <a:cs typeface="Calibri"/>
                <a:sym typeface="Calibri"/>
              </a:rPr>
              <a:t>Independent Enquirer</a:t>
            </a:r>
            <a:endParaRPr/>
          </a:p>
        </p:txBody>
      </p:sp>
      <p:sp>
        <p:nvSpPr>
          <p:cNvPr id="102" name="Google Shape;102;p14"/>
          <p:cNvSpPr/>
          <p:nvPr/>
        </p:nvSpPr>
        <p:spPr>
          <a:xfrm>
            <a:off x="0" y="-27383"/>
            <a:ext cx="1500188" cy="500041"/>
          </a:xfrm>
          <a:prstGeom prst="roundRect">
            <a:avLst>
              <a:gd name="adj" fmla="val 16667"/>
            </a:avLst>
          </a:prstGeom>
          <a:solidFill>
            <a:srgbClr val="7030A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Calibri"/>
                <a:ea typeface="Calibri"/>
                <a:cs typeface="Calibri"/>
                <a:sym typeface="Calibri"/>
              </a:rPr>
              <a:t>Creative Thinker</a:t>
            </a:r>
            <a:endParaRPr/>
          </a:p>
        </p:txBody>
      </p:sp>
      <p:sp>
        <p:nvSpPr>
          <p:cNvPr id="103" name="Google Shape;103;p14"/>
          <p:cNvSpPr/>
          <p:nvPr/>
        </p:nvSpPr>
        <p:spPr>
          <a:xfrm>
            <a:off x="7786710" y="-27384"/>
            <a:ext cx="1357290" cy="500041"/>
          </a:xfrm>
          <a:prstGeom prst="roundRect">
            <a:avLst>
              <a:gd name="adj" fmla="val 16667"/>
            </a:avLst>
          </a:prstGeom>
          <a:solidFill>
            <a:srgbClr val="7030A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Calibri"/>
                <a:ea typeface="Calibri"/>
                <a:cs typeface="Calibri"/>
                <a:sym typeface="Calibri"/>
              </a:rPr>
              <a:t>Team Worker</a:t>
            </a:r>
            <a:endParaRPr/>
          </a:p>
        </p:txBody>
      </p:sp>
      <p:sp>
        <p:nvSpPr>
          <p:cNvPr id="104" name="Google Shape;104;p14"/>
          <p:cNvSpPr/>
          <p:nvPr/>
        </p:nvSpPr>
        <p:spPr>
          <a:xfrm>
            <a:off x="4786314" y="-27383"/>
            <a:ext cx="1500188" cy="500042"/>
          </a:xfrm>
          <a:prstGeom prst="roundRect">
            <a:avLst>
              <a:gd name="adj" fmla="val 16667"/>
            </a:avLst>
          </a:prstGeom>
          <a:solidFill>
            <a:srgbClr val="7030A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Calibri"/>
                <a:ea typeface="Calibri"/>
                <a:cs typeface="Calibri"/>
                <a:sym typeface="Calibri"/>
              </a:rPr>
              <a:t>Reflective Learner</a:t>
            </a:r>
            <a:endParaRPr/>
          </a:p>
        </p:txBody>
      </p:sp>
      <p:sp>
        <p:nvSpPr>
          <p:cNvPr id="105" name="Google Shape;105;p14"/>
          <p:cNvSpPr/>
          <p:nvPr/>
        </p:nvSpPr>
        <p:spPr>
          <a:xfrm>
            <a:off x="371599" y="5617984"/>
            <a:ext cx="2419638"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5400" b="1">
                <a:solidFill>
                  <a:srgbClr val="7030A0"/>
                </a:solidFill>
                <a:latin typeface="Calibri"/>
                <a:ea typeface="Calibri"/>
                <a:cs typeface="Calibri"/>
                <a:sym typeface="Calibri"/>
              </a:rPr>
              <a:t>Literacy</a:t>
            </a:r>
            <a:endParaRPr sz="5400" b="1" cap="none">
              <a:solidFill>
                <a:srgbClr val="7030A0"/>
              </a:solidFill>
              <a:latin typeface="Calibri"/>
              <a:ea typeface="Calibri"/>
              <a:cs typeface="Calibri"/>
              <a:sym typeface="Calibri"/>
            </a:endParaRPr>
          </a:p>
        </p:txBody>
      </p:sp>
      <p:sp>
        <p:nvSpPr>
          <p:cNvPr id="106" name="Google Shape;106;p14"/>
          <p:cNvSpPr txBox="1"/>
          <p:nvPr/>
        </p:nvSpPr>
        <p:spPr>
          <a:xfrm>
            <a:off x="2987824" y="4966379"/>
            <a:ext cx="5940152" cy="1754326"/>
          </a:xfrm>
          <a:prstGeom prst="rect">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457200" marR="0" lvl="0" indent="-457200" algn="l" rtl="0">
              <a:spcBef>
                <a:spcPts val="0"/>
              </a:spcBef>
              <a:spcAft>
                <a:spcPts val="0"/>
              </a:spcAft>
              <a:buClr>
                <a:schemeClr val="lt1"/>
              </a:buClr>
              <a:buSzPts val="1800"/>
              <a:buFont typeface="Verdana"/>
              <a:buAutoNum type="arabicPeriod"/>
            </a:pPr>
            <a:r>
              <a:rPr lang="en-GB" sz="1800">
                <a:solidFill>
                  <a:schemeClr val="lt1"/>
                </a:solidFill>
                <a:latin typeface="Verdana"/>
                <a:ea typeface="Verdana"/>
                <a:cs typeface="Verdana"/>
                <a:sym typeface="Verdana"/>
              </a:rPr>
              <a:t>Is there anything I could add?</a:t>
            </a:r>
            <a:endParaRPr/>
          </a:p>
          <a:p>
            <a:pPr marL="457200" marR="0" lvl="0" indent="-457200" algn="l" rtl="0">
              <a:spcBef>
                <a:spcPts val="0"/>
              </a:spcBef>
              <a:spcAft>
                <a:spcPts val="0"/>
              </a:spcAft>
              <a:buClr>
                <a:schemeClr val="lt1"/>
              </a:buClr>
              <a:buSzPts val="1800"/>
              <a:buFont typeface="Verdana"/>
              <a:buAutoNum type="arabicPeriod"/>
            </a:pPr>
            <a:r>
              <a:rPr lang="en-GB" sz="1800">
                <a:solidFill>
                  <a:schemeClr val="lt1"/>
                </a:solidFill>
                <a:latin typeface="Verdana"/>
                <a:ea typeface="Verdana"/>
                <a:cs typeface="Verdana"/>
                <a:sym typeface="Verdana"/>
              </a:rPr>
              <a:t>Have I answered in the expected level of detail?</a:t>
            </a:r>
            <a:endParaRPr/>
          </a:p>
          <a:p>
            <a:pPr marL="457200" marR="0" lvl="0" indent="-457200" algn="l" rtl="0">
              <a:spcBef>
                <a:spcPts val="0"/>
              </a:spcBef>
              <a:spcAft>
                <a:spcPts val="0"/>
              </a:spcAft>
              <a:buClr>
                <a:schemeClr val="lt1"/>
              </a:buClr>
              <a:buSzPts val="1800"/>
              <a:buFont typeface="Verdana"/>
              <a:buAutoNum type="arabicPeriod"/>
            </a:pPr>
            <a:r>
              <a:rPr lang="en-GB" sz="1800">
                <a:solidFill>
                  <a:schemeClr val="lt1"/>
                </a:solidFill>
                <a:latin typeface="Verdana"/>
                <a:ea typeface="Verdana"/>
                <a:cs typeface="Verdana"/>
                <a:sym typeface="Verdana"/>
              </a:rPr>
              <a:t>Have I used vocabulary effectively?</a:t>
            </a:r>
            <a:endParaRPr/>
          </a:p>
          <a:p>
            <a:pPr marL="457200" marR="0" lvl="0" indent="-457200" algn="l" rtl="0">
              <a:spcBef>
                <a:spcPts val="0"/>
              </a:spcBef>
              <a:spcAft>
                <a:spcPts val="0"/>
              </a:spcAft>
              <a:buClr>
                <a:schemeClr val="lt1"/>
              </a:buClr>
              <a:buSzPts val="1800"/>
              <a:buFont typeface="Verdana"/>
              <a:buAutoNum type="arabicPeriod"/>
            </a:pPr>
            <a:r>
              <a:rPr lang="en-GB" sz="1800">
                <a:solidFill>
                  <a:schemeClr val="lt1"/>
                </a:solidFill>
                <a:latin typeface="Verdana"/>
                <a:ea typeface="Verdana"/>
                <a:cs typeface="Verdana"/>
                <a:sym typeface="Verdana"/>
              </a:rPr>
              <a:t>Have I written in full sentences?</a:t>
            </a:r>
            <a:endParaRPr/>
          </a:p>
          <a:p>
            <a:pPr marL="457200" marR="0" lvl="0" indent="-457200" algn="l" rtl="0">
              <a:spcBef>
                <a:spcPts val="0"/>
              </a:spcBef>
              <a:spcAft>
                <a:spcPts val="0"/>
              </a:spcAft>
              <a:buClr>
                <a:schemeClr val="lt1"/>
              </a:buClr>
              <a:buSzPts val="1800"/>
              <a:buFont typeface="Verdana"/>
              <a:buAutoNum type="arabicPeriod"/>
            </a:pPr>
            <a:r>
              <a:rPr lang="en-GB" sz="1800">
                <a:solidFill>
                  <a:schemeClr val="lt1"/>
                </a:solidFill>
                <a:latin typeface="Verdana"/>
                <a:ea typeface="Verdana"/>
                <a:cs typeface="Verdana"/>
                <a:sym typeface="Verdana"/>
              </a:rPr>
              <a:t>Have I checked SPaG?</a:t>
            </a:r>
            <a:endParaRPr sz="2000">
              <a:solidFill>
                <a:schemeClr val="lt1"/>
              </a:solidFill>
              <a:latin typeface="Verdana"/>
              <a:ea typeface="Verdana"/>
              <a:cs typeface="Verdana"/>
              <a:sym typeface="Verdana"/>
            </a:endParaRPr>
          </a:p>
        </p:txBody>
      </p:sp>
      <p:pic>
        <p:nvPicPr>
          <p:cNvPr id="107" name="Google Shape;107;p14"/>
          <p:cNvPicPr preferRelativeResize="0"/>
          <p:nvPr/>
        </p:nvPicPr>
        <p:blipFill rotWithShape="1">
          <a:blip r:embed="rId3">
            <a:alphaModFix/>
          </a:blip>
          <a:srcRect/>
          <a:stretch/>
        </p:blipFill>
        <p:spPr>
          <a:xfrm>
            <a:off x="7877558" y="586526"/>
            <a:ext cx="1175593" cy="998664"/>
          </a:xfrm>
          <a:prstGeom prst="rect">
            <a:avLst/>
          </a:prstGeom>
          <a:noFill/>
          <a:ln>
            <a:noFill/>
          </a:ln>
        </p:spPr>
      </p:pic>
      <p:sp>
        <p:nvSpPr>
          <p:cNvPr id="108" name="Google Shape;108;p14"/>
          <p:cNvSpPr txBox="1"/>
          <p:nvPr/>
        </p:nvSpPr>
        <p:spPr>
          <a:xfrm>
            <a:off x="214025" y="711025"/>
            <a:ext cx="5940300" cy="74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7030A0"/>
              </a:buClr>
              <a:buSzPts val="2800"/>
              <a:buFont typeface="Verdana"/>
              <a:buNone/>
            </a:pPr>
            <a:r>
              <a:rPr lang="en-GB" sz="2800" b="1" u="sng">
                <a:solidFill>
                  <a:srgbClr val="7030A0"/>
                </a:solidFill>
                <a:latin typeface="Verdana"/>
                <a:ea typeface="Verdana"/>
                <a:cs typeface="Verdana"/>
                <a:sym typeface="Verdana"/>
              </a:rPr>
              <a:t>Todays Date</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15"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15"/>
          <p:cNvSpPr/>
          <p:nvPr/>
        </p:nvSpPr>
        <p:spPr>
          <a:xfrm>
            <a:off x="0" y="-11687"/>
            <a:ext cx="9144000" cy="369332"/>
          </a:xfrm>
          <a:prstGeom prst="rect">
            <a:avLst/>
          </a:prstGeom>
          <a:solidFill>
            <a:srgbClr val="7030A0"/>
          </a:solidFill>
          <a:ln w="12700" cap="flat" cmpd="sng">
            <a:solidFill>
              <a:srgbClr val="5B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800"/>
              <a:buFont typeface="Permanent Marker"/>
              <a:buNone/>
            </a:pPr>
            <a:r>
              <a:rPr lang="en-GB" sz="1800" b="1" i="0" u="none" strike="noStrike" cap="none">
                <a:solidFill>
                  <a:schemeClr val="lt1"/>
                </a:solidFill>
                <a:latin typeface="Permanent Marker"/>
                <a:ea typeface="Permanent Marker"/>
                <a:cs typeface="Permanent Marker"/>
                <a:sym typeface="Permanent Marker"/>
              </a:rPr>
              <a:t>Objectives and Outcomes</a:t>
            </a:r>
            <a:endParaRPr sz="1800" b="0" u="none" strike="noStrike" cap="none">
              <a:solidFill>
                <a:schemeClr val="lt1"/>
              </a:solidFill>
              <a:latin typeface="Permanent Marker"/>
              <a:ea typeface="Permanent Marker"/>
              <a:cs typeface="Permanent Marker"/>
              <a:sym typeface="Permanent Marker"/>
            </a:endParaRPr>
          </a:p>
        </p:txBody>
      </p:sp>
      <p:sp>
        <p:nvSpPr>
          <p:cNvPr id="116" name="Google Shape;116;p15"/>
          <p:cNvSpPr/>
          <p:nvPr/>
        </p:nvSpPr>
        <p:spPr>
          <a:xfrm>
            <a:off x="210851" y="703156"/>
            <a:ext cx="2801922"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5400" b="1" cap="none">
                <a:solidFill>
                  <a:schemeClr val="accent4"/>
                </a:solidFill>
                <a:latin typeface="Calibri"/>
                <a:ea typeface="Calibri"/>
                <a:cs typeface="Calibri"/>
                <a:sym typeface="Calibri"/>
              </a:rPr>
              <a:t>Expected</a:t>
            </a:r>
            <a:endParaRPr/>
          </a:p>
        </p:txBody>
      </p:sp>
      <p:sp>
        <p:nvSpPr>
          <p:cNvPr id="117" name="Google Shape;117;p15"/>
          <p:cNvSpPr/>
          <p:nvPr/>
        </p:nvSpPr>
        <p:spPr>
          <a:xfrm>
            <a:off x="114959" y="2400569"/>
            <a:ext cx="2993705"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5400" b="1" cap="none">
                <a:solidFill>
                  <a:srgbClr val="953734"/>
                </a:solidFill>
                <a:latin typeface="Calibri"/>
                <a:ea typeface="Calibri"/>
                <a:cs typeface="Calibri"/>
                <a:sym typeface="Calibri"/>
              </a:rPr>
              <a:t>Challenge</a:t>
            </a:r>
            <a:endParaRPr/>
          </a:p>
        </p:txBody>
      </p:sp>
      <p:sp>
        <p:nvSpPr>
          <p:cNvPr id="118" name="Google Shape;118;p15"/>
          <p:cNvSpPr/>
          <p:nvPr/>
        </p:nvSpPr>
        <p:spPr>
          <a:xfrm>
            <a:off x="497948" y="4443493"/>
            <a:ext cx="2227726"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5400" b="1" cap="none">
                <a:solidFill>
                  <a:srgbClr val="4F6128"/>
                </a:solidFill>
                <a:latin typeface="Calibri"/>
                <a:ea typeface="Calibri"/>
                <a:cs typeface="Calibri"/>
                <a:sym typeface="Calibri"/>
              </a:rPr>
              <a:t>Stretch</a:t>
            </a:r>
            <a:endParaRPr/>
          </a:p>
        </p:txBody>
      </p:sp>
      <p:sp>
        <p:nvSpPr>
          <p:cNvPr id="119" name="Google Shape;119;p15"/>
          <p:cNvSpPr txBox="1"/>
          <p:nvPr/>
        </p:nvSpPr>
        <p:spPr>
          <a:xfrm>
            <a:off x="3224691" y="490421"/>
            <a:ext cx="5756030" cy="1584176"/>
          </a:xfrm>
          <a:prstGeom prst="rect">
            <a:avLst/>
          </a:prstGeom>
          <a:solidFill>
            <a:srgbClr val="E5DFEC"/>
          </a:solidFill>
          <a:ln w="9525" cap="flat" cmpd="sng">
            <a:solidFill>
              <a:srgbClr val="494429"/>
            </a:solidFill>
            <a:prstDash val="solid"/>
            <a:round/>
            <a:headEnd type="none" w="sm" len="sm"/>
            <a:tailEnd type="none" w="sm" len="sm"/>
          </a:ln>
        </p:spPr>
        <p:txBody>
          <a:bodyPr spcFirstLastPara="1" wrap="square" lIns="91425" tIns="45700" rIns="91425" bIns="45700" anchor="ctr" anchorCtr="0">
            <a:noAutofit/>
          </a:bodyPr>
          <a:lstStyle/>
          <a:p>
            <a:pPr lvl="0"/>
            <a:r>
              <a:rPr lang="en-US" sz="2400" dirty="0">
                <a:solidFill>
                  <a:srgbClr val="494429"/>
                </a:solidFill>
                <a:latin typeface="Verdana"/>
                <a:ea typeface="Verdana"/>
                <a:cs typeface="Verdana"/>
                <a:sym typeface="Verdana"/>
              </a:rPr>
              <a:t>Identify expectations of at least 2 different jobs</a:t>
            </a:r>
          </a:p>
        </p:txBody>
      </p:sp>
      <p:sp>
        <p:nvSpPr>
          <p:cNvPr id="120" name="Google Shape;120;p15"/>
          <p:cNvSpPr txBox="1"/>
          <p:nvPr/>
        </p:nvSpPr>
        <p:spPr>
          <a:xfrm>
            <a:off x="3208458" y="2234481"/>
            <a:ext cx="5756030" cy="1584176"/>
          </a:xfrm>
          <a:prstGeom prst="rect">
            <a:avLst/>
          </a:prstGeom>
          <a:solidFill>
            <a:srgbClr val="F2DADA"/>
          </a:solidFill>
          <a:ln w="9525" cap="flat" cmpd="sng">
            <a:solidFill>
              <a:srgbClr val="49442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dirty="0" smtClean="0">
                <a:solidFill>
                  <a:srgbClr val="494429"/>
                </a:solidFill>
                <a:latin typeface="Verdana"/>
                <a:ea typeface="Verdana"/>
                <a:cs typeface="Verdana"/>
                <a:sym typeface="Verdana"/>
              </a:rPr>
              <a:t>Explain at least 3 different skills required for a specific job </a:t>
            </a:r>
            <a:endParaRPr sz="2400" dirty="0">
              <a:solidFill>
                <a:srgbClr val="494429"/>
              </a:solidFill>
              <a:latin typeface="Verdana"/>
              <a:ea typeface="Verdana"/>
              <a:cs typeface="Verdana"/>
              <a:sym typeface="Verdana"/>
            </a:endParaRPr>
          </a:p>
        </p:txBody>
      </p:sp>
      <p:sp>
        <p:nvSpPr>
          <p:cNvPr id="121" name="Google Shape;121;p15"/>
          <p:cNvSpPr txBox="1"/>
          <p:nvPr/>
        </p:nvSpPr>
        <p:spPr>
          <a:xfrm>
            <a:off x="3208458" y="4079368"/>
            <a:ext cx="5756030" cy="1584176"/>
          </a:xfrm>
          <a:prstGeom prst="rect">
            <a:avLst/>
          </a:prstGeom>
          <a:solidFill>
            <a:srgbClr val="D6E3BC"/>
          </a:solidFill>
          <a:ln w="9525" cap="flat" cmpd="sng">
            <a:solidFill>
              <a:srgbClr val="49442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dirty="0" smtClean="0">
                <a:solidFill>
                  <a:srgbClr val="494429"/>
                </a:solidFill>
                <a:latin typeface="Verdana"/>
                <a:ea typeface="Verdana"/>
                <a:cs typeface="Verdana"/>
                <a:sym typeface="Verdana"/>
              </a:rPr>
              <a:t>Make a factsheet/poster on a specific career </a:t>
            </a:r>
            <a:endParaRPr sz="2400" dirty="0">
              <a:solidFill>
                <a:srgbClr val="494429"/>
              </a:solidFill>
              <a:latin typeface="Verdana"/>
              <a:ea typeface="Verdana"/>
              <a:cs typeface="Verdana"/>
              <a:sym typeface="Verdana"/>
            </a:endParaRPr>
          </a:p>
        </p:txBody>
      </p:sp>
      <p:sp>
        <p:nvSpPr>
          <p:cNvPr id="122" name="Google Shape;122;p15"/>
          <p:cNvSpPr/>
          <p:nvPr/>
        </p:nvSpPr>
        <p:spPr>
          <a:xfrm>
            <a:off x="3224691" y="5877272"/>
            <a:ext cx="5739797" cy="864096"/>
          </a:xfrm>
          <a:prstGeom prst="rect">
            <a:avLst/>
          </a:prstGeom>
          <a:gradFill>
            <a:gsLst>
              <a:gs pos="0">
                <a:srgbClr val="9BE9FF"/>
              </a:gs>
              <a:gs pos="35000">
                <a:srgbClr val="B8F1FF"/>
              </a:gs>
              <a:gs pos="100000">
                <a:srgbClr val="E2FBFF"/>
              </a:gs>
            </a:gsLst>
            <a:lin ang="16200000" scaled="0"/>
          </a:gradFill>
          <a:ln w="9525" cap="flat" cmpd="sng">
            <a:solidFill>
              <a:srgbClr val="45A9C4"/>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dirty="0" smtClean="0"/>
              <a:t>Gaining access to employment and understanding different career options </a:t>
            </a:r>
            <a:endParaRPr dirty="0"/>
          </a:p>
        </p:txBody>
      </p:sp>
      <p:sp>
        <p:nvSpPr>
          <p:cNvPr id="123" name="Google Shape;123;p15"/>
          <p:cNvSpPr/>
          <p:nvPr/>
        </p:nvSpPr>
        <p:spPr>
          <a:xfrm>
            <a:off x="114959" y="5877272"/>
            <a:ext cx="3019993" cy="76944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4400" b="1" cap="none">
                <a:solidFill>
                  <a:srgbClr val="92CCDC"/>
                </a:solidFill>
                <a:latin typeface="Calibri"/>
                <a:ea typeface="Calibri"/>
                <a:cs typeface="Calibri"/>
                <a:sym typeface="Calibri"/>
              </a:rPr>
              <a:t>Careers Link</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8"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18"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18"/>
          <p:cNvSpPr/>
          <p:nvPr/>
        </p:nvSpPr>
        <p:spPr>
          <a:xfrm>
            <a:off x="0" y="-11687"/>
            <a:ext cx="9144000" cy="400110"/>
          </a:xfrm>
          <a:prstGeom prst="rect">
            <a:avLst/>
          </a:prstGeom>
          <a:solidFill>
            <a:srgbClr val="7030A0"/>
          </a:solidFill>
          <a:ln w="12700" cap="flat" cmpd="sng">
            <a:solidFill>
              <a:srgbClr val="5B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ABF8E"/>
              </a:buClr>
              <a:buSzPts val="2000"/>
              <a:buFont typeface="Permanent Marker"/>
              <a:buNone/>
            </a:pPr>
            <a:r>
              <a:rPr lang="en-GB" sz="2000" b="1" i="0" u="none" strike="noStrike" cap="none">
                <a:solidFill>
                  <a:srgbClr val="FABF8E"/>
                </a:solidFill>
                <a:latin typeface="Permanent Marker"/>
                <a:ea typeface="Permanent Marker"/>
                <a:cs typeface="Permanent Marker"/>
                <a:sym typeface="Permanent Marker"/>
              </a:rPr>
              <a:t>Activate</a:t>
            </a:r>
            <a:r>
              <a:rPr lang="en-GB" sz="2000" b="0" i="0" u="none" strike="noStrike" cap="none">
                <a:solidFill>
                  <a:srgbClr val="0070C0"/>
                </a:solidFill>
                <a:latin typeface="Permanent Marker"/>
                <a:ea typeface="Permanent Marker"/>
                <a:cs typeface="Permanent Marker"/>
                <a:sym typeface="Permanent Marker"/>
              </a:rPr>
              <a:t> </a:t>
            </a:r>
            <a:r>
              <a:rPr lang="en-GB" sz="2000" b="0" i="0" u="none" strike="noStrike" cap="none">
                <a:solidFill>
                  <a:srgbClr val="000000"/>
                </a:solidFill>
                <a:latin typeface="Permanent Marker"/>
                <a:ea typeface="Permanent Marker"/>
                <a:cs typeface="Permanent Marker"/>
                <a:sym typeface="Permanent Marker"/>
              </a:rPr>
              <a:t>– </a:t>
            </a:r>
            <a:r>
              <a:rPr lang="en-GB" sz="2000" b="0" u="none" strike="noStrike" cap="none">
                <a:solidFill>
                  <a:schemeClr val="lt1"/>
                </a:solidFill>
                <a:latin typeface="Permanent Marker"/>
                <a:ea typeface="Permanent Marker"/>
                <a:cs typeface="Permanent Marker"/>
                <a:sym typeface="Permanent Marker"/>
              </a:rPr>
              <a:t>This is where you </a:t>
            </a:r>
            <a:r>
              <a:rPr lang="en-GB" sz="2000" b="0" u="sng" strike="noStrike" cap="none">
                <a:solidFill>
                  <a:schemeClr val="lt1"/>
                </a:solidFill>
                <a:latin typeface="Permanent Marker"/>
                <a:ea typeface="Permanent Marker"/>
                <a:cs typeface="Permanent Marker"/>
                <a:sym typeface="Permanent Marker"/>
              </a:rPr>
              <a:t>absorb</a:t>
            </a:r>
            <a:r>
              <a:rPr lang="en-GB" sz="2000" b="0" u="none" strike="noStrike" cap="none">
                <a:solidFill>
                  <a:schemeClr val="lt1"/>
                </a:solidFill>
                <a:latin typeface="Permanent Marker"/>
                <a:ea typeface="Permanent Marker"/>
                <a:cs typeface="Permanent Marker"/>
                <a:sym typeface="Permanent Marker"/>
              </a:rPr>
              <a:t> information</a:t>
            </a:r>
            <a:endParaRPr/>
          </a:p>
        </p:txBody>
      </p:sp>
      <p:sp>
        <p:nvSpPr>
          <p:cNvPr id="148" name="Google Shape;148;p18"/>
          <p:cNvSpPr txBox="1"/>
          <p:nvPr/>
        </p:nvSpPr>
        <p:spPr>
          <a:xfrm>
            <a:off x="460375" y="758565"/>
            <a:ext cx="6270363" cy="536681"/>
          </a:xfrm>
          <a:prstGeom prst="rect">
            <a:avLst/>
          </a:prstGeom>
          <a:ln/>
        </p:spPr>
        <p:style>
          <a:lnRef idx="1">
            <a:schemeClr val="accent2"/>
          </a:lnRef>
          <a:fillRef idx="2">
            <a:schemeClr val="accent2"/>
          </a:fillRef>
          <a:effectRef idx="1">
            <a:schemeClr val="accent2"/>
          </a:effectRef>
          <a:fontRef idx="minor">
            <a:schemeClr val="dk1"/>
          </a:fontRef>
        </p:style>
        <p:txBody>
          <a:bodyPr spcFirstLastPara="1" wrap="square" lIns="91425" tIns="45700" rIns="91425" bIns="45700" anchor="t" anchorCtr="0">
            <a:noAutofit/>
          </a:bodyPr>
          <a:lstStyle/>
          <a:p>
            <a:pPr marL="0" marR="0" lvl="0" indent="0" algn="l" rtl="0">
              <a:spcBef>
                <a:spcPts val="0"/>
              </a:spcBef>
              <a:spcAft>
                <a:spcPts val="0"/>
              </a:spcAft>
              <a:buNone/>
            </a:pPr>
            <a:r>
              <a:rPr lang="en-GB" sz="2000" dirty="0" smtClean="0">
                <a:solidFill>
                  <a:schemeClr val="dk1"/>
                </a:solidFill>
                <a:latin typeface="Calibri"/>
                <a:ea typeface="Calibri"/>
                <a:cs typeface="Calibri"/>
                <a:sym typeface="Calibri"/>
              </a:rPr>
              <a:t>Job Sectors: </a:t>
            </a:r>
            <a:endParaRPr sz="2000" dirty="0">
              <a:solidFill>
                <a:schemeClr val="dk1"/>
              </a:solidFill>
              <a:latin typeface="Calibri"/>
              <a:ea typeface="Calibri"/>
              <a:cs typeface="Calibri"/>
              <a:sym typeface="Calibri"/>
            </a:endParaRPr>
          </a:p>
        </p:txBody>
      </p:sp>
      <p:sp>
        <p:nvSpPr>
          <p:cNvPr id="150" name="Google Shape;150;p18"/>
          <p:cNvSpPr txBox="1"/>
          <p:nvPr/>
        </p:nvSpPr>
        <p:spPr>
          <a:xfrm>
            <a:off x="316708" y="1464083"/>
            <a:ext cx="3010953" cy="2276644"/>
          </a:xfrm>
          <a:prstGeom prst="rect">
            <a:avLst/>
          </a:prstGeom>
          <a:ln/>
        </p:spPr>
        <p:style>
          <a:lnRef idx="3">
            <a:schemeClr val="lt1"/>
          </a:lnRef>
          <a:fillRef idx="1">
            <a:schemeClr val="accent4"/>
          </a:fillRef>
          <a:effectRef idx="1">
            <a:schemeClr val="accent4"/>
          </a:effectRef>
          <a:fontRef idx="minor">
            <a:schemeClr val="lt1"/>
          </a:fontRef>
        </p:style>
        <p:txBody>
          <a:bodyPr spcFirstLastPara="1" wrap="square" lIns="91425" tIns="45700" rIns="91425" bIns="45700" anchor="t" anchorCtr="0">
            <a:noAutofit/>
          </a:bodyPr>
          <a:lstStyle/>
          <a:p>
            <a:pPr>
              <a:defRPr/>
            </a:pPr>
            <a:r>
              <a:rPr lang="en-GB" sz="2000" dirty="0" smtClean="0"/>
              <a:t>In the working world there are many different sectors. Examples of this are:</a:t>
            </a:r>
          </a:p>
          <a:p>
            <a:pPr>
              <a:defRPr/>
            </a:pPr>
            <a:endParaRPr lang="en-GB" sz="2000" dirty="0"/>
          </a:p>
          <a:p>
            <a:pPr>
              <a:defRPr/>
            </a:pPr>
            <a:r>
              <a:rPr lang="en-GB" sz="2000" dirty="0" smtClean="0"/>
              <a:t>The Military </a:t>
            </a:r>
          </a:p>
          <a:p>
            <a:pPr>
              <a:defRPr/>
            </a:pPr>
            <a:r>
              <a:rPr lang="en-GB" sz="2000" dirty="0" smtClean="0"/>
              <a:t>Retail </a:t>
            </a:r>
            <a:endParaRPr lang="en-GB" sz="2000" dirty="0"/>
          </a:p>
          <a:p>
            <a:pPr marL="0" marR="0" lvl="0" indent="0" algn="l" rtl="0">
              <a:spcBef>
                <a:spcPts val="0"/>
              </a:spcBef>
              <a:spcAft>
                <a:spcPts val="0"/>
              </a:spcAft>
              <a:buNone/>
            </a:pPr>
            <a:endParaRPr lang="en-GB"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GB"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GB" sz="2000" dirty="0" smtClean="0">
              <a:solidFill>
                <a:schemeClr val="dk1"/>
              </a:solidFill>
              <a:latin typeface="Calibri"/>
              <a:ea typeface="Calibri"/>
              <a:cs typeface="Calibri"/>
              <a:sym typeface="Calibri"/>
            </a:endParaRPr>
          </a:p>
        </p:txBody>
      </p:sp>
      <p:sp>
        <p:nvSpPr>
          <p:cNvPr id="11" name="Google Shape;150;p18"/>
          <p:cNvSpPr txBox="1"/>
          <p:nvPr/>
        </p:nvSpPr>
        <p:spPr>
          <a:xfrm>
            <a:off x="3595556" y="1907430"/>
            <a:ext cx="4774812" cy="1126716"/>
          </a:xfrm>
          <a:prstGeom prst="rect">
            <a:avLst/>
          </a:prstGeom>
          <a:ln/>
        </p:spPr>
        <p:style>
          <a:lnRef idx="3">
            <a:schemeClr val="lt1"/>
          </a:lnRef>
          <a:fillRef idx="1">
            <a:schemeClr val="accent1"/>
          </a:fillRef>
          <a:effectRef idx="1">
            <a:schemeClr val="accent1"/>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r>
              <a:rPr lang="en-GB" sz="2000" dirty="0" smtClean="0">
                <a:solidFill>
                  <a:schemeClr val="dk1"/>
                </a:solidFill>
                <a:latin typeface="Calibri"/>
                <a:ea typeface="Calibri"/>
                <a:cs typeface="Calibri"/>
                <a:sym typeface="Calibri"/>
              </a:rPr>
              <a:t>Create a spider diagram on all the different sectors you can think of – then discuss with the class</a:t>
            </a:r>
          </a:p>
        </p:txBody>
      </p:sp>
      <p:pic>
        <p:nvPicPr>
          <p:cNvPr id="1026" name="Picture 2" descr="UK military under strength as regular troop numbers fall, MoD figures show  | UK News | Sky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905" y="3301179"/>
            <a:ext cx="3712554" cy="20883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tail Trends 2020 | Deloitte U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08" y="3909563"/>
            <a:ext cx="4809474" cy="28586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randombar(horizontal)">
                                      <p:cBhvr>
                                        <p:cTn id="7" dur="5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fade">
                                      <p:cBhvr>
                                        <p:cTn id="12" dur="2000"/>
                                        <p:tgtEl>
                                          <p:spTgt spid="150"/>
                                        </p:tgtEl>
                                      </p:cBhvr>
                                    </p:animEffect>
                                    <p:anim calcmode="lin" valueType="num">
                                      <p:cBhvr>
                                        <p:cTn id="13" dur="2000" fill="hold"/>
                                        <p:tgtEl>
                                          <p:spTgt spid="150"/>
                                        </p:tgtEl>
                                        <p:attrNameLst>
                                          <p:attrName>ppt_w</p:attrName>
                                        </p:attrNameLst>
                                      </p:cBhvr>
                                      <p:tavLst>
                                        <p:tav tm="0" fmla="#ppt_w*sin(2.5*pi*$)">
                                          <p:val>
                                            <p:fltVal val="0"/>
                                          </p:val>
                                        </p:tav>
                                        <p:tav tm="100000">
                                          <p:val>
                                            <p:fltVal val="1"/>
                                          </p:val>
                                        </p:tav>
                                      </p:tavLst>
                                    </p:anim>
                                    <p:anim calcmode="lin" valueType="num">
                                      <p:cBhvr>
                                        <p:cTn id="14" dur="2000" fill="hold"/>
                                        <p:tgtEl>
                                          <p:spTgt spid="15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11"/>
                                        </p:tgtEl>
                                      </p:cBhvr>
                                    </p:animEffect>
                                    <p:animScale>
                                      <p:cBhvr>
                                        <p:cTn id="19"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5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19"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19"/>
          <p:cNvSpPr/>
          <p:nvPr/>
        </p:nvSpPr>
        <p:spPr>
          <a:xfrm>
            <a:off x="0" y="-11687"/>
            <a:ext cx="9144000" cy="400110"/>
          </a:xfrm>
          <a:prstGeom prst="rect">
            <a:avLst/>
          </a:prstGeom>
          <a:solidFill>
            <a:srgbClr val="7030A0"/>
          </a:solidFill>
          <a:ln w="12700" cap="flat" cmpd="sng">
            <a:solidFill>
              <a:srgbClr val="5B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2CCDC"/>
              </a:buClr>
              <a:buSzPts val="2000"/>
              <a:buFont typeface="Permanent Marker"/>
              <a:buNone/>
            </a:pPr>
            <a:r>
              <a:rPr lang="en-GB" sz="2000" b="1" i="0" u="none" strike="noStrike" cap="none">
                <a:solidFill>
                  <a:srgbClr val="92CCDC"/>
                </a:solidFill>
                <a:latin typeface="Permanent Marker"/>
                <a:ea typeface="Permanent Marker"/>
                <a:cs typeface="Permanent Marker"/>
                <a:sym typeface="Permanent Marker"/>
              </a:rPr>
              <a:t>Demonstrate</a:t>
            </a:r>
            <a:r>
              <a:rPr lang="en-GB" sz="2000" b="0" i="0" u="none" strike="noStrike" cap="none">
                <a:solidFill>
                  <a:srgbClr val="0070C0"/>
                </a:solidFill>
                <a:latin typeface="Permanent Marker"/>
                <a:ea typeface="Permanent Marker"/>
                <a:cs typeface="Permanent Marker"/>
                <a:sym typeface="Permanent Marker"/>
              </a:rPr>
              <a:t> </a:t>
            </a:r>
            <a:r>
              <a:rPr lang="en-GB" sz="2000" b="0" i="0" u="none" strike="noStrike" cap="none">
                <a:solidFill>
                  <a:srgbClr val="000000"/>
                </a:solidFill>
                <a:latin typeface="Permanent Marker"/>
                <a:ea typeface="Permanent Marker"/>
                <a:cs typeface="Permanent Marker"/>
                <a:sym typeface="Permanent Marker"/>
              </a:rPr>
              <a:t>– </a:t>
            </a:r>
            <a:r>
              <a:rPr lang="en-GB" sz="2000" b="0" u="none" strike="noStrike" cap="none">
                <a:solidFill>
                  <a:schemeClr val="lt1"/>
                </a:solidFill>
                <a:latin typeface="Permanent Marker"/>
                <a:ea typeface="Permanent Marker"/>
                <a:cs typeface="Permanent Marker"/>
                <a:sym typeface="Permanent Marker"/>
              </a:rPr>
              <a:t>This is where you </a:t>
            </a:r>
            <a:r>
              <a:rPr lang="en-GB" sz="2000" b="0" u="sng" strike="noStrike" cap="none">
                <a:solidFill>
                  <a:schemeClr val="lt1"/>
                </a:solidFill>
                <a:latin typeface="Permanent Marker"/>
                <a:ea typeface="Permanent Marker"/>
                <a:cs typeface="Permanent Marker"/>
                <a:sym typeface="Permanent Marker"/>
              </a:rPr>
              <a:t>apply</a:t>
            </a:r>
            <a:r>
              <a:rPr lang="en-GB" sz="2000" b="0" u="none" strike="noStrike" cap="none">
                <a:solidFill>
                  <a:schemeClr val="lt1"/>
                </a:solidFill>
                <a:latin typeface="Permanent Marker"/>
                <a:ea typeface="Permanent Marker"/>
                <a:cs typeface="Permanent Marker"/>
                <a:sym typeface="Permanent Marker"/>
              </a:rPr>
              <a:t> and </a:t>
            </a:r>
            <a:r>
              <a:rPr lang="en-GB" sz="2000" b="0" u="sng" strike="noStrike" cap="none">
                <a:solidFill>
                  <a:schemeClr val="lt1"/>
                </a:solidFill>
                <a:latin typeface="Permanent Marker"/>
                <a:ea typeface="Permanent Marker"/>
                <a:cs typeface="Permanent Marker"/>
                <a:sym typeface="Permanent Marker"/>
              </a:rPr>
              <a:t>embed</a:t>
            </a:r>
            <a:r>
              <a:rPr lang="en-GB" sz="2000" b="0" u="none" strike="noStrike" cap="none">
                <a:solidFill>
                  <a:schemeClr val="lt1"/>
                </a:solidFill>
                <a:latin typeface="Permanent Marker"/>
                <a:ea typeface="Permanent Marker"/>
                <a:cs typeface="Permanent Marker"/>
                <a:sym typeface="Permanent Marker"/>
              </a:rPr>
              <a:t> your knowledge</a:t>
            </a:r>
            <a:endParaRPr/>
          </a:p>
        </p:txBody>
      </p:sp>
      <p:sp>
        <p:nvSpPr>
          <p:cNvPr id="2" name="TextBox 1"/>
          <p:cNvSpPr txBox="1"/>
          <p:nvPr/>
        </p:nvSpPr>
        <p:spPr>
          <a:xfrm>
            <a:off x="336844" y="509526"/>
            <a:ext cx="5648320" cy="33855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GB" sz="1600" dirty="0" smtClean="0"/>
              <a:t>Job Sectors:</a:t>
            </a:r>
            <a:endParaRPr lang="en-GB" sz="1600" dirty="0"/>
          </a:p>
        </p:txBody>
      </p:sp>
      <p:pic>
        <p:nvPicPr>
          <p:cNvPr id="10" name="Picture 9"/>
          <p:cNvPicPr/>
          <p:nvPr/>
        </p:nvPicPr>
        <p:blipFill rotWithShape="1">
          <a:blip r:embed="rId3">
            <a:extLst>
              <a:ext uri="{28A0092B-C50C-407E-A947-70E740481C1C}">
                <a14:useLocalDpi xmlns:a14="http://schemas.microsoft.com/office/drawing/2010/main" val="0"/>
              </a:ext>
            </a:extLst>
          </a:blip>
          <a:srcRect l="2326" t="8868" r="66763" b="63645"/>
          <a:stretch/>
        </p:blipFill>
        <p:spPr bwMode="auto">
          <a:xfrm>
            <a:off x="336844" y="1184997"/>
            <a:ext cx="3279191" cy="1807585"/>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3">
            <a:extLst>
              <a:ext uri="{28A0092B-C50C-407E-A947-70E740481C1C}">
                <a14:useLocalDpi xmlns:a14="http://schemas.microsoft.com/office/drawing/2010/main" val="0"/>
              </a:ext>
            </a:extLst>
          </a:blip>
          <a:srcRect l="33570" t="9163" r="34855" b="63054"/>
          <a:stretch/>
        </p:blipFill>
        <p:spPr bwMode="auto">
          <a:xfrm>
            <a:off x="3909015" y="1184997"/>
            <a:ext cx="3279191" cy="1799143"/>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3">
            <a:extLst>
              <a:ext uri="{28A0092B-C50C-407E-A947-70E740481C1C}">
                <a14:useLocalDpi xmlns:a14="http://schemas.microsoft.com/office/drawing/2010/main" val="0"/>
              </a:ext>
            </a:extLst>
          </a:blip>
          <a:srcRect l="65312" t="9163" r="3611" b="63054"/>
          <a:stretch/>
        </p:blipFill>
        <p:spPr bwMode="auto">
          <a:xfrm>
            <a:off x="336844" y="3163840"/>
            <a:ext cx="3288715" cy="1676400"/>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3">
            <a:extLst>
              <a:ext uri="{28A0092B-C50C-407E-A947-70E740481C1C}">
                <a14:useLocalDpi xmlns:a14="http://schemas.microsoft.com/office/drawing/2010/main" val="0"/>
              </a:ext>
            </a:extLst>
          </a:blip>
          <a:srcRect l="2326" t="36946" r="66265" b="35862"/>
          <a:stretch/>
        </p:blipFill>
        <p:spPr bwMode="auto">
          <a:xfrm>
            <a:off x="3909014" y="3163840"/>
            <a:ext cx="3279191" cy="1676400"/>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3">
            <a:extLst>
              <a:ext uri="{28A0092B-C50C-407E-A947-70E740481C1C}">
                <a14:useLocalDpi xmlns:a14="http://schemas.microsoft.com/office/drawing/2010/main" val="0"/>
              </a:ext>
            </a:extLst>
          </a:blip>
          <a:srcRect l="33901" t="36946" r="35022" b="35270"/>
          <a:stretch/>
        </p:blipFill>
        <p:spPr bwMode="auto">
          <a:xfrm>
            <a:off x="307975" y="5011498"/>
            <a:ext cx="3308060" cy="1597120"/>
          </a:xfrm>
          <a:prstGeom prst="rect">
            <a:avLst/>
          </a:prstGeom>
          <a:ln>
            <a:noFill/>
          </a:ln>
          <a:extLst>
            <a:ext uri="{53640926-AAD7-44D8-BBD7-CCE9431645EC}">
              <a14:shadowObscured xmlns:a14="http://schemas.microsoft.com/office/drawing/2010/main"/>
            </a:ext>
          </a:extLst>
        </p:spPr>
      </p:pic>
      <p:pic>
        <p:nvPicPr>
          <p:cNvPr id="18" name="Picture 17"/>
          <p:cNvPicPr/>
          <p:nvPr/>
        </p:nvPicPr>
        <p:blipFill rotWithShape="1">
          <a:blip r:embed="rId3">
            <a:extLst>
              <a:ext uri="{28A0092B-C50C-407E-A947-70E740481C1C}">
                <a14:useLocalDpi xmlns:a14="http://schemas.microsoft.com/office/drawing/2010/main" val="0"/>
              </a:ext>
            </a:extLst>
          </a:blip>
          <a:srcRect l="65144" t="37537" r="3115" b="34679"/>
          <a:stretch/>
        </p:blipFill>
        <p:spPr bwMode="auto">
          <a:xfrm>
            <a:off x="3895585" y="5019941"/>
            <a:ext cx="3292620" cy="15886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850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19"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19"/>
          <p:cNvSpPr/>
          <p:nvPr/>
        </p:nvSpPr>
        <p:spPr>
          <a:xfrm>
            <a:off x="0" y="-11687"/>
            <a:ext cx="9144000" cy="400110"/>
          </a:xfrm>
          <a:prstGeom prst="rect">
            <a:avLst/>
          </a:prstGeom>
          <a:solidFill>
            <a:srgbClr val="7030A0"/>
          </a:solidFill>
          <a:ln w="12700" cap="flat" cmpd="sng">
            <a:solidFill>
              <a:srgbClr val="5B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2CCDC"/>
              </a:buClr>
              <a:buSzPts val="2000"/>
              <a:buFont typeface="Permanent Marker"/>
              <a:buNone/>
            </a:pPr>
            <a:r>
              <a:rPr lang="en-GB" sz="2000" b="1" i="0" u="none" strike="noStrike" cap="none">
                <a:solidFill>
                  <a:srgbClr val="92CCDC"/>
                </a:solidFill>
                <a:latin typeface="Permanent Marker"/>
                <a:ea typeface="Permanent Marker"/>
                <a:cs typeface="Permanent Marker"/>
                <a:sym typeface="Permanent Marker"/>
              </a:rPr>
              <a:t>Demonstrate</a:t>
            </a:r>
            <a:r>
              <a:rPr lang="en-GB" sz="2000" b="0" i="0" u="none" strike="noStrike" cap="none">
                <a:solidFill>
                  <a:srgbClr val="0070C0"/>
                </a:solidFill>
                <a:latin typeface="Permanent Marker"/>
                <a:ea typeface="Permanent Marker"/>
                <a:cs typeface="Permanent Marker"/>
                <a:sym typeface="Permanent Marker"/>
              </a:rPr>
              <a:t> </a:t>
            </a:r>
            <a:r>
              <a:rPr lang="en-GB" sz="2000" b="0" i="0" u="none" strike="noStrike" cap="none">
                <a:solidFill>
                  <a:srgbClr val="000000"/>
                </a:solidFill>
                <a:latin typeface="Permanent Marker"/>
                <a:ea typeface="Permanent Marker"/>
                <a:cs typeface="Permanent Marker"/>
                <a:sym typeface="Permanent Marker"/>
              </a:rPr>
              <a:t>– </a:t>
            </a:r>
            <a:r>
              <a:rPr lang="en-GB" sz="2000" b="0" u="none" strike="noStrike" cap="none">
                <a:solidFill>
                  <a:schemeClr val="lt1"/>
                </a:solidFill>
                <a:latin typeface="Permanent Marker"/>
                <a:ea typeface="Permanent Marker"/>
                <a:cs typeface="Permanent Marker"/>
                <a:sym typeface="Permanent Marker"/>
              </a:rPr>
              <a:t>This is where you </a:t>
            </a:r>
            <a:r>
              <a:rPr lang="en-GB" sz="2000" b="0" u="sng" strike="noStrike" cap="none">
                <a:solidFill>
                  <a:schemeClr val="lt1"/>
                </a:solidFill>
                <a:latin typeface="Permanent Marker"/>
                <a:ea typeface="Permanent Marker"/>
                <a:cs typeface="Permanent Marker"/>
                <a:sym typeface="Permanent Marker"/>
              </a:rPr>
              <a:t>apply</a:t>
            </a:r>
            <a:r>
              <a:rPr lang="en-GB" sz="2000" b="0" u="none" strike="noStrike" cap="none">
                <a:solidFill>
                  <a:schemeClr val="lt1"/>
                </a:solidFill>
                <a:latin typeface="Permanent Marker"/>
                <a:ea typeface="Permanent Marker"/>
                <a:cs typeface="Permanent Marker"/>
                <a:sym typeface="Permanent Marker"/>
              </a:rPr>
              <a:t> and </a:t>
            </a:r>
            <a:r>
              <a:rPr lang="en-GB" sz="2000" b="0" u="sng" strike="noStrike" cap="none">
                <a:solidFill>
                  <a:schemeClr val="lt1"/>
                </a:solidFill>
                <a:latin typeface="Permanent Marker"/>
                <a:ea typeface="Permanent Marker"/>
                <a:cs typeface="Permanent Marker"/>
                <a:sym typeface="Permanent Marker"/>
              </a:rPr>
              <a:t>embed</a:t>
            </a:r>
            <a:r>
              <a:rPr lang="en-GB" sz="2000" b="0" u="none" strike="noStrike" cap="none">
                <a:solidFill>
                  <a:schemeClr val="lt1"/>
                </a:solidFill>
                <a:latin typeface="Permanent Marker"/>
                <a:ea typeface="Permanent Marker"/>
                <a:cs typeface="Permanent Marker"/>
                <a:sym typeface="Permanent Marker"/>
              </a:rPr>
              <a:t> your knowledge</a:t>
            </a:r>
            <a:endParaRPr/>
          </a:p>
        </p:txBody>
      </p:sp>
      <p:sp>
        <p:nvSpPr>
          <p:cNvPr id="2" name="TextBox 1"/>
          <p:cNvSpPr txBox="1"/>
          <p:nvPr/>
        </p:nvSpPr>
        <p:spPr>
          <a:xfrm>
            <a:off x="336844" y="509526"/>
            <a:ext cx="5648320" cy="33855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GB" sz="1600" dirty="0" smtClean="0"/>
              <a:t>Job Sectors:</a:t>
            </a:r>
            <a:endParaRPr lang="en-GB" sz="1600" dirty="0"/>
          </a:p>
        </p:txBody>
      </p:sp>
      <p:pic>
        <p:nvPicPr>
          <p:cNvPr id="16" name="Picture 15"/>
          <p:cNvPicPr/>
          <p:nvPr/>
        </p:nvPicPr>
        <p:blipFill rotWithShape="1">
          <a:blip r:embed="rId3">
            <a:extLst>
              <a:ext uri="{28A0092B-C50C-407E-A947-70E740481C1C}">
                <a14:useLocalDpi xmlns:a14="http://schemas.microsoft.com/office/drawing/2010/main" val="0"/>
              </a:ext>
            </a:extLst>
          </a:blip>
          <a:srcRect l="1496" t="65025" r="66098" b="6305"/>
          <a:stretch/>
        </p:blipFill>
        <p:spPr bwMode="auto">
          <a:xfrm>
            <a:off x="307975" y="1193656"/>
            <a:ext cx="3183370" cy="1812780"/>
          </a:xfrm>
          <a:prstGeom prst="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3">
            <a:extLst>
              <a:ext uri="{28A0092B-C50C-407E-A947-70E740481C1C}">
                <a14:useLocalDpi xmlns:a14="http://schemas.microsoft.com/office/drawing/2010/main" val="0"/>
              </a:ext>
            </a:extLst>
          </a:blip>
          <a:srcRect l="33902" t="65321" r="34855" b="6305"/>
          <a:stretch/>
        </p:blipFill>
        <p:spPr bwMode="auto">
          <a:xfrm>
            <a:off x="3676649" y="1185646"/>
            <a:ext cx="3098223" cy="1820790"/>
          </a:xfrm>
          <a:prstGeom prst="rect">
            <a:avLst/>
          </a:prstGeom>
          <a:ln>
            <a:noFill/>
          </a:ln>
          <a:extLst>
            <a:ext uri="{53640926-AAD7-44D8-BBD7-CCE9431645EC}">
              <a14:shadowObscured xmlns:a14="http://schemas.microsoft.com/office/drawing/2010/main"/>
            </a:ext>
          </a:extLst>
        </p:spPr>
      </p:pic>
      <p:pic>
        <p:nvPicPr>
          <p:cNvPr id="19" name="Picture 18"/>
          <p:cNvPicPr/>
          <p:nvPr/>
        </p:nvPicPr>
        <p:blipFill rotWithShape="1">
          <a:blip r:embed="rId4">
            <a:extLst>
              <a:ext uri="{28A0092B-C50C-407E-A947-70E740481C1C}">
                <a14:useLocalDpi xmlns:a14="http://schemas.microsoft.com/office/drawing/2010/main" val="0"/>
              </a:ext>
            </a:extLst>
          </a:blip>
          <a:srcRect l="2160" t="37834" r="66597" b="33496"/>
          <a:stretch/>
        </p:blipFill>
        <p:spPr bwMode="auto">
          <a:xfrm>
            <a:off x="307975" y="3105583"/>
            <a:ext cx="3183370" cy="1646526"/>
          </a:xfrm>
          <a:prstGeom prst="rect">
            <a:avLst/>
          </a:prstGeom>
          <a:ln>
            <a:noFill/>
          </a:ln>
          <a:extLst>
            <a:ext uri="{53640926-AAD7-44D8-BBD7-CCE9431645EC}">
              <a14:shadowObscured xmlns:a14="http://schemas.microsoft.com/office/drawing/2010/main"/>
            </a:ext>
          </a:extLst>
        </p:spPr>
      </p:pic>
      <p:pic>
        <p:nvPicPr>
          <p:cNvPr id="20" name="Picture 19"/>
          <p:cNvPicPr/>
          <p:nvPr/>
        </p:nvPicPr>
        <p:blipFill rotWithShape="1">
          <a:blip r:embed="rId4">
            <a:extLst>
              <a:ext uri="{28A0092B-C50C-407E-A947-70E740481C1C}">
                <a14:useLocalDpi xmlns:a14="http://schemas.microsoft.com/office/drawing/2010/main" val="0"/>
              </a:ext>
            </a:extLst>
          </a:blip>
          <a:srcRect l="33735" t="37834" r="34523" b="33496"/>
          <a:stretch/>
        </p:blipFill>
        <p:spPr bwMode="auto">
          <a:xfrm>
            <a:off x="3662362" y="3105583"/>
            <a:ext cx="3112510" cy="1646526"/>
          </a:xfrm>
          <a:prstGeom prst="rect">
            <a:avLst/>
          </a:prstGeom>
          <a:ln>
            <a:noFill/>
          </a:ln>
          <a:extLst>
            <a:ext uri="{53640926-AAD7-44D8-BBD7-CCE9431645EC}">
              <a14:shadowObscured xmlns:a14="http://schemas.microsoft.com/office/drawing/2010/main"/>
            </a:ext>
          </a:extLst>
        </p:spPr>
      </p:pic>
      <p:pic>
        <p:nvPicPr>
          <p:cNvPr id="21" name="Picture 20"/>
          <p:cNvPicPr/>
          <p:nvPr/>
        </p:nvPicPr>
        <p:blipFill rotWithShape="1">
          <a:blip r:embed="rId4">
            <a:extLst>
              <a:ext uri="{28A0092B-C50C-407E-A947-70E740481C1C}">
                <a14:useLocalDpi xmlns:a14="http://schemas.microsoft.com/office/drawing/2010/main" val="0"/>
              </a:ext>
            </a:extLst>
          </a:blip>
          <a:srcRect l="65475" t="37834" r="3282" b="33496"/>
          <a:stretch/>
        </p:blipFill>
        <p:spPr bwMode="auto">
          <a:xfrm>
            <a:off x="307975" y="4851256"/>
            <a:ext cx="3183370" cy="1854344"/>
          </a:xfrm>
          <a:prstGeom prst="rect">
            <a:avLst/>
          </a:prstGeom>
          <a:ln>
            <a:noFill/>
          </a:ln>
          <a:extLst>
            <a:ext uri="{53640926-AAD7-44D8-BBD7-CCE9431645EC}">
              <a14:shadowObscured xmlns:a14="http://schemas.microsoft.com/office/drawing/2010/main"/>
            </a:ext>
          </a:extLst>
        </p:spPr>
      </p:pic>
      <p:pic>
        <p:nvPicPr>
          <p:cNvPr id="22" name="Picture 21"/>
          <p:cNvPicPr/>
          <p:nvPr/>
        </p:nvPicPr>
        <p:blipFill rotWithShape="1">
          <a:blip r:embed="rId4">
            <a:extLst>
              <a:ext uri="{28A0092B-C50C-407E-A947-70E740481C1C}">
                <a14:useLocalDpi xmlns:a14="http://schemas.microsoft.com/office/drawing/2010/main" val="0"/>
              </a:ext>
            </a:extLst>
          </a:blip>
          <a:srcRect l="2159" t="66209" r="66433" b="6008"/>
          <a:stretch/>
        </p:blipFill>
        <p:spPr bwMode="auto">
          <a:xfrm>
            <a:off x="3662362" y="4851256"/>
            <a:ext cx="3112510" cy="1854344"/>
          </a:xfrm>
          <a:prstGeom prst="rect">
            <a:avLst/>
          </a:prstGeom>
          <a:ln>
            <a:noFill/>
          </a:ln>
          <a:extLst>
            <a:ext uri="{53640926-AAD7-44D8-BBD7-CCE9431645EC}">
              <a14:shadowObscured xmlns:a14="http://schemas.microsoft.com/office/drawing/2010/main"/>
            </a:ext>
          </a:extLst>
        </p:spPr>
      </p:pic>
      <p:pic>
        <p:nvPicPr>
          <p:cNvPr id="23" name="Picture 22"/>
          <p:cNvPicPr/>
          <p:nvPr/>
        </p:nvPicPr>
        <p:blipFill rotWithShape="1">
          <a:blip r:embed="rId4">
            <a:extLst>
              <a:ext uri="{28A0092B-C50C-407E-A947-70E740481C1C}">
                <a14:useLocalDpi xmlns:a14="http://schemas.microsoft.com/office/drawing/2010/main" val="0"/>
              </a:ext>
            </a:extLst>
          </a:blip>
          <a:srcRect l="33898" t="66209" r="34693" b="6008"/>
          <a:stretch/>
        </p:blipFill>
        <p:spPr bwMode="auto">
          <a:xfrm>
            <a:off x="6774872" y="4851256"/>
            <a:ext cx="2369128" cy="18543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653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8"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18"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18"/>
          <p:cNvSpPr/>
          <p:nvPr/>
        </p:nvSpPr>
        <p:spPr>
          <a:xfrm>
            <a:off x="0" y="-11687"/>
            <a:ext cx="9144000" cy="400110"/>
          </a:xfrm>
          <a:prstGeom prst="rect">
            <a:avLst/>
          </a:prstGeom>
          <a:solidFill>
            <a:srgbClr val="7030A0"/>
          </a:solidFill>
          <a:ln w="12700" cap="flat" cmpd="sng">
            <a:solidFill>
              <a:srgbClr val="5B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ABF8E"/>
              </a:buClr>
              <a:buSzPts val="2000"/>
              <a:buFont typeface="Permanent Marker"/>
              <a:buNone/>
            </a:pPr>
            <a:r>
              <a:rPr lang="en-GB" sz="2000" b="1" i="0" u="none" strike="noStrike" cap="none">
                <a:solidFill>
                  <a:srgbClr val="FABF8E"/>
                </a:solidFill>
                <a:latin typeface="Permanent Marker"/>
                <a:ea typeface="Permanent Marker"/>
                <a:cs typeface="Permanent Marker"/>
                <a:sym typeface="Permanent Marker"/>
              </a:rPr>
              <a:t>Activate</a:t>
            </a:r>
            <a:r>
              <a:rPr lang="en-GB" sz="2000" b="0" i="0" u="none" strike="noStrike" cap="none">
                <a:solidFill>
                  <a:srgbClr val="0070C0"/>
                </a:solidFill>
                <a:latin typeface="Permanent Marker"/>
                <a:ea typeface="Permanent Marker"/>
                <a:cs typeface="Permanent Marker"/>
                <a:sym typeface="Permanent Marker"/>
              </a:rPr>
              <a:t> </a:t>
            </a:r>
            <a:r>
              <a:rPr lang="en-GB" sz="2000" b="0" i="0" u="none" strike="noStrike" cap="none">
                <a:solidFill>
                  <a:srgbClr val="000000"/>
                </a:solidFill>
                <a:latin typeface="Permanent Marker"/>
                <a:ea typeface="Permanent Marker"/>
                <a:cs typeface="Permanent Marker"/>
                <a:sym typeface="Permanent Marker"/>
              </a:rPr>
              <a:t>– </a:t>
            </a:r>
            <a:r>
              <a:rPr lang="en-GB" sz="2000" b="0" u="none" strike="noStrike" cap="none">
                <a:solidFill>
                  <a:schemeClr val="lt1"/>
                </a:solidFill>
                <a:latin typeface="Permanent Marker"/>
                <a:ea typeface="Permanent Marker"/>
                <a:cs typeface="Permanent Marker"/>
                <a:sym typeface="Permanent Marker"/>
              </a:rPr>
              <a:t>This is where you </a:t>
            </a:r>
            <a:r>
              <a:rPr lang="en-GB" sz="2000" b="0" u="sng" strike="noStrike" cap="none">
                <a:solidFill>
                  <a:schemeClr val="lt1"/>
                </a:solidFill>
                <a:latin typeface="Permanent Marker"/>
                <a:ea typeface="Permanent Marker"/>
                <a:cs typeface="Permanent Marker"/>
                <a:sym typeface="Permanent Marker"/>
              </a:rPr>
              <a:t>absorb</a:t>
            </a:r>
            <a:r>
              <a:rPr lang="en-GB" sz="2000" b="0" u="none" strike="noStrike" cap="none">
                <a:solidFill>
                  <a:schemeClr val="lt1"/>
                </a:solidFill>
                <a:latin typeface="Permanent Marker"/>
                <a:ea typeface="Permanent Marker"/>
                <a:cs typeface="Permanent Marker"/>
                <a:sym typeface="Permanent Marker"/>
              </a:rPr>
              <a:t> information</a:t>
            </a:r>
            <a:endParaRPr/>
          </a:p>
        </p:txBody>
      </p:sp>
      <p:sp>
        <p:nvSpPr>
          <p:cNvPr id="148" name="Google Shape;148;p18"/>
          <p:cNvSpPr txBox="1"/>
          <p:nvPr/>
        </p:nvSpPr>
        <p:spPr>
          <a:xfrm>
            <a:off x="155575" y="521199"/>
            <a:ext cx="8794461" cy="3884546"/>
          </a:xfrm>
          <a:prstGeom prst="rect">
            <a:avLst/>
          </a:prstGeom>
          <a:ln/>
        </p:spPr>
        <p:style>
          <a:lnRef idx="3">
            <a:schemeClr val="lt1"/>
          </a:lnRef>
          <a:fillRef idx="1">
            <a:schemeClr val="accent4"/>
          </a:fillRef>
          <a:effectRef idx="1">
            <a:schemeClr val="accent4"/>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r>
              <a:rPr lang="en-GB" sz="2000" dirty="0" smtClean="0">
                <a:solidFill>
                  <a:schemeClr val="bg1"/>
                </a:solidFill>
                <a:latin typeface="Calibri"/>
                <a:ea typeface="Calibri"/>
                <a:cs typeface="Calibri"/>
                <a:sym typeface="Calibri"/>
              </a:rPr>
              <a:t>Now we know the sectors we now need to know the different roles available and what skills are required in each role.</a:t>
            </a:r>
          </a:p>
          <a:p>
            <a:pPr marL="0" marR="0" lvl="0" indent="0" algn="l" rtl="0">
              <a:spcBef>
                <a:spcPts val="0"/>
              </a:spcBef>
              <a:spcAft>
                <a:spcPts val="0"/>
              </a:spcAft>
              <a:buNone/>
            </a:pPr>
            <a:endParaRPr lang="en-GB" sz="2000" dirty="0">
              <a:solidFill>
                <a:schemeClr val="bg1"/>
              </a:solidFill>
              <a:latin typeface="Calibri"/>
              <a:ea typeface="Calibri"/>
              <a:cs typeface="Calibri"/>
              <a:sym typeface="Calibri"/>
            </a:endParaRPr>
          </a:p>
          <a:p>
            <a:pPr marL="0" marR="0" lvl="0" indent="0" algn="l" rtl="0">
              <a:spcBef>
                <a:spcPts val="0"/>
              </a:spcBef>
              <a:spcAft>
                <a:spcPts val="0"/>
              </a:spcAft>
              <a:buNone/>
            </a:pPr>
            <a:r>
              <a:rPr lang="en-GB" sz="2000" dirty="0" smtClean="0">
                <a:solidFill>
                  <a:schemeClr val="bg1"/>
                </a:solidFill>
                <a:latin typeface="Calibri"/>
                <a:ea typeface="Calibri"/>
                <a:cs typeface="Calibri"/>
                <a:sym typeface="Calibri"/>
              </a:rPr>
              <a:t>From the link below decide on different sectors and different roles that YOU are most interested as a class. </a:t>
            </a:r>
          </a:p>
          <a:p>
            <a:pPr marL="0" marR="0" lvl="0" indent="0" algn="l" rtl="0">
              <a:spcBef>
                <a:spcPts val="0"/>
              </a:spcBef>
              <a:spcAft>
                <a:spcPts val="0"/>
              </a:spcAft>
              <a:buNone/>
            </a:pPr>
            <a:endParaRPr lang="en-GB" sz="2000" dirty="0">
              <a:solidFill>
                <a:schemeClr val="bg1"/>
              </a:solidFill>
              <a:latin typeface="Calibri"/>
              <a:ea typeface="Calibri"/>
              <a:cs typeface="Calibri"/>
              <a:sym typeface="Calibri"/>
            </a:endParaRPr>
          </a:p>
          <a:p>
            <a:pPr marL="0" marR="0" lvl="0" indent="0" algn="l" rtl="0">
              <a:spcBef>
                <a:spcPts val="0"/>
              </a:spcBef>
              <a:spcAft>
                <a:spcPts val="0"/>
              </a:spcAft>
              <a:buNone/>
            </a:pPr>
            <a:r>
              <a:rPr lang="en-GB" sz="2000" dirty="0" smtClean="0">
                <a:solidFill>
                  <a:schemeClr val="bg1"/>
                </a:solidFill>
                <a:latin typeface="Calibri"/>
                <a:ea typeface="Calibri"/>
                <a:cs typeface="Calibri"/>
                <a:sym typeface="Calibri"/>
              </a:rPr>
              <a:t>Use this as a chance to find out about as many careers and pathways as possible. </a:t>
            </a:r>
          </a:p>
          <a:p>
            <a:pPr marL="0" marR="0" lvl="0" indent="0" algn="l" rtl="0">
              <a:spcBef>
                <a:spcPts val="0"/>
              </a:spcBef>
              <a:spcAft>
                <a:spcPts val="0"/>
              </a:spcAft>
              <a:buNone/>
            </a:pPr>
            <a:endParaRPr lang="en-GB" sz="2000" dirty="0">
              <a:solidFill>
                <a:schemeClr val="bg1"/>
              </a:solidFill>
              <a:latin typeface="Calibri"/>
              <a:ea typeface="Calibri"/>
              <a:cs typeface="Calibri"/>
              <a:sym typeface="Calibri"/>
            </a:endParaRPr>
          </a:p>
          <a:p>
            <a:pPr marL="0" marR="0" lvl="0" indent="0" algn="l" rtl="0">
              <a:spcBef>
                <a:spcPts val="0"/>
              </a:spcBef>
              <a:spcAft>
                <a:spcPts val="0"/>
              </a:spcAft>
              <a:buNone/>
            </a:pPr>
            <a:r>
              <a:rPr lang="en-GB" sz="2000" dirty="0" smtClean="0">
                <a:solidFill>
                  <a:schemeClr val="bg1"/>
                </a:solidFill>
                <a:latin typeface="Calibri"/>
                <a:ea typeface="Calibri"/>
                <a:cs typeface="Calibri"/>
                <a:sym typeface="Calibri"/>
              </a:rPr>
              <a:t>Make notes for each job role – the skills required, qualifications needed, wage (if stated), hours of work (if stated), what type of courses are required (BTECS, A levels, Apprenticeships, Degree </a:t>
            </a:r>
            <a:r>
              <a:rPr lang="en-GB" sz="2000" dirty="0" err="1" smtClean="0">
                <a:solidFill>
                  <a:schemeClr val="bg1"/>
                </a:solidFill>
                <a:latin typeface="Calibri"/>
                <a:ea typeface="Calibri"/>
                <a:cs typeface="Calibri"/>
                <a:sym typeface="Calibri"/>
              </a:rPr>
              <a:t>etc</a:t>
            </a:r>
            <a:r>
              <a:rPr lang="en-GB" sz="2000" dirty="0" smtClean="0">
                <a:solidFill>
                  <a:schemeClr val="bg1"/>
                </a:solidFill>
                <a:latin typeface="Calibri"/>
                <a:ea typeface="Calibri"/>
                <a:cs typeface="Calibri"/>
                <a:sym typeface="Calibri"/>
              </a:rPr>
              <a:t>), what progression can be made (if stated)</a:t>
            </a:r>
          </a:p>
          <a:p>
            <a:pPr marL="0" marR="0" lvl="0" indent="0" algn="l" rtl="0">
              <a:spcBef>
                <a:spcPts val="0"/>
              </a:spcBef>
              <a:spcAft>
                <a:spcPts val="0"/>
              </a:spcAft>
              <a:buNone/>
            </a:pPr>
            <a:endParaRPr lang="en-GB" sz="2000" dirty="0">
              <a:solidFill>
                <a:schemeClr val="bg1"/>
              </a:solidFill>
              <a:latin typeface="Calibri"/>
              <a:ea typeface="Calibri"/>
              <a:cs typeface="Calibri"/>
              <a:sym typeface="Calibri"/>
            </a:endParaRPr>
          </a:p>
          <a:p>
            <a:pPr marL="0" marR="0" lvl="0" indent="0" algn="l" rtl="0">
              <a:spcBef>
                <a:spcPts val="0"/>
              </a:spcBef>
              <a:spcAft>
                <a:spcPts val="0"/>
              </a:spcAft>
              <a:buNone/>
            </a:pPr>
            <a:endParaRPr sz="2000" dirty="0">
              <a:solidFill>
                <a:schemeClr val="bg1"/>
              </a:solidFill>
              <a:latin typeface="Calibri"/>
              <a:ea typeface="Calibri"/>
              <a:cs typeface="Calibri"/>
              <a:sym typeface="Calibri"/>
            </a:endParaRPr>
          </a:p>
        </p:txBody>
      </p:sp>
      <p:sp>
        <p:nvSpPr>
          <p:cNvPr id="150" name="Google Shape;150;p18"/>
          <p:cNvSpPr txBox="1"/>
          <p:nvPr/>
        </p:nvSpPr>
        <p:spPr>
          <a:xfrm>
            <a:off x="155575" y="4538521"/>
            <a:ext cx="7090353" cy="945013"/>
          </a:xfrm>
          <a:prstGeom prst="rect">
            <a:avLst/>
          </a:prstGeom>
          <a:ln/>
        </p:spPr>
        <p:style>
          <a:lnRef idx="3">
            <a:schemeClr val="lt1"/>
          </a:lnRef>
          <a:fillRef idx="1">
            <a:schemeClr val="accent6"/>
          </a:fillRef>
          <a:effectRef idx="1">
            <a:schemeClr val="accent6"/>
          </a:effectRef>
          <a:fontRef idx="minor">
            <a:schemeClr val="lt1"/>
          </a:fontRef>
        </p:style>
        <p:txBody>
          <a:bodyPr spcFirstLastPara="1" wrap="square" lIns="91425" tIns="45700" rIns="91425" bIns="45700" anchor="t" anchorCtr="0">
            <a:noAutofit/>
          </a:bodyPr>
          <a:lstStyle/>
          <a:p>
            <a:pPr lvl="0" algn="ctr"/>
            <a:endParaRPr lang="en-GB" sz="1800" dirty="0" smtClean="0">
              <a:solidFill>
                <a:schemeClr val="dk1"/>
              </a:solidFill>
              <a:latin typeface="Calibri"/>
              <a:ea typeface="Calibri"/>
              <a:cs typeface="Calibri"/>
              <a:sym typeface="Calibri"/>
              <a:hlinkClick r:id="rId3"/>
            </a:endParaRPr>
          </a:p>
          <a:p>
            <a:pPr lvl="0" algn="ctr"/>
            <a:r>
              <a:rPr lang="en-GB" sz="1800" dirty="0" smtClean="0">
                <a:solidFill>
                  <a:schemeClr val="dk1"/>
                </a:solidFill>
                <a:latin typeface="Calibri"/>
                <a:ea typeface="Calibri"/>
                <a:cs typeface="Calibri"/>
                <a:sym typeface="Calibri"/>
                <a:hlinkClick r:id="rId3"/>
              </a:rPr>
              <a:t>https</a:t>
            </a:r>
            <a:r>
              <a:rPr lang="en-GB" sz="1800" dirty="0">
                <a:solidFill>
                  <a:schemeClr val="dk1"/>
                </a:solidFill>
                <a:latin typeface="Calibri"/>
                <a:ea typeface="Calibri"/>
                <a:cs typeface="Calibri"/>
                <a:sym typeface="Calibri"/>
                <a:hlinkClick r:id="rId3"/>
              </a:rPr>
              <a:t>://icould.com/explore/categories/job-types/cars-and-automotive</a:t>
            </a:r>
            <a:r>
              <a:rPr lang="en-GB" sz="1800" dirty="0" smtClean="0">
                <a:solidFill>
                  <a:schemeClr val="dk1"/>
                </a:solidFill>
                <a:latin typeface="Calibri"/>
                <a:ea typeface="Calibri"/>
                <a:cs typeface="Calibri"/>
                <a:sym typeface="Calibri"/>
                <a:hlinkClick r:id="rId3"/>
              </a:rPr>
              <a:t>/</a:t>
            </a:r>
            <a:endParaRPr lang="en-GB" sz="1800" dirty="0" smtClean="0">
              <a:solidFill>
                <a:schemeClr val="dk1"/>
              </a:solidFill>
              <a:latin typeface="Calibri"/>
              <a:ea typeface="Calibri"/>
              <a:cs typeface="Calibri"/>
              <a:sym typeface="Calibri"/>
            </a:endParaRPr>
          </a:p>
          <a:p>
            <a:pPr lvl="0"/>
            <a:endParaRPr lang="en-GB" sz="1800" dirty="0" smtClean="0">
              <a:solidFill>
                <a:schemeClr val="dk1"/>
              </a:solidFill>
              <a:latin typeface="Calibri"/>
              <a:ea typeface="Calibri"/>
              <a:cs typeface="Calibri"/>
              <a:sym typeface="Calibri"/>
            </a:endParaRPr>
          </a:p>
        </p:txBody>
      </p:sp>
      <p:pic>
        <p:nvPicPr>
          <p:cNvPr id="1026" name="Picture 2" descr="Careers Inform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7648" y="4538521"/>
            <a:ext cx="1451551" cy="2170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63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additive="base">
                                        <p:cTn id="7" dur="500" fill="hold"/>
                                        <p:tgtEl>
                                          <p:spTgt spid="148"/>
                                        </p:tgtEl>
                                        <p:attrNameLst>
                                          <p:attrName>ppt_x</p:attrName>
                                        </p:attrNameLst>
                                      </p:cBhvr>
                                      <p:tavLst>
                                        <p:tav tm="0">
                                          <p:val>
                                            <p:strVal val="#ppt_x"/>
                                          </p:val>
                                        </p:tav>
                                        <p:tav tm="100000">
                                          <p:val>
                                            <p:strVal val="#ppt_x"/>
                                          </p:val>
                                        </p:tav>
                                      </p:tavLst>
                                    </p:anim>
                                    <p:anim calcmode="lin" valueType="num">
                                      <p:cBhvr additive="base">
                                        <p:cTn id="8"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50"/>
                                        </p:tgtEl>
                                        <p:attrNameLst>
                                          <p:attrName>style.visibility</p:attrName>
                                        </p:attrNameLst>
                                      </p:cBhvr>
                                      <p:to>
                                        <p:strVal val="visible"/>
                                      </p:to>
                                    </p:set>
                                    <p:anim calcmode="lin" valueType="num">
                                      <p:cBhvr>
                                        <p:cTn id="13" dur="500" fill="hold"/>
                                        <p:tgtEl>
                                          <p:spTgt spid="150"/>
                                        </p:tgtEl>
                                        <p:attrNameLst>
                                          <p:attrName>ppt_w</p:attrName>
                                        </p:attrNameLst>
                                      </p:cBhvr>
                                      <p:tavLst>
                                        <p:tav tm="0">
                                          <p:val>
                                            <p:fltVal val="0"/>
                                          </p:val>
                                        </p:tav>
                                        <p:tav tm="100000">
                                          <p:val>
                                            <p:strVal val="#ppt_w"/>
                                          </p:val>
                                        </p:tav>
                                      </p:tavLst>
                                    </p:anim>
                                    <p:anim calcmode="lin" valueType="num">
                                      <p:cBhvr>
                                        <p:cTn id="14" dur="500" fill="hold"/>
                                        <p:tgtEl>
                                          <p:spTgt spid="150"/>
                                        </p:tgtEl>
                                        <p:attrNameLst>
                                          <p:attrName>ppt_h</p:attrName>
                                        </p:attrNameLst>
                                      </p:cBhvr>
                                      <p:tavLst>
                                        <p:tav tm="0">
                                          <p:val>
                                            <p:fltVal val="0"/>
                                          </p:val>
                                        </p:tav>
                                        <p:tav tm="100000">
                                          <p:val>
                                            <p:strVal val="#ppt_h"/>
                                          </p:val>
                                        </p:tav>
                                      </p:tavLst>
                                    </p:anim>
                                    <p:animEffect transition="in" filter="fade">
                                      <p:cBhvr>
                                        <p:cTn id="15"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8"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18"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18"/>
          <p:cNvSpPr/>
          <p:nvPr/>
        </p:nvSpPr>
        <p:spPr>
          <a:xfrm>
            <a:off x="0" y="-11687"/>
            <a:ext cx="9144000" cy="400110"/>
          </a:xfrm>
          <a:prstGeom prst="rect">
            <a:avLst/>
          </a:prstGeom>
          <a:solidFill>
            <a:srgbClr val="7030A0"/>
          </a:solidFill>
          <a:ln w="12700" cap="flat" cmpd="sng">
            <a:solidFill>
              <a:srgbClr val="5B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ABF8E"/>
              </a:buClr>
              <a:buSzPts val="2000"/>
              <a:buFont typeface="Permanent Marker"/>
              <a:buNone/>
            </a:pPr>
            <a:r>
              <a:rPr lang="en-GB" sz="2000" b="1" i="0" u="none" strike="noStrike" cap="none">
                <a:solidFill>
                  <a:srgbClr val="FABF8E"/>
                </a:solidFill>
                <a:latin typeface="Permanent Marker"/>
                <a:ea typeface="Permanent Marker"/>
                <a:cs typeface="Permanent Marker"/>
                <a:sym typeface="Permanent Marker"/>
              </a:rPr>
              <a:t>Activate</a:t>
            </a:r>
            <a:r>
              <a:rPr lang="en-GB" sz="2000" b="0" i="0" u="none" strike="noStrike" cap="none">
                <a:solidFill>
                  <a:srgbClr val="0070C0"/>
                </a:solidFill>
                <a:latin typeface="Permanent Marker"/>
                <a:ea typeface="Permanent Marker"/>
                <a:cs typeface="Permanent Marker"/>
                <a:sym typeface="Permanent Marker"/>
              </a:rPr>
              <a:t> </a:t>
            </a:r>
            <a:r>
              <a:rPr lang="en-GB" sz="2000" b="0" i="0" u="none" strike="noStrike" cap="none">
                <a:solidFill>
                  <a:srgbClr val="000000"/>
                </a:solidFill>
                <a:latin typeface="Permanent Marker"/>
                <a:ea typeface="Permanent Marker"/>
                <a:cs typeface="Permanent Marker"/>
                <a:sym typeface="Permanent Marker"/>
              </a:rPr>
              <a:t>– </a:t>
            </a:r>
            <a:r>
              <a:rPr lang="en-GB" sz="2000" b="0" u="none" strike="noStrike" cap="none">
                <a:solidFill>
                  <a:schemeClr val="lt1"/>
                </a:solidFill>
                <a:latin typeface="Permanent Marker"/>
                <a:ea typeface="Permanent Marker"/>
                <a:cs typeface="Permanent Marker"/>
                <a:sym typeface="Permanent Marker"/>
              </a:rPr>
              <a:t>This is where you </a:t>
            </a:r>
            <a:r>
              <a:rPr lang="en-GB" sz="2000" b="0" u="sng" strike="noStrike" cap="none">
                <a:solidFill>
                  <a:schemeClr val="lt1"/>
                </a:solidFill>
                <a:latin typeface="Permanent Marker"/>
                <a:ea typeface="Permanent Marker"/>
                <a:cs typeface="Permanent Marker"/>
                <a:sym typeface="Permanent Marker"/>
              </a:rPr>
              <a:t>absorb</a:t>
            </a:r>
            <a:r>
              <a:rPr lang="en-GB" sz="2000" b="0" u="none" strike="noStrike" cap="none">
                <a:solidFill>
                  <a:schemeClr val="lt1"/>
                </a:solidFill>
                <a:latin typeface="Permanent Marker"/>
                <a:ea typeface="Permanent Marker"/>
                <a:cs typeface="Permanent Marker"/>
                <a:sym typeface="Permanent Marker"/>
              </a:rPr>
              <a:t> information</a:t>
            </a:r>
            <a:endParaRPr/>
          </a:p>
        </p:txBody>
      </p:sp>
      <p:sp>
        <p:nvSpPr>
          <p:cNvPr id="148" name="Google Shape;148;p18"/>
          <p:cNvSpPr txBox="1"/>
          <p:nvPr/>
        </p:nvSpPr>
        <p:spPr>
          <a:xfrm>
            <a:off x="155575" y="521199"/>
            <a:ext cx="1881043" cy="53668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r>
              <a:rPr lang="en-GB" sz="2800" dirty="0" smtClean="0">
                <a:solidFill>
                  <a:schemeClr val="bg1"/>
                </a:solidFill>
                <a:latin typeface="Calibri"/>
                <a:ea typeface="Calibri"/>
                <a:cs typeface="Calibri"/>
                <a:sym typeface="Calibri"/>
              </a:rPr>
              <a:t>Task time: </a:t>
            </a:r>
            <a:endParaRPr sz="2800" dirty="0">
              <a:solidFill>
                <a:schemeClr val="bg1"/>
              </a:solidFill>
              <a:latin typeface="Calibri"/>
              <a:ea typeface="Calibri"/>
              <a:cs typeface="Calibri"/>
              <a:sym typeface="Calibri"/>
            </a:endParaRPr>
          </a:p>
        </p:txBody>
      </p:sp>
      <p:sp>
        <p:nvSpPr>
          <p:cNvPr id="150" name="Google Shape;150;p18"/>
          <p:cNvSpPr txBox="1"/>
          <p:nvPr/>
        </p:nvSpPr>
        <p:spPr>
          <a:xfrm>
            <a:off x="155574" y="1174732"/>
            <a:ext cx="3973365" cy="3605086"/>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45700" rIns="91425" bIns="45700" anchor="t" anchorCtr="0">
            <a:noAutofit/>
          </a:bodyPr>
          <a:lstStyle/>
          <a:p>
            <a:pPr lvl="0"/>
            <a:r>
              <a:rPr lang="en-GB" sz="1800" dirty="0" smtClean="0">
                <a:solidFill>
                  <a:schemeClr val="dk1"/>
                </a:solidFill>
                <a:latin typeface="Calibri"/>
                <a:ea typeface="Calibri"/>
                <a:cs typeface="Calibri"/>
                <a:sym typeface="Calibri"/>
              </a:rPr>
              <a:t>Pick 3 different jobs/careers from the video’s you have watched. </a:t>
            </a:r>
          </a:p>
          <a:p>
            <a:pPr lvl="0"/>
            <a:endParaRPr lang="en-GB" sz="1800" dirty="0">
              <a:solidFill>
                <a:schemeClr val="dk1"/>
              </a:solidFill>
              <a:latin typeface="Calibri"/>
              <a:ea typeface="Calibri"/>
              <a:cs typeface="Calibri"/>
              <a:sym typeface="Calibri"/>
            </a:endParaRPr>
          </a:p>
          <a:p>
            <a:pPr marL="285750" lvl="0" indent="-285750">
              <a:buFont typeface="Arial" panose="020B0604020202020204" pitchFamily="34" charset="0"/>
              <a:buChar char="•"/>
            </a:pPr>
            <a:r>
              <a:rPr lang="en-GB" sz="1800" dirty="0" smtClean="0">
                <a:solidFill>
                  <a:schemeClr val="dk1"/>
                </a:solidFill>
                <a:latin typeface="Calibri"/>
                <a:ea typeface="Calibri"/>
                <a:cs typeface="Calibri"/>
                <a:sym typeface="Calibri"/>
              </a:rPr>
              <a:t>Make a list of all the skills required for that specific job</a:t>
            </a:r>
          </a:p>
          <a:p>
            <a:pPr marL="285750" lvl="0" indent="-285750">
              <a:buFont typeface="Arial" panose="020B0604020202020204" pitchFamily="34" charset="0"/>
              <a:buChar char="•"/>
            </a:pPr>
            <a:r>
              <a:rPr lang="en-GB" sz="1800" dirty="0" smtClean="0">
                <a:solidFill>
                  <a:schemeClr val="dk1"/>
                </a:solidFill>
                <a:latin typeface="Calibri"/>
                <a:ea typeface="Calibri"/>
                <a:cs typeface="Calibri"/>
                <a:sym typeface="Calibri"/>
              </a:rPr>
              <a:t>Make a list of all the different qualifications required for that specific job</a:t>
            </a:r>
          </a:p>
          <a:p>
            <a:pPr marL="285750" lvl="0" indent="-285750">
              <a:buFont typeface="Arial" panose="020B0604020202020204" pitchFamily="34" charset="0"/>
              <a:buChar char="•"/>
            </a:pPr>
            <a:r>
              <a:rPr lang="en-GB" sz="1800" dirty="0" smtClean="0">
                <a:solidFill>
                  <a:schemeClr val="dk1"/>
                </a:solidFill>
                <a:latin typeface="Calibri"/>
                <a:ea typeface="Calibri"/>
                <a:cs typeface="Calibri"/>
                <a:sym typeface="Calibri"/>
              </a:rPr>
              <a:t>What hours do you think could be involved with each specific job </a:t>
            </a:r>
          </a:p>
          <a:p>
            <a:pPr marL="285750" lvl="0" indent="-285750">
              <a:buFont typeface="Arial" panose="020B0604020202020204" pitchFamily="34" charset="0"/>
              <a:buChar char="•"/>
            </a:pPr>
            <a:r>
              <a:rPr lang="en-GB" sz="1800" dirty="0" smtClean="0">
                <a:solidFill>
                  <a:schemeClr val="dk1"/>
                </a:solidFill>
                <a:latin typeface="Calibri"/>
                <a:ea typeface="Calibri"/>
                <a:cs typeface="Calibri"/>
                <a:sym typeface="Calibri"/>
              </a:rPr>
              <a:t>What progression routes are there? (Teacher refer back to website if required)</a:t>
            </a:r>
          </a:p>
        </p:txBody>
      </p:sp>
      <p:sp>
        <p:nvSpPr>
          <p:cNvPr id="2" name="TextBox 1"/>
          <p:cNvSpPr txBox="1"/>
          <p:nvPr/>
        </p:nvSpPr>
        <p:spPr>
          <a:xfrm>
            <a:off x="4572000" y="1174732"/>
            <a:ext cx="3920836" cy="923330"/>
          </a:xfrm>
          <a:prstGeom prst="rect">
            <a:avLst/>
          </a:prstGeom>
          <a:solidFill>
            <a:schemeClr val="accent4">
              <a:lumMod val="60000"/>
              <a:lumOff val="40000"/>
            </a:schemeClr>
          </a:solidFill>
        </p:spPr>
        <p:txBody>
          <a:bodyPr wrap="square" rtlCol="0">
            <a:spAutoFit/>
          </a:bodyPr>
          <a:lstStyle/>
          <a:p>
            <a:r>
              <a:rPr lang="en-GB" sz="1800" dirty="0" smtClean="0"/>
              <a:t>Discuss with the teacher once completed, compare with each others careers</a:t>
            </a:r>
            <a:endParaRPr lang="en-GB" sz="1800" dirty="0"/>
          </a:p>
        </p:txBody>
      </p:sp>
      <p:pic>
        <p:nvPicPr>
          <p:cNvPr id="2052" name="Picture 4" descr="How to Attract the Next Generation of Engineers | 2020-08-03 | Quality  Magaz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7507" y="2216006"/>
            <a:ext cx="4195329" cy="25638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air and Beauty courses are a cut above | Barnsley Colle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4" y="4896670"/>
            <a:ext cx="3059393" cy="172005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ow to Become a Professional Football Coach - The Soccer Store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910" y="4896669"/>
            <a:ext cx="2230872" cy="172082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ales Assistant job description | Totaljob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5055" y="4896669"/>
            <a:ext cx="3041302" cy="1710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00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additive="base">
                                        <p:cTn id="7" dur="500" fill="hold"/>
                                        <p:tgtEl>
                                          <p:spTgt spid="148"/>
                                        </p:tgtEl>
                                        <p:attrNameLst>
                                          <p:attrName>ppt_x</p:attrName>
                                        </p:attrNameLst>
                                      </p:cBhvr>
                                      <p:tavLst>
                                        <p:tav tm="0">
                                          <p:val>
                                            <p:strVal val="#ppt_x"/>
                                          </p:val>
                                        </p:tav>
                                        <p:tav tm="100000">
                                          <p:val>
                                            <p:strVal val="#ppt_x"/>
                                          </p:val>
                                        </p:tav>
                                      </p:tavLst>
                                    </p:anim>
                                    <p:anim calcmode="lin" valueType="num">
                                      <p:cBhvr additive="base">
                                        <p:cTn id="8"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0"/>
                                        </p:tgtEl>
                                        <p:attrNameLst>
                                          <p:attrName>style.visibility</p:attrName>
                                        </p:attrNameLst>
                                      </p:cBhvr>
                                      <p:to>
                                        <p:strVal val="visible"/>
                                      </p:to>
                                    </p:set>
                                    <p:animEffect transition="in" filter="fade">
                                      <p:cBhvr>
                                        <p:cTn id="13"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50" grpId="0" animBg="1"/>
    </p:bld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1706</TotalTime>
  <Words>1201</Words>
  <Application>Microsoft Office PowerPoint</Application>
  <PresentationFormat>On-screen Show (4:3)</PresentationFormat>
  <Paragraphs>146</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vt:lpstr>
      <vt:lpstr>Arial</vt:lpstr>
      <vt:lpstr>Verdana</vt:lpstr>
      <vt:lpstr>Times New Roman</vt:lpstr>
      <vt:lpstr>Comic Sans MS</vt:lpstr>
      <vt:lpstr>Permanent Marker</vt:lpstr>
      <vt:lpstr>Office Theme</vt:lpstr>
      <vt:lpstr>You have 3 minutes to write what you think is important when choosing your career  Timer  Extension:  Explain how this could effect you in years to come?  </vt:lpstr>
      <vt:lpstr>PowerPoint Presentation</vt:lpstr>
      <vt:lpstr>Careers virtual tour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have 3 minutes to re create ANY of the past 2 projects  Timer</dc:title>
  <dc:creator>Craig Brandwood</dc:creator>
  <cp:lastModifiedBy>craig.brandwood</cp:lastModifiedBy>
  <cp:revision>58</cp:revision>
  <dcterms:modified xsi:type="dcterms:W3CDTF">2020-11-18T08:33:54Z</dcterms:modified>
</cp:coreProperties>
</file>