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08FA55-0832-95FB-B553-8B3BEB2FC859}" v="2" dt="2021-12-16T11:42:17.046"/>
    <p1510:client id="{C1471DBF-E558-F819-6322-698DDB88A55D}" v="2" dt="2020-11-17T11:00:10.0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Martin" userId="S::lisa.martin@daca.uk.com::72b5fb35-40d2-4db0-8d70-35329a929fa9" providerId="AD" clId="Web-{C1471DBF-E558-F819-6322-698DDB88A55D}"/>
    <pc:docChg chg="modSld">
      <pc:chgData name="Lisa Martin" userId="S::lisa.martin@daca.uk.com::72b5fb35-40d2-4db0-8d70-35329a929fa9" providerId="AD" clId="Web-{C1471DBF-E558-F819-6322-698DDB88A55D}" dt="2020-11-17T11:00:10.046" v="1" actId="20577"/>
      <pc:docMkLst>
        <pc:docMk/>
      </pc:docMkLst>
      <pc:sldChg chg="modSp">
        <pc:chgData name="Lisa Martin" userId="S::lisa.martin@daca.uk.com::72b5fb35-40d2-4db0-8d70-35329a929fa9" providerId="AD" clId="Web-{C1471DBF-E558-F819-6322-698DDB88A55D}" dt="2020-11-17T11:00:10.030" v="0" actId="20577"/>
        <pc:sldMkLst>
          <pc:docMk/>
          <pc:sldMk cId="3546744743" sldId="257"/>
        </pc:sldMkLst>
        <pc:spChg chg="mod">
          <ac:chgData name="Lisa Martin" userId="S::lisa.martin@daca.uk.com::72b5fb35-40d2-4db0-8d70-35329a929fa9" providerId="AD" clId="Web-{C1471DBF-E558-F819-6322-698DDB88A55D}" dt="2020-11-17T11:00:10.030" v="0" actId="20577"/>
          <ac:spMkLst>
            <pc:docMk/>
            <pc:sldMk cId="3546744743" sldId="257"/>
            <ac:spMk id="23" creationId="{1DC2C1EB-7FD6-43C8-82FA-48B6008076E3}"/>
          </ac:spMkLst>
        </pc:spChg>
      </pc:sldChg>
    </pc:docChg>
  </pc:docChgLst>
  <pc:docChgLst>
    <pc:chgData name="Lisa Martin" userId="S::lisa.martin@daca.uk.com::72b5fb35-40d2-4db0-8d70-35329a929fa9" providerId="AD" clId="Web-{2008FA55-0832-95FB-B553-8B3BEB2FC859}"/>
    <pc:docChg chg="modSld">
      <pc:chgData name="Lisa Martin" userId="S::lisa.martin@daca.uk.com::72b5fb35-40d2-4db0-8d70-35329a929fa9" providerId="AD" clId="Web-{2008FA55-0832-95FB-B553-8B3BEB2FC859}" dt="2021-12-16T11:42:17.046" v="0" actId="20577"/>
      <pc:docMkLst>
        <pc:docMk/>
      </pc:docMkLst>
      <pc:sldChg chg="modSp">
        <pc:chgData name="Lisa Martin" userId="S::lisa.martin@daca.uk.com::72b5fb35-40d2-4db0-8d70-35329a929fa9" providerId="AD" clId="Web-{2008FA55-0832-95FB-B553-8B3BEB2FC859}" dt="2021-12-16T11:42:17.046" v="0" actId="20577"/>
        <pc:sldMkLst>
          <pc:docMk/>
          <pc:sldMk cId="130227268" sldId="256"/>
        </pc:sldMkLst>
        <pc:spChg chg="mod">
          <ac:chgData name="Lisa Martin" userId="S::lisa.martin@daca.uk.com::72b5fb35-40d2-4db0-8d70-35329a929fa9" providerId="AD" clId="Web-{2008FA55-0832-95FB-B553-8B3BEB2FC859}" dt="2021-12-16T11:42:17.046" v="0" actId="20577"/>
          <ac:spMkLst>
            <pc:docMk/>
            <pc:sldMk cId="130227268" sldId="256"/>
            <ac:spMk id="16" creationId="{41ADEE79-20BC-4484-88A6-E8FB3FABC43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8F2F5A-7486-4329-96D5-551717109E08}"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339413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8F2F5A-7486-4329-96D5-551717109E08}"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329607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8F2F5A-7486-4329-96D5-551717109E08}"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198038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8F2F5A-7486-4329-96D5-551717109E08}"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249371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8F2F5A-7486-4329-96D5-551717109E08}"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1970097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D8F2F5A-7486-4329-96D5-551717109E08}"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79739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D8F2F5A-7486-4329-96D5-551717109E08}" type="datetimeFigureOut">
              <a:rPr lang="en-GB" smtClean="0"/>
              <a:t>16/12/2021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297158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D8F2F5A-7486-4329-96D5-551717109E08}" type="datetimeFigureOut">
              <a:rPr lang="en-GB" smtClean="0"/>
              <a:t>16/12/2021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361642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F2F5A-7486-4329-96D5-551717109E08}" type="datetimeFigureOut">
              <a:rPr lang="en-GB" smtClean="0"/>
              <a:t>16/12/2021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297617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F2F5A-7486-4329-96D5-551717109E08}"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388238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8F2F5A-7486-4329-96D5-551717109E08}"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D75C2D-7097-4B9A-AABB-68FEB4563210}" type="slidenum">
              <a:rPr lang="en-GB" smtClean="0"/>
              <a:t>‹#›</a:t>
            </a:fld>
            <a:endParaRPr lang="en-GB"/>
          </a:p>
        </p:txBody>
      </p:sp>
    </p:spTree>
    <p:extLst>
      <p:ext uri="{BB962C8B-B14F-4D97-AF65-F5344CB8AC3E}">
        <p14:creationId xmlns:p14="http://schemas.microsoft.com/office/powerpoint/2010/main" val="218253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F2F5A-7486-4329-96D5-551717109E08}" type="datetimeFigureOut">
              <a:rPr lang="en-GB" smtClean="0"/>
              <a:t>16/12/2021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75C2D-7097-4B9A-AABB-68FEB4563210}" type="slidenum">
              <a:rPr lang="en-GB" smtClean="0"/>
              <a:t>‹#›</a:t>
            </a:fld>
            <a:endParaRPr lang="en-GB"/>
          </a:p>
        </p:txBody>
      </p:sp>
    </p:spTree>
    <p:extLst>
      <p:ext uri="{BB962C8B-B14F-4D97-AF65-F5344CB8AC3E}">
        <p14:creationId xmlns:p14="http://schemas.microsoft.com/office/powerpoint/2010/main" val="267579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7" Type="http://schemas.openxmlformats.org/officeDocument/2006/relationships/image" Target="../media/image6.tmp"/><Relationship Id="rId2" Type="http://schemas.openxmlformats.org/officeDocument/2006/relationships/image" Target="../media/image1.tmp"/><Relationship Id="rId1" Type="http://schemas.openxmlformats.org/officeDocument/2006/relationships/slideLayout" Target="../slideLayouts/slideLayout7.xml"/><Relationship Id="rId6" Type="http://schemas.openxmlformats.org/officeDocument/2006/relationships/image" Target="../media/image5.tmp"/><Relationship Id="rId5" Type="http://schemas.openxmlformats.org/officeDocument/2006/relationships/image" Target="../media/image4.tmp"/><Relationship Id="rId4" Type="http://schemas.openxmlformats.org/officeDocument/2006/relationships/image" Target="../media/image3.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2051721" cy="5232202"/>
          </a:xfrm>
          <a:prstGeom prst="rect">
            <a:avLst/>
          </a:prstGeom>
          <a:noFill/>
          <a:ln w="38100">
            <a:solidFill>
              <a:srgbClr val="0070C0"/>
            </a:solidFill>
          </a:ln>
        </p:spPr>
        <p:txBody>
          <a:bodyPr wrap="square" rtlCol="0">
            <a:spAutoFit/>
          </a:bodyPr>
          <a:lstStyle/>
          <a:p>
            <a:r>
              <a:rPr lang="en-GB" sz="1000" b="1" u="sng" dirty="0">
                <a:latin typeface="Comic Sans MS" panose="030F0702030302020204" pitchFamily="66" charset="0"/>
              </a:rPr>
              <a:t>1. The Trinity</a:t>
            </a:r>
          </a:p>
          <a:p>
            <a:endParaRPr lang="en-GB" sz="600" dirty="0">
              <a:latin typeface="Comic Sans MS" panose="030F0702030302020204" pitchFamily="66" charset="0"/>
            </a:endParaRPr>
          </a:p>
          <a:p>
            <a:r>
              <a:rPr lang="en-GB" sz="600" dirty="0">
                <a:latin typeface="Comic Sans MS" panose="030F0702030302020204" pitchFamily="66" charset="0"/>
              </a:rPr>
              <a:t>Christians believe that there is only one God. The Nicene Creed explains that there is one being – God – experienced as three persons, Father, Son and Holy Spirit, who are all equal and all eternal. </a:t>
            </a:r>
          </a:p>
          <a:p>
            <a:endParaRPr lang="en-GB" sz="700" dirty="0">
              <a:latin typeface="Comic Sans MS" panose="030F0702030302020204" pitchFamily="66" charset="0"/>
            </a:endParaRPr>
          </a:p>
          <a:p>
            <a:pPr algn="ctr"/>
            <a:r>
              <a:rPr lang="en-GB" sz="400" i="1" dirty="0">
                <a:latin typeface="Comic Sans MS" panose="030F0702030302020204" pitchFamily="66" charset="0"/>
              </a:rPr>
              <a:t>‘We believe in one God, the Father, the Almighty…we believe in one Lord Jesus Christ, the only Son of God, eternally begotten of the Father, God from God…begotten not made, of one Being with the father…We believe in the Holy Spirit, the Lord, the giver of life, who proceeds from the Father and the Son’</a:t>
            </a:r>
          </a:p>
          <a:p>
            <a:endParaRPr lang="en-GB" sz="600" i="1" dirty="0">
              <a:latin typeface="Comic Sans MS" panose="030F0702030302020204" pitchFamily="66" charset="0"/>
            </a:endParaRPr>
          </a:p>
          <a:p>
            <a:r>
              <a:rPr lang="en-GB" sz="700" b="1" u="sng" dirty="0">
                <a:latin typeface="Comic Sans MS" panose="030F0702030302020204" pitchFamily="66" charset="0"/>
              </a:rPr>
              <a:t>Oneness of God</a:t>
            </a:r>
            <a:endParaRPr lang="en-GB" sz="700" dirty="0">
              <a:latin typeface="Comic Sans MS" panose="030F0702030302020204" pitchFamily="66" charset="0"/>
            </a:endParaRPr>
          </a:p>
          <a:p>
            <a:r>
              <a:rPr lang="en-GB" sz="500" dirty="0">
                <a:latin typeface="Comic Sans MS" panose="030F0702030302020204" pitchFamily="66" charset="0"/>
              </a:rPr>
              <a:t>Believing in one God is called monotheism. Christians believe this because:</a:t>
            </a:r>
          </a:p>
          <a:p>
            <a:r>
              <a:rPr lang="en-GB" sz="500" dirty="0">
                <a:latin typeface="Comic Sans MS" panose="030F0702030302020204" pitchFamily="66" charset="0"/>
              </a:rPr>
              <a:t>- Teachings in the Old and New Testament of one God</a:t>
            </a:r>
          </a:p>
          <a:p>
            <a:r>
              <a:rPr lang="en-GB" sz="500" dirty="0">
                <a:latin typeface="Comic Sans MS" panose="030F0702030302020204" pitchFamily="66" charset="0"/>
              </a:rPr>
              <a:t>- First of the 10 commandments which are rules about belief and behaviour</a:t>
            </a:r>
            <a:r>
              <a:rPr lang="en-GB" sz="500" i="1" dirty="0">
                <a:latin typeface="Comic Sans MS" panose="030F0702030302020204" pitchFamily="66" charset="0"/>
              </a:rPr>
              <a:t> </a:t>
            </a:r>
          </a:p>
          <a:p>
            <a:r>
              <a:rPr lang="en-GB" sz="500" i="1" dirty="0">
                <a:latin typeface="Comic Sans MS" panose="030F0702030302020204" pitchFamily="66" charset="0"/>
              </a:rPr>
              <a:t>-</a:t>
            </a:r>
            <a:r>
              <a:rPr lang="en-GB" sz="500" dirty="0">
                <a:latin typeface="Comic Sans MS" panose="030F0702030302020204" pitchFamily="66" charset="0"/>
              </a:rPr>
              <a:t> Teachings of the Church as seen in the Creeds</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r>
              <a:rPr lang="en-GB" sz="600" b="1" u="sng" dirty="0">
                <a:latin typeface="Comic Sans MS" panose="030F0702030302020204" pitchFamily="66" charset="0"/>
              </a:rPr>
              <a:t>Christian attitudes</a:t>
            </a:r>
          </a:p>
          <a:p>
            <a:r>
              <a:rPr lang="en-GB" sz="500" dirty="0">
                <a:latin typeface="Comic Sans MS" panose="030F0702030302020204" pitchFamily="66" charset="0"/>
              </a:rPr>
              <a:t>Many Christians find the Trinity a difficult concept but believe in the different aspects of one God. There are some Christian groups that do not accept the Trinity as stated in the creed. They are:</a:t>
            </a:r>
          </a:p>
          <a:p>
            <a:r>
              <a:rPr lang="en-GB" sz="400" dirty="0">
                <a:latin typeface="Comic Sans MS" panose="030F0702030302020204" pitchFamily="66" charset="0"/>
              </a:rPr>
              <a:t>- </a:t>
            </a:r>
            <a:r>
              <a:rPr lang="en-GB" sz="500" dirty="0">
                <a:latin typeface="Comic Sans MS" panose="030F0702030302020204" pitchFamily="66" charset="0"/>
              </a:rPr>
              <a:t>Church of Latter Day Saints (Mormons) </a:t>
            </a:r>
            <a:r>
              <a:rPr lang="en-GB" sz="400" i="1" dirty="0">
                <a:latin typeface="Comic Sans MS" panose="030F0702030302020204" pitchFamily="66" charset="0"/>
              </a:rPr>
              <a:t>three separate beings united as one God</a:t>
            </a:r>
            <a:endParaRPr lang="en-GB" sz="600" dirty="0">
              <a:latin typeface="Comic Sans MS" panose="030F0702030302020204" pitchFamily="66" charset="0"/>
            </a:endParaRPr>
          </a:p>
          <a:p>
            <a:r>
              <a:rPr lang="en-GB" sz="600" dirty="0">
                <a:latin typeface="Comic Sans MS" panose="030F0702030302020204" pitchFamily="66" charset="0"/>
              </a:rPr>
              <a:t>- Jehovah’s witnesses </a:t>
            </a:r>
            <a:r>
              <a:rPr lang="en-GB" sz="400" i="1" dirty="0">
                <a:latin typeface="Comic Sans MS" panose="030F0702030302020204" pitchFamily="66" charset="0"/>
              </a:rPr>
              <a:t>Only one true God, Jesus was created by God and so God’s son and Holy Spirit is Gods power. </a:t>
            </a:r>
            <a:endParaRPr lang="en-GB" sz="600" dirty="0">
              <a:latin typeface="Comic Sans MS" panose="030F0702030302020204" pitchFamily="66" charset="0"/>
            </a:endParaRPr>
          </a:p>
          <a:p>
            <a:r>
              <a:rPr lang="en-GB" sz="600" dirty="0">
                <a:latin typeface="Comic Sans MS" panose="030F0702030302020204" pitchFamily="66" charset="0"/>
              </a:rPr>
              <a:t>- Unitarians </a:t>
            </a:r>
            <a:r>
              <a:rPr lang="en-GB" sz="400" i="1" dirty="0">
                <a:latin typeface="Comic Sans MS" panose="030F0702030302020204" pitchFamily="66" charset="0"/>
              </a:rPr>
              <a:t>Only one God, Jesus was a man and no difference between God and Holy Spirit. </a:t>
            </a:r>
          </a:p>
          <a:p>
            <a:endParaRPr lang="en-GB" sz="600" dirty="0">
              <a:latin typeface="Comic Sans MS" panose="030F0702030302020204" pitchFamily="66" charset="0"/>
            </a:endParaRPr>
          </a:p>
          <a:p>
            <a:r>
              <a:rPr lang="en-GB" sz="600" b="1" u="sng" dirty="0">
                <a:latin typeface="Comic Sans MS" panose="030F0702030302020204" pitchFamily="66" charset="0"/>
              </a:rPr>
              <a:t>How the Trinity is used in belief and worship</a:t>
            </a:r>
          </a:p>
          <a:p>
            <a:r>
              <a:rPr lang="en-GB" sz="700" dirty="0">
                <a:latin typeface="Comic Sans MS" panose="030F0702030302020204" pitchFamily="66" charset="0"/>
              </a:rPr>
              <a:t>- </a:t>
            </a:r>
            <a:r>
              <a:rPr lang="en-GB" sz="500" dirty="0">
                <a:latin typeface="Comic Sans MS" panose="030F0702030302020204" pitchFamily="66" charset="0"/>
              </a:rPr>
              <a:t>The Nicene Creed is repeated during Eucharist weekly</a:t>
            </a:r>
          </a:p>
          <a:p>
            <a:r>
              <a:rPr lang="en-GB" sz="500" dirty="0">
                <a:latin typeface="Comic Sans MS" panose="030F0702030302020204" pitchFamily="66" charset="0"/>
              </a:rPr>
              <a:t>- Catholics show their belief in the Trinity by crossing themselves when they enter a Church. </a:t>
            </a:r>
          </a:p>
          <a:p>
            <a:r>
              <a:rPr lang="en-GB" sz="500" dirty="0">
                <a:latin typeface="Comic Sans MS" panose="030F0702030302020204" pitchFamily="66" charset="0"/>
              </a:rPr>
              <a:t>- Priests begin their sermons with ‘In the name of the Father, and of the Son and of the Holy Spirit’ </a:t>
            </a:r>
          </a:p>
          <a:p>
            <a:r>
              <a:rPr lang="en-GB" sz="500" dirty="0">
                <a:latin typeface="Comic Sans MS" panose="030F0702030302020204" pitchFamily="66" charset="0"/>
              </a:rPr>
              <a:t>- Baptisms and marriages are performed in the name of the Trinity</a:t>
            </a:r>
            <a:endParaRPr lang="en-GB" sz="500" b="1" u="sng" dirty="0">
              <a:latin typeface="Comic Sans MS" panose="030F0702030302020204" pitchFamily="66" charset="0"/>
            </a:endParaRPr>
          </a:p>
        </p:txBody>
      </p:sp>
      <p:sp>
        <p:nvSpPr>
          <p:cNvPr id="8" name="Isosceles Triangle 7"/>
          <p:cNvSpPr/>
          <p:nvPr/>
        </p:nvSpPr>
        <p:spPr>
          <a:xfrm>
            <a:off x="288391" y="1975770"/>
            <a:ext cx="1296144" cy="1280661"/>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44725" y="1829295"/>
            <a:ext cx="1008112" cy="477054"/>
          </a:xfrm>
          <a:prstGeom prst="rect">
            <a:avLst/>
          </a:prstGeom>
          <a:solidFill>
            <a:srgbClr val="FFFF00"/>
          </a:solidFill>
          <a:ln>
            <a:solidFill>
              <a:schemeClr val="tx1"/>
            </a:solidFill>
          </a:ln>
        </p:spPr>
        <p:txBody>
          <a:bodyPr wrap="square" rtlCol="0">
            <a:spAutoFit/>
          </a:bodyPr>
          <a:lstStyle/>
          <a:p>
            <a:pPr algn="ctr"/>
            <a:r>
              <a:rPr lang="en-GB" sz="500" dirty="0">
                <a:latin typeface="Comic Sans MS" panose="030F0702030302020204" pitchFamily="66" charset="0"/>
              </a:rPr>
              <a:t>God the Father helps Christians to understand His power and creativity. He cares and loves his creation.</a:t>
            </a:r>
            <a:endParaRPr lang="en-GB" sz="400" dirty="0">
              <a:latin typeface="Comic Sans MS" panose="030F0702030302020204" pitchFamily="66" charset="0"/>
            </a:endParaRPr>
          </a:p>
        </p:txBody>
      </p:sp>
      <p:sp>
        <p:nvSpPr>
          <p:cNvPr id="6" name="TextBox 5"/>
          <p:cNvSpPr txBox="1"/>
          <p:nvPr/>
        </p:nvSpPr>
        <p:spPr>
          <a:xfrm>
            <a:off x="48681" y="2877429"/>
            <a:ext cx="792088" cy="477054"/>
          </a:xfrm>
          <a:prstGeom prst="rect">
            <a:avLst/>
          </a:prstGeom>
          <a:solidFill>
            <a:srgbClr val="FFFF00"/>
          </a:solidFill>
          <a:ln>
            <a:solidFill>
              <a:schemeClr val="tx1"/>
            </a:solidFill>
          </a:ln>
        </p:spPr>
        <p:txBody>
          <a:bodyPr wrap="square" rtlCol="0">
            <a:spAutoFit/>
          </a:bodyPr>
          <a:lstStyle/>
          <a:p>
            <a:pPr algn="ctr"/>
            <a:r>
              <a:rPr lang="en-GB" sz="500" dirty="0">
                <a:latin typeface="Comic Sans MS" panose="030F0702030302020204" pitchFamily="66" charset="0"/>
              </a:rPr>
              <a:t>God the Holy Spirit helps Christians to understand the presence of God in the world. </a:t>
            </a:r>
            <a:endParaRPr lang="en-GB" sz="400" dirty="0">
              <a:latin typeface="Comic Sans MS" panose="030F0702030302020204" pitchFamily="66" charset="0"/>
            </a:endParaRPr>
          </a:p>
        </p:txBody>
      </p:sp>
      <p:sp>
        <p:nvSpPr>
          <p:cNvPr id="7" name="TextBox 6"/>
          <p:cNvSpPr txBox="1"/>
          <p:nvPr/>
        </p:nvSpPr>
        <p:spPr>
          <a:xfrm>
            <a:off x="1194268" y="2831262"/>
            <a:ext cx="792088" cy="569387"/>
          </a:xfrm>
          <a:prstGeom prst="rect">
            <a:avLst/>
          </a:prstGeom>
          <a:solidFill>
            <a:srgbClr val="FFFF00"/>
          </a:solidFill>
          <a:ln>
            <a:solidFill>
              <a:schemeClr val="tx1"/>
            </a:solidFill>
          </a:ln>
        </p:spPr>
        <p:txBody>
          <a:bodyPr wrap="square" rtlCol="0">
            <a:spAutoFit/>
          </a:bodyPr>
          <a:lstStyle/>
          <a:p>
            <a:pPr algn="ctr"/>
            <a:r>
              <a:rPr lang="en-GB" sz="500" dirty="0">
                <a:latin typeface="Comic Sans MS" panose="030F0702030302020204" pitchFamily="66" charset="0"/>
              </a:rPr>
              <a:t>God the Son helps Christians to understand the love of God, through Jesus’ life and death</a:t>
            </a:r>
            <a:r>
              <a:rPr lang="en-GB" sz="600" dirty="0">
                <a:latin typeface="Comic Sans MS" panose="030F0702030302020204" pitchFamily="66" charset="0"/>
              </a:rPr>
              <a:t>. </a:t>
            </a:r>
            <a:endParaRPr lang="en-GB" sz="500" dirty="0">
              <a:latin typeface="Comic Sans MS" panose="030F0702030302020204" pitchFamily="66" charset="0"/>
            </a:endParaRPr>
          </a:p>
        </p:txBody>
      </p:sp>
      <p:sp>
        <p:nvSpPr>
          <p:cNvPr id="9" name="TextBox 8"/>
          <p:cNvSpPr txBox="1"/>
          <p:nvPr/>
        </p:nvSpPr>
        <p:spPr>
          <a:xfrm>
            <a:off x="2081925" y="0"/>
            <a:ext cx="3714211" cy="2077492"/>
          </a:xfrm>
          <a:prstGeom prst="rect">
            <a:avLst/>
          </a:prstGeom>
          <a:noFill/>
          <a:ln w="38100">
            <a:solidFill>
              <a:srgbClr val="FF0000"/>
            </a:solidFill>
          </a:ln>
        </p:spPr>
        <p:txBody>
          <a:bodyPr wrap="square" rtlCol="0">
            <a:spAutoFit/>
          </a:bodyPr>
          <a:lstStyle/>
          <a:p>
            <a:r>
              <a:rPr lang="en-GB" sz="1000" b="1" u="sng" dirty="0">
                <a:latin typeface="Comic Sans MS" panose="030F0702030302020204" pitchFamily="66" charset="0"/>
              </a:rPr>
              <a:t>2. Creation</a:t>
            </a:r>
          </a:p>
          <a:p>
            <a:r>
              <a:rPr lang="en-GB" sz="500" dirty="0">
                <a:latin typeface="Comic Sans MS" panose="030F0702030302020204" pitchFamily="66" charset="0"/>
              </a:rPr>
              <a:t>All Christians believe that God was responsible for the creation of the universe</a:t>
            </a:r>
            <a:r>
              <a:rPr lang="en-GB" sz="700" dirty="0">
                <a:latin typeface="Comic Sans MS" panose="030F0702030302020204" pitchFamily="66" charset="0"/>
              </a:rPr>
              <a:t>.</a:t>
            </a: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endParaRPr lang="en-GB" sz="700" dirty="0">
              <a:latin typeface="Comic Sans MS" panose="030F0702030302020204" pitchFamily="66" charset="0"/>
            </a:endParaRPr>
          </a:p>
          <a:p>
            <a:r>
              <a:rPr lang="en-GB" sz="700" dirty="0">
                <a:latin typeface="Comic Sans MS" panose="030F0702030302020204" pitchFamily="66" charset="0"/>
              </a:rPr>
              <a:t> </a:t>
            </a: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a:p>
            <a:endParaRPr lang="en-GB" sz="700" b="1" u="sng" dirty="0">
              <a:latin typeface="Comic Sans MS" panose="030F0702030302020204" pitchFamily="66"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475643369"/>
              </p:ext>
            </p:extLst>
          </p:nvPr>
        </p:nvGraphicFramePr>
        <p:xfrm>
          <a:off x="2195736" y="404664"/>
          <a:ext cx="1152128" cy="1554480"/>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tblGrid>
              <a:tr h="123002">
                <a:tc>
                  <a:txBody>
                    <a:bodyPr/>
                    <a:lstStyle/>
                    <a:p>
                      <a:pPr algn="ctr"/>
                      <a:r>
                        <a:rPr lang="en-GB" sz="500" b="1" u="sng" dirty="0">
                          <a:solidFill>
                            <a:schemeClr val="tx1"/>
                          </a:solidFill>
                          <a:latin typeface="Comic Sans MS" panose="030F0702030302020204" pitchFamily="66" charset="0"/>
                        </a:rPr>
                        <a:t>Genesis</a:t>
                      </a:r>
                      <a:r>
                        <a:rPr lang="en-GB" sz="500" b="1" u="sng" baseline="0" dirty="0">
                          <a:solidFill>
                            <a:schemeClr val="tx1"/>
                          </a:solidFill>
                          <a:latin typeface="Comic Sans MS" panose="030F0702030302020204" pitchFamily="66" charset="0"/>
                        </a:rPr>
                        <a:t> 1</a:t>
                      </a:r>
                      <a:endParaRPr lang="en-GB" sz="500" b="1" u="sng"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500" b="1" u="sng" dirty="0">
                          <a:solidFill>
                            <a:schemeClr val="tx1"/>
                          </a:solidFill>
                          <a:latin typeface="Comic Sans MS" panose="030F0702030302020204" pitchFamily="66" charset="0"/>
                        </a:rPr>
                        <a:t>Genesis</a:t>
                      </a:r>
                      <a:r>
                        <a:rPr lang="en-GB" sz="500" b="1" u="sng" baseline="0" dirty="0">
                          <a:solidFill>
                            <a:schemeClr val="tx1"/>
                          </a:solidFill>
                          <a:latin typeface="Comic Sans MS" panose="030F0702030302020204" pitchFamily="66" charset="0"/>
                        </a:rPr>
                        <a:t> 2 &amp; 3</a:t>
                      </a:r>
                      <a:endParaRPr lang="en-GB" sz="500" b="1" u="sng"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885110">
                <a:tc>
                  <a:txBody>
                    <a:bodyPr/>
                    <a:lstStyle/>
                    <a:p>
                      <a:r>
                        <a:rPr lang="en-GB" sz="400" b="0" dirty="0">
                          <a:solidFill>
                            <a:schemeClr val="tx1"/>
                          </a:solidFill>
                          <a:latin typeface="Comic Sans MS" panose="030F0702030302020204" pitchFamily="66" charset="0"/>
                        </a:rPr>
                        <a:t>Day 1 – Created</a:t>
                      </a:r>
                      <a:r>
                        <a:rPr lang="en-GB" sz="400" b="0" baseline="0" dirty="0">
                          <a:solidFill>
                            <a:schemeClr val="tx1"/>
                          </a:solidFill>
                          <a:latin typeface="Comic Sans MS" panose="030F0702030302020204" pitchFamily="66" charset="0"/>
                        </a:rPr>
                        <a:t> heaven and earth, light and day</a:t>
                      </a:r>
                    </a:p>
                    <a:p>
                      <a:r>
                        <a:rPr lang="en-GB" sz="400" b="0" baseline="0" dirty="0">
                          <a:solidFill>
                            <a:schemeClr val="tx1"/>
                          </a:solidFill>
                          <a:latin typeface="Comic Sans MS" panose="030F0702030302020204" pitchFamily="66" charset="0"/>
                        </a:rPr>
                        <a:t>Day 2 – separated the earth from the sky</a:t>
                      </a:r>
                    </a:p>
                    <a:p>
                      <a:r>
                        <a:rPr lang="en-GB" sz="400" b="0" baseline="0" dirty="0">
                          <a:solidFill>
                            <a:schemeClr val="tx1"/>
                          </a:solidFill>
                          <a:latin typeface="Comic Sans MS" panose="030F0702030302020204" pitchFamily="66" charset="0"/>
                        </a:rPr>
                        <a:t>Day 3 – created dry land, plants and trees</a:t>
                      </a:r>
                    </a:p>
                    <a:p>
                      <a:r>
                        <a:rPr lang="en-GB" sz="400" b="0" baseline="0" dirty="0">
                          <a:solidFill>
                            <a:schemeClr val="tx1"/>
                          </a:solidFill>
                          <a:latin typeface="Comic Sans MS" panose="030F0702030302020204" pitchFamily="66" charset="0"/>
                        </a:rPr>
                        <a:t>Day 4 – created sun, moon and stars</a:t>
                      </a:r>
                    </a:p>
                    <a:p>
                      <a:r>
                        <a:rPr lang="en-GB" sz="400" b="0" baseline="0" dirty="0">
                          <a:solidFill>
                            <a:schemeClr val="tx1"/>
                          </a:solidFill>
                          <a:latin typeface="Comic Sans MS" panose="030F0702030302020204" pitchFamily="66" charset="0"/>
                        </a:rPr>
                        <a:t>Day 5 – created fish and birds</a:t>
                      </a:r>
                    </a:p>
                    <a:p>
                      <a:r>
                        <a:rPr lang="en-GB" sz="400" b="0" baseline="0" dirty="0">
                          <a:solidFill>
                            <a:schemeClr val="tx1"/>
                          </a:solidFill>
                          <a:latin typeface="Comic Sans MS" panose="030F0702030302020204" pitchFamily="66" charset="0"/>
                        </a:rPr>
                        <a:t>Day 6 – created animals and humans</a:t>
                      </a:r>
                      <a:endParaRPr lang="en-GB" sz="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400" b="0" dirty="0">
                          <a:solidFill>
                            <a:schemeClr val="tx1"/>
                          </a:solidFill>
                          <a:latin typeface="Comic Sans MS" panose="030F0702030302020204" pitchFamily="66" charset="0"/>
                        </a:rPr>
                        <a:t>- God created</a:t>
                      </a:r>
                      <a:r>
                        <a:rPr lang="en-GB" sz="400" b="0" baseline="0" dirty="0">
                          <a:solidFill>
                            <a:schemeClr val="tx1"/>
                          </a:solidFill>
                          <a:latin typeface="Comic Sans MS" panose="030F0702030302020204" pitchFamily="66" charset="0"/>
                        </a:rPr>
                        <a:t> the heavens and the earth</a:t>
                      </a:r>
                    </a:p>
                    <a:p>
                      <a:r>
                        <a:rPr lang="en-GB" sz="400" b="0" dirty="0">
                          <a:solidFill>
                            <a:schemeClr val="tx1"/>
                          </a:solidFill>
                          <a:latin typeface="Comic Sans MS" panose="030F0702030302020204" pitchFamily="66" charset="0"/>
                        </a:rPr>
                        <a:t>- Formed man from dust and breathed life into him</a:t>
                      </a:r>
                    </a:p>
                    <a:p>
                      <a:r>
                        <a:rPr lang="en-GB" sz="400" b="0" dirty="0">
                          <a:solidFill>
                            <a:schemeClr val="tx1"/>
                          </a:solidFill>
                          <a:latin typeface="Comic Sans MS" panose="030F0702030302020204" pitchFamily="66" charset="0"/>
                        </a:rPr>
                        <a:t>- Made trees and</a:t>
                      </a:r>
                      <a:r>
                        <a:rPr lang="en-GB" sz="400" b="0" baseline="0" dirty="0">
                          <a:solidFill>
                            <a:schemeClr val="tx1"/>
                          </a:solidFill>
                          <a:latin typeface="Comic Sans MS" panose="030F0702030302020204" pitchFamily="66" charset="0"/>
                        </a:rPr>
                        <a:t> the Garden of Eden </a:t>
                      </a:r>
                    </a:p>
                    <a:p>
                      <a:r>
                        <a:rPr lang="en-GB" sz="400" b="0" dirty="0">
                          <a:solidFill>
                            <a:schemeClr val="tx1"/>
                          </a:solidFill>
                          <a:latin typeface="Comic Sans MS" panose="030F0702030302020204" pitchFamily="66" charset="0"/>
                        </a:rPr>
                        <a:t>- Made</a:t>
                      </a:r>
                      <a:r>
                        <a:rPr lang="en-GB" sz="400" b="0" baseline="0" dirty="0">
                          <a:solidFill>
                            <a:schemeClr val="tx1"/>
                          </a:solidFill>
                          <a:latin typeface="Comic Sans MS" panose="030F0702030302020204" pitchFamily="66" charset="0"/>
                        </a:rPr>
                        <a:t> a companion for Adam from his rib</a:t>
                      </a:r>
                    </a:p>
                    <a:p>
                      <a:r>
                        <a:rPr lang="en-GB" sz="400" b="0" dirty="0">
                          <a:solidFill>
                            <a:schemeClr val="tx1"/>
                          </a:solidFill>
                          <a:latin typeface="Comic Sans MS" panose="030F0702030302020204" pitchFamily="66" charset="0"/>
                        </a:rPr>
                        <a:t>- Ate the forbidden fruit from the Garden and condemned to suffer.</a:t>
                      </a:r>
                      <a:r>
                        <a:rPr lang="en-GB" sz="400" b="0" baseline="0" dirty="0">
                          <a:solidFill>
                            <a:schemeClr val="tx1"/>
                          </a:solidFill>
                          <a:latin typeface="Comic Sans MS" panose="030F0702030302020204" pitchFamily="66" charset="0"/>
                        </a:rPr>
                        <a:t> </a:t>
                      </a:r>
                      <a:endParaRPr lang="en-GB" sz="4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1" name="Rectangle 10"/>
          <p:cNvSpPr/>
          <p:nvPr/>
        </p:nvSpPr>
        <p:spPr>
          <a:xfrm>
            <a:off x="3347864" y="307776"/>
            <a:ext cx="2448272" cy="1831271"/>
          </a:xfrm>
          <a:prstGeom prst="rect">
            <a:avLst/>
          </a:prstGeom>
        </p:spPr>
        <p:txBody>
          <a:bodyPr wrap="square">
            <a:spAutoFit/>
          </a:bodyPr>
          <a:lstStyle/>
          <a:p>
            <a:r>
              <a:rPr lang="en-GB" sz="600" b="1" u="sng" dirty="0">
                <a:latin typeface="Comic Sans MS" panose="030F0702030302020204" pitchFamily="66" charset="0"/>
              </a:rPr>
              <a:t>Christians attitudes</a:t>
            </a:r>
          </a:p>
          <a:p>
            <a:r>
              <a:rPr lang="en-GB" sz="500" dirty="0">
                <a:latin typeface="Comic Sans MS" panose="030F0702030302020204" pitchFamily="66" charset="0"/>
              </a:rPr>
              <a:t>Literalist – Bible is taken word for word</a:t>
            </a:r>
          </a:p>
          <a:p>
            <a:r>
              <a:rPr lang="en-GB" sz="500" dirty="0">
                <a:latin typeface="Comic Sans MS" panose="030F0702030302020204" pitchFamily="66" charset="0"/>
              </a:rPr>
              <a:t>Conservatives – Writers of the Bible were inspired by God and guided by God</a:t>
            </a:r>
          </a:p>
          <a:p>
            <a:r>
              <a:rPr lang="en-GB" sz="500" dirty="0">
                <a:latin typeface="Comic Sans MS" panose="030F0702030302020204" pitchFamily="66" charset="0"/>
              </a:rPr>
              <a:t>Liberals – Bible is a book of words about God but not words of God. The Bible provides a metaphor or symbolism for Christians. </a:t>
            </a:r>
          </a:p>
          <a:p>
            <a:endParaRPr lang="en-GB" sz="700" dirty="0">
              <a:latin typeface="Comic Sans MS" panose="030F0702030302020204" pitchFamily="66" charset="0"/>
            </a:endParaRPr>
          </a:p>
          <a:p>
            <a:r>
              <a:rPr lang="en-GB" sz="600" b="1" u="sng" dirty="0">
                <a:latin typeface="Comic Sans MS" panose="030F0702030302020204" pitchFamily="66" charset="0"/>
              </a:rPr>
              <a:t>Creation in the New Testament</a:t>
            </a:r>
          </a:p>
          <a:p>
            <a:r>
              <a:rPr lang="en-GB" sz="500" dirty="0">
                <a:latin typeface="Comic Sans MS" panose="030F0702030302020204" pitchFamily="66" charset="0"/>
              </a:rPr>
              <a:t>John’s Gospel records creation in the New Testament:</a:t>
            </a:r>
            <a:r>
              <a:rPr lang="en-GB" sz="700" dirty="0">
                <a:latin typeface="Comic Sans MS" panose="030F0702030302020204" pitchFamily="66" charset="0"/>
              </a:rPr>
              <a:t> </a:t>
            </a:r>
          </a:p>
          <a:p>
            <a:r>
              <a:rPr lang="en-GB" sz="400" dirty="0">
                <a:latin typeface="Comic Sans MS" panose="030F0702030302020204" pitchFamily="66" charset="0"/>
              </a:rPr>
              <a:t>‘</a:t>
            </a:r>
            <a:r>
              <a:rPr lang="en-GB" sz="400" i="1" dirty="0">
                <a:latin typeface="Comic Sans MS" panose="030F0702030302020204" pitchFamily="66" charset="0"/>
              </a:rPr>
              <a:t>In the beginning was the Word, and the Word was with God, and the Word was God’ (</a:t>
            </a:r>
            <a:r>
              <a:rPr lang="en-GB" sz="400" dirty="0">
                <a:latin typeface="Comic Sans MS" panose="030F0702030302020204" pitchFamily="66" charset="0"/>
              </a:rPr>
              <a:t>John 1:1)</a:t>
            </a:r>
          </a:p>
          <a:p>
            <a:r>
              <a:rPr lang="en-GB" sz="500" dirty="0">
                <a:latin typeface="Comic Sans MS" panose="030F0702030302020204" pitchFamily="66" charset="0"/>
              </a:rPr>
              <a:t>Meaning everything was made through the Word and that without the Word ‘nothing was made’. John identifies the Word with Jesus, the Son, meaning creation was made by the Trinity. </a:t>
            </a:r>
          </a:p>
          <a:p>
            <a:endParaRPr lang="en-GB" sz="700" dirty="0">
              <a:latin typeface="Comic Sans MS" panose="030F0702030302020204" pitchFamily="66" charset="0"/>
            </a:endParaRPr>
          </a:p>
          <a:p>
            <a:r>
              <a:rPr lang="en-GB" sz="700" b="1" u="sng" dirty="0">
                <a:latin typeface="Comic Sans MS" panose="030F0702030302020204" pitchFamily="66" charset="0"/>
              </a:rPr>
              <a:t>Importance for Christians today</a:t>
            </a:r>
          </a:p>
          <a:p>
            <a:r>
              <a:rPr lang="en-GB" sz="500" dirty="0">
                <a:latin typeface="Comic Sans MS" panose="030F0702030302020204" pitchFamily="66" charset="0"/>
              </a:rPr>
              <a:t>- Beliefs about Gods creation is that they show God’s goodness</a:t>
            </a:r>
          </a:p>
          <a:p>
            <a:r>
              <a:rPr lang="en-GB" sz="500" dirty="0">
                <a:latin typeface="Comic Sans MS" panose="030F0702030302020204" pitchFamily="66" charset="0"/>
              </a:rPr>
              <a:t>- God created human beings in his image, meaning that humans occupy a unique place in creation</a:t>
            </a:r>
          </a:p>
          <a:p>
            <a:r>
              <a:rPr lang="en-GB" sz="500" dirty="0">
                <a:latin typeface="Comic Sans MS" panose="030F0702030302020204" pitchFamily="66" charset="0"/>
              </a:rPr>
              <a:t>- Represents the huge responsibility given to humans to care for God’s creation (</a:t>
            </a:r>
            <a:r>
              <a:rPr lang="en-GB" sz="500" i="1" dirty="0">
                <a:latin typeface="Comic Sans MS" panose="030F0702030302020204" pitchFamily="66" charset="0"/>
              </a:rPr>
              <a:t>Stewardship)</a:t>
            </a:r>
          </a:p>
        </p:txBody>
      </p:sp>
      <p:sp>
        <p:nvSpPr>
          <p:cNvPr id="2" name="TextBox 1"/>
          <p:cNvSpPr txBox="1"/>
          <p:nvPr/>
        </p:nvSpPr>
        <p:spPr>
          <a:xfrm>
            <a:off x="5796137" y="0"/>
            <a:ext cx="3347863" cy="2662267"/>
          </a:xfrm>
          <a:prstGeom prst="rect">
            <a:avLst/>
          </a:prstGeom>
          <a:noFill/>
        </p:spPr>
        <p:txBody>
          <a:bodyPr wrap="square" rtlCol="0">
            <a:spAutoFit/>
          </a:bodyPr>
          <a:lstStyle/>
          <a:p>
            <a:r>
              <a:rPr lang="en-GB" sz="1000" b="1" u="sng" dirty="0">
                <a:latin typeface="Comic Sans MS" panose="030F0702030302020204" pitchFamily="66" charset="0"/>
              </a:rPr>
              <a:t>3. Incarnation</a:t>
            </a:r>
            <a:endParaRPr lang="en-GB" sz="500" b="1" u="sng" dirty="0">
              <a:latin typeface="Comic Sans MS" panose="030F0702030302020204" pitchFamily="66" charset="0"/>
            </a:endParaRPr>
          </a:p>
          <a:p>
            <a:endParaRPr lang="en-GB" sz="500" b="1" u="sng" dirty="0">
              <a:latin typeface="Comic Sans MS" panose="030F0702030302020204" pitchFamily="66" charset="0"/>
            </a:endParaRPr>
          </a:p>
          <a:p>
            <a:r>
              <a:rPr lang="en-GB" sz="500" dirty="0">
                <a:latin typeface="Comic Sans MS" panose="030F0702030302020204" pitchFamily="66" charset="0"/>
              </a:rPr>
              <a:t>The incarnation is the Christian belief that God became a human being in Jesus. It is believed that due to Adam and Eve’s original sin in the Garden of Eden. God and humans could only have a partial relationship. Through the death and resurrection of Jesus, the power of sin was cancelled so it is possible for humans to have a relationship with God and enter heaven. Jesus had two natures, human natures and divine nature.  The virgin birth is important as it shows Jesus as the Son of God, if Jesus had been conceived through sex and not the Holy Spirit then Jesus was not incarnate, just a man.  </a:t>
            </a:r>
          </a:p>
          <a:p>
            <a:endParaRPr lang="en-GB" sz="500" dirty="0">
              <a:latin typeface="Comic Sans MS" panose="030F0702030302020204" pitchFamily="66" charset="0"/>
            </a:endParaRPr>
          </a:p>
          <a:p>
            <a:r>
              <a:rPr lang="en-GB" sz="600" b="1" u="sng" dirty="0">
                <a:latin typeface="Comic Sans MS" panose="030F0702030302020204" pitchFamily="66" charset="0"/>
              </a:rPr>
              <a:t>Biblical basis</a:t>
            </a:r>
          </a:p>
          <a:p>
            <a:endParaRPr lang="en-GB" sz="500" dirty="0">
              <a:latin typeface="Comic Sans MS" panose="030F0702030302020204" pitchFamily="66" charset="0"/>
            </a:endParaRPr>
          </a:p>
          <a:p>
            <a:r>
              <a:rPr lang="en-GB" sz="500" b="1" dirty="0">
                <a:latin typeface="Comic Sans MS" panose="030F0702030302020204" pitchFamily="66" charset="0"/>
              </a:rPr>
              <a:t>Matthews Gospel </a:t>
            </a:r>
            <a:r>
              <a:rPr lang="en-GB" sz="500" dirty="0">
                <a:latin typeface="Comic Sans MS" panose="030F0702030302020204" pitchFamily="66" charset="0"/>
              </a:rPr>
              <a:t>– Talks of the virgin birth and the birth of Jesus</a:t>
            </a:r>
          </a:p>
          <a:p>
            <a:r>
              <a:rPr lang="en-GB" sz="500" b="1" dirty="0">
                <a:latin typeface="Comic Sans MS" panose="030F0702030302020204" pitchFamily="66" charset="0"/>
              </a:rPr>
              <a:t>Luke’s Gospel </a:t>
            </a:r>
            <a:r>
              <a:rPr lang="en-GB" sz="500" dirty="0">
                <a:latin typeface="Comic Sans MS" panose="030F0702030302020204" pitchFamily="66" charset="0"/>
              </a:rPr>
              <a:t>– Talks of the visit from Angel Gabriel and the story of Shepherds informed of the birth of Jesus</a:t>
            </a:r>
          </a:p>
          <a:p>
            <a:r>
              <a:rPr lang="en-GB" sz="500" b="1" dirty="0">
                <a:latin typeface="Comic Sans MS" panose="030F0702030302020204" pitchFamily="66" charset="0"/>
              </a:rPr>
              <a:t>John’s Gospel </a:t>
            </a:r>
            <a:r>
              <a:rPr lang="en-GB" sz="500" dirty="0">
                <a:latin typeface="Comic Sans MS" panose="030F0702030302020204" pitchFamily="66" charset="0"/>
              </a:rPr>
              <a:t>– identifies Jesus as the Word of God. He firstly refers to Jesus as the creator of everything and light and life of the world. John continues clearly references Jesus as God in  human form: the incarnation:</a:t>
            </a:r>
          </a:p>
          <a:p>
            <a:endParaRPr lang="en-GB" sz="500" dirty="0">
              <a:latin typeface="Comic Sans MS" panose="030F0702030302020204" pitchFamily="66" charset="0"/>
            </a:endParaRPr>
          </a:p>
          <a:p>
            <a:pPr algn="ctr"/>
            <a:r>
              <a:rPr lang="en-GB" sz="400" i="1" dirty="0">
                <a:latin typeface="Comic Sans MS" panose="030F0702030302020204" pitchFamily="66" charset="0"/>
              </a:rPr>
              <a:t>‘The Word became flesh and made his dwelling among us. We have seen his glory, the glory of One and Only who came from the Father full of grace and truth’ (John 1:14) </a:t>
            </a:r>
            <a:r>
              <a:rPr lang="en-GB" sz="500" dirty="0">
                <a:latin typeface="Comic Sans MS" panose="030F0702030302020204" pitchFamily="66" charset="0"/>
              </a:rPr>
              <a:t> </a:t>
            </a:r>
          </a:p>
          <a:p>
            <a:pPr algn="ctr"/>
            <a:endParaRPr lang="en-GB" sz="500" dirty="0">
              <a:latin typeface="Comic Sans MS" panose="030F0702030302020204" pitchFamily="66" charset="0"/>
            </a:endParaRPr>
          </a:p>
          <a:p>
            <a:r>
              <a:rPr lang="en-GB" sz="600" b="1" u="sng" dirty="0">
                <a:latin typeface="Comic Sans MS" panose="030F0702030302020204" pitchFamily="66" charset="0"/>
              </a:rPr>
              <a:t>The importance and significance of the incarnation</a:t>
            </a:r>
            <a:endParaRPr lang="en-GB" sz="600" dirty="0">
              <a:latin typeface="Comic Sans MS" panose="030F0702030302020204" pitchFamily="66" charset="0"/>
            </a:endParaRPr>
          </a:p>
          <a:p>
            <a:endParaRPr lang="en-GB" sz="600" b="1" u="sng" dirty="0">
              <a:latin typeface="Comic Sans MS" panose="030F0702030302020204" pitchFamily="66" charset="0"/>
            </a:endParaRPr>
          </a:p>
          <a:p>
            <a:r>
              <a:rPr lang="en-GB" sz="500" dirty="0">
                <a:latin typeface="Comic Sans MS" panose="030F0702030302020204" pitchFamily="66" charset="0"/>
              </a:rPr>
              <a:t>- It shows that God cared so much about the world that he send his Son to show humans what God is like and to teach how to live</a:t>
            </a:r>
          </a:p>
          <a:p>
            <a:r>
              <a:rPr lang="en-GB" sz="500" dirty="0">
                <a:latin typeface="Comic Sans MS" panose="030F0702030302020204" pitchFamily="66" charset="0"/>
              </a:rPr>
              <a:t>- It is the basis of Christian faith</a:t>
            </a:r>
          </a:p>
          <a:p>
            <a:r>
              <a:rPr lang="en-GB" sz="500" dirty="0">
                <a:latin typeface="Comic Sans MS" panose="030F0702030302020204" pitchFamily="66" charset="0"/>
              </a:rPr>
              <a:t>- In Jesus, Christians can see what God is like</a:t>
            </a:r>
          </a:p>
          <a:p>
            <a:r>
              <a:rPr lang="en-GB" sz="500" dirty="0">
                <a:latin typeface="Comic Sans MS" panose="030F0702030302020204" pitchFamily="66" charset="0"/>
              </a:rPr>
              <a:t>- Through the incarnation, God began the process of salvation from sin</a:t>
            </a:r>
          </a:p>
          <a:p>
            <a:endParaRPr lang="en-GB" dirty="0"/>
          </a:p>
        </p:txBody>
      </p:sp>
      <p:sp>
        <p:nvSpPr>
          <p:cNvPr id="3" name="Rectangle 2"/>
          <p:cNvSpPr/>
          <p:nvPr/>
        </p:nvSpPr>
        <p:spPr>
          <a:xfrm>
            <a:off x="5832140" y="0"/>
            <a:ext cx="3311860" cy="234888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8B1EF38A-677E-40B7-AA8D-206FD1C2F010}"/>
              </a:ext>
            </a:extLst>
          </p:cNvPr>
          <p:cNvSpPr txBox="1"/>
          <p:nvPr/>
        </p:nvSpPr>
        <p:spPr>
          <a:xfrm>
            <a:off x="5684964" y="2379516"/>
            <a:ext cx="3459035" cy="2215991"/>
          </a:xfrm>
          <a:prstGeom prst="rect">
            <a:avLst/>
          </a:prstGeom>
          <a:noFill/>
        </p:spPr>
        <p:txBody>
          <a:bodyPr wrap="square" rtlCol="0">
            <a:spAutoFit/>
          </a:bodyPr>
          <a:lstStyle/>
          <a:p>
            <a:r>
              <a:rPr lang="en-GB" sz="1000" b="1" u="sng" dirty="0">
                <a:latin typeface="Comic Sans MS" panose="030F0702030302020204" pitchFamily="66" charset="0"/>
              </a:rPr>
              <a:t>4. The last days of Jesus’ life</a:t>
            </a:r>
            <a:endParaRPr lang="en-GB" sz="600" dirty="0">
              <a:latin typeface="Comic Sans MS" panose="030F0702030302020204" pitchFamily="66" charset="0"/>
            </a:endParaRPr>
          </a:p>
          <a:p>
            <a:endParaRPr lang="en-GB" sz="600" b="1" u="sng" dirty="0">
              <a:latin typeface="Comic Sans MS" panose="030F0702030302020204" pitchFamily="66" charset="0"/>
            </a:endParaRPr>
          </a:p>
          <a:p>
            <a:r>
              <a:rPr lang="en-GB" sz="600" b="1" u="sng" dirty="0">
                <a:latin typeface="Comic Sans MS" panose="030F0702030302020204" pitchFamily="66" charset="0"/>
              </a:rPr>
              <a:t>Differences in the records of the Gospels</a:t>
            </a:r>
          </a:p>
          <a:p>
            <a:endParaRPr lang="en-GB" sz="600" dirty="0">
              <a:latin typeface="Comic Sans MS" panose="030F0702030302020204" pitchFamily="66" charset="0"/>
            </a:endParaRPr>
          </a:p>
          <a:p>
            <a:r>
              <a:rPr lang="en-GB" sz="600" dirty="0">
                <a:latin typeface="Comic Sans MS" panose="030F0702030302020204" pitchFamily="66" charset="0"/>
              </a:rPr>
              <a:t>- Johns Gospel claims that Jesus’ body was anointed with spices before it was placed inside the tomb.</a:t>
            </a:r>
          </a:p>
          <a:p>
            <a:r>
              <a:rPr lang="en-GB" sz="500" dirty="0">
                <a:latin typeface="Comic Sans MS" panose="030F0702030302020204" pitchFamily="66" charset="0"/>
              </a:rPr>
              <a:t>- Matthews gospel claims that there was a violent earthquake on the Sunday morning, an angel came and rolled the stone away from the tomb entrance. </a:t>
            </a:r>
          </a:p>
          <a:p>
            <a:r>
              <a:rPr lang="en-GB" sz="500" dirty="0">
                <a:latin typeface="Comic Sans MS" panose="030F0702030302020204" pitchFamily="66" charset="0"/>
              </a:rPr>
              <a:t>- Matthew claims that the guards of the tomb were paid to say that they disciples had stolen the body</a:t>
            </a:r>
          </a:p>
          <a:p>
            <a:r>
              <a:rPr lang="en-GB" sz="500" dirty="0">
                <a:latin typeface="Comic Sans MS" panose="030F0702030302020204" pitchFamily="66" charset="0"/>
              </a:rPr>
              <a:t>- Johns Gospel claims that Mary Magdalene found the tomb empty. She then met Jesus and mistook him for a gardener. </a:t>
            </a:r>
          </a:p>
          <a:p>
            <a:endParaRPr lang="en-GB" sz="500" dirty="0">
              <a:latin typeface="Comic Sans MS" panose="030F0702030302020204" pitchFamily="66" charset="0"/>
            </a:endParaRPr>
          </a:p>
          <a:p>
            <a:r>
              <a:rPr lang="en-GB" sz="500" b="1" u="sng" dirty="0">
                <a:latin typeface="Comic Sans MS" panose="030F0702030302020204" pitchFamily="66" charset="0"/>
              </a:rPr>
              <a:t>The importance of these events in understanding the purpose of the life of Jesus Christ</a:t>
            </a:r>
          </a:p>
          <a:p>
            <a:endParaRPr lang="en-GB" sz="500" b="1" u="sng" dirty="0">
              <a:latin typeface="Comic Sans MS" panose="030F0702030302020204" pitchFamily="66" charset="0"/>
            </a:endParaRPr>
          </a:p>
          <a:p>
            <a:r>
              <a:rPr lang="en-GB" sz="500" dirty="0">
                <a:latin typeface="Comic Sans MS" panose="030F0702030302020204" pitchFamily="66" charset="0"/>
              </a:rPr>
              <a:t>- The Last Supper is the basis of the Eucharist, the most important form of Christian worship</a:t>
            </a:r>
          </a:p>
          <a:p>
            <a:r>
              <a:rPr lang="en-GB" sz="600" dirty="0">
                <a:latin typeface="Comic Sans MS" panose="030F0702030302020204" pitchFamily="66" charset="0"/>
              </a:rPr>
              <a:t>- Christians believe that Jesus’ death brought about salvation from sin</a:t>
            </a:r>
          </a:p>
          <a:p>
            <a:r>
              <a:rPr lang="en-GB" sz="600" dirty="0">
                <a:latin typeface="Comic Sans MS" panose="030F0702030302020204" pitchFamily="66" charset="0"/>
              </a:rPr>
              <a:t>- The resurrection is the basis of the Christian belief in life after death and the promise that death is not the end. </a:t>
            </a:r>
          </a:p>
          <a:p>
            <a:r>
              <a:rPr lang="en-GB" sz="600" dirty="0">
                <a:latin typeface="Comic Sans MS" panose="030F0702030302020204" pitchFamily="66" charset="0"/>
              </a:rPr>
              <a:t>- The ascension reminds Christians that Jesus has gone to heaven to prepare a place for them so they don’t fear death.</a:t>
            </a:r>
          </a:p>
          <a:p>
            <a:endParaRPr lang="en-GB" dirty="0"/>
          </a:p>
        </p:txBody>
      </p:sp>
      <p:graphicFrame>
        <p:nvGraphicFramePr>
          <p:cNvPr id="14" name="Table 13">
            <a:extLst>
              <a:ext uri="{FF2B5EF4-FFF2-40B4-BE49-F238E27FC236}">
                <a16:creationId xmlns:a16="http://schemas.microsoft.com/office/drawing/2014/main" id="{63BDCACA-A7F7-4C3F-9B8C-373851E9ACBA}"/>
              </a:ext>
            </a:extLst>
          </p:cNvPr>
          <p:cNvGraphicFramePr>
            <a:graphicFrameLocks noGrp="1"/>
          </p:cNvGraphicFramePr>
          <p:nvPr>
            <p:extLst>
              <p:ext uri="{D42A27DB-BD31-4B8C-83A1-F6EECF244321}">
                <p14:modId xmlns:p14="http://schemas.microsoft.com/office/powerpoint/2010/main" val="1841179464"/>
              </p:ext>
            </p:extLst>
          </p:nvPr>
        </p:nvGraphicFramePr>
        <p:xfrm>
          <a:off x="5796136" y="4195734"/>
          <a:ext cx="3240360" cy="2668018"/>
        </p:xfrm>
        <a:graphic>
          <a:graphicData uri="http://schemas.openxmlformats.org/drawingml/2006/table">
            <a:tbl>
              <a:tblPr firstRow="1" bandRow="1">
                <a:tableStyleId>{5C22544A-7EE6-4342-B048-85BDC9FD1C3A}</a:tableStyleId>
              </a:tblPr>
              <a:tblGrid>
                <a:gridCol w="750511">
                  <a:extLst>
                    <a:ext uri="{9D8B030D-6E8A-4147-A177-3AD203B41FA5}">
                      <a16:colId xmlns:a16="http://schemas.microsoft.com/office/drawing/2014/main" val="216715647"/>
                    </a:ext>
                  </a:extLst>
                </a:gridCol>
                <a:gridCol w="2489849">
                  <a:extLst>
                    <a:ext uri="{9D8B030D-6E8A-4147-A177-3AD203B41FA5}">
                      <a16:colId xmlns:a16="http://schemas.microsoft.com/office/drawing/2014/main" val="2730593554"/>
                    </a:ext>
                  </a:extLst>
                </a:gridCol>
              </a:tblGrid>
              <a:tr h="540947">
                <a:tc>
                  <a:txBody>
                    <a:bodyPr/>
                    <a:lstStyle/>
                    <a:p>
                      <a:pPr algn="ctr"/>
                      <a:r>
                        <a:rPr lang="en-GB" sz="600" b="0" dirty="0">
                          <a:solidFill>
                            <a:schemeClr val="tx1"/>
                          </a:solidFill>
                          <a:latin typeface="Comic Sans MS" panose="030F0702030302020204" pitchFamily="66" charset="0"/>
                        </a:rPr>
                        <a:t>The Last Supper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The night before his crucifixion (Maundy Thursday) Jesus shared a meal with his disciples. Jesus broke bread and drank wine and gave instruction to do this in remembrance of him</a:t>
                      </a:r>
                      <a:r>
                        <a:rPr lang="en-GB" sz="1100" b="0" dirty="0">
                          <a:solidFill>
                            <a:schemeClr val="tx1"/>
                          </a:solidFill>
                          <a:latin typeface="Comic Sans MS" panose="030F0702030302020204" pitchFamily="66" charset="0"/>
                        </a:rPr>
                        <a:t>. </a:t>
                      </a:r>
                      <a:r>
                        <a:rPr lang="en-GB" sz="400" b="0" i="1" dirty="0">
                          <a:solidFill>
                            <a:schemeClr val="tx1"/>
                          </a:solidFill>
                          <a:latin typeface="Comic Sans MS" panose="030F0702030302020204" pitchFamily="66" charset="0"/>
                        </a:rPr>
                        <a:t>‘Then he too the cup, gave thanks and offered it to them, saying, ‘Drink from it, all of you. This is the new covenant in my blood which is poured out for you.’ (Luke 22:20)</a:t>
                      </a:r>
                      <a:endParaRPr lang="en-GB" sz="1100" b="0" i="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32417137"/>
                  </a:ext>
                </a:extLst>
              </a:tr>
              <a:tr h="463668">
                <a:tc>
                  <a:txBody>
                    <a:bodyPr/>
                    <a:lstStyle/>
                    <a:p>
                      <a:pPr algn="ctr"/>
                      <a:r>
                        <a:rPr lang="en-GB" sz="600" b="0" dirty="0">
                          <a:solidFill>
                            <a:schemeClr val="tx1"/>
                          </a:solidFill>
                          <a:latin typeface="Comic Sans MS" panose="030F0702030302020204" pitchFamily="66" charset="0"/>
                        </a:rPr>
                        <a:t>The betrayal and arrest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Judas handed Jesus over to the Roman army for silver. There was a fight between the disciples and the chief priests who came to arrest him. Jesus ordered there to be no violence and was arrested.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4338324"/>
                  </a:ext>
                </a:extLst>
              </a:tr>
              <a:tr h="534972">
                <a:tc>
                  <a:txBody>
                    <a:bodyPr/>
                    <a:lstStyle/>
                    <a:p>
                      <a:pPr algn="ctr"/>
                      <a:r>
                        <a:rPr lang="en-GB" sz="600" b="0" dirty="0">
                          <a:solidFill>
                            <a:schemeClr val="tx1"/>
                          </a:solidFill>
                          <a:latin typeface="Comic Sans MS" panose="030F0702030302020204" pitchFamily="66" charset="0"/>
                        </a:rPr>
                        <a:t>The trial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Jesus was taken to trial who condemned him for claiming to be ‘the Christ, the son of God’, which they regarded as blasphemy. Pontius Pilate offered the release of a prisoner, the crowd chose another so Jesus was condemned to crucifixion, the soldiers laid a crown of thorns on his head and mocked him. The disciples ran away, only the women followers stayed by Jesus.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3983937"/>
                  </a:ext>
                </a:extLst>
              </a:tr>
              <a:tr h="317471">
                <a:tc>
                  <a:txBody>
                    <a:bodyPr/>
                    <a:lstStyle/>
                    <a:p>
                      <a:pPr algn="ctr"/>
                      <a:r>
                        <a:rPr lang="en-GB" sz="600" b="0" dirty="0">
                          <a:solidFill>
                            <a:schemeClr val="tx1"/>
                          </a:solidFill>
                          <a:latin typeface="Comic Sans MS" panose="030F0702030302020204" pitchFamily="66" charset="0"/>
                        </a:rPr>
                        <a:t>The crucifixion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Jesus and Simon of Cyrene carried the cross and Jesus was crucified on it on Friday.  Jesus was taunted by the bystanders. The crucifixion lasted over 3 hours before Jesus died in agony.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0127490"/>
                  </a:ext>
                </a:extLst>
              </a:tr>
              <a:tr h="412151">
                <a:tc>
                  <a:txBody>
                    <a:bodyPr/>
                    <a:lstStyle/>
                    <a:p>
                      <a:pPr algn="ctr"/>
                      <a:r>
                        <a:rPr lang="en-GB" sz="600" b="0" dirty="0">
                          <a:solidFill>
                            <a:schemeClr val="tx1"/>
                          </a:solidFill>
                          <a:latin typeface="Comic Sans MS" panose="030F0702030302020204" pitchFamily="66" charset="0"/>
                        </a:rPr>
                        <a:t>The resurrection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Early on the Sunday morning, women went to anoint the body with spices. When they entered the tomb it was empty. The women were then visited by two men who told them that Jesus had risen which they passed onto the disciples. Jesus then appeared to the disciples.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3507996"/>
                  </a:ext>
                </a:extLst>
              </a:tr>
              <a:tr h="393058">
                <a:tc>
                  <a:txBody>
                    <a:bodyPr/>
                    <a:lstStyle/>
                    <a:p>
                      <a:pPr algn="ctr"/>
                      <a:r>
                        <a:rPr lang="en-GB" sz="600" b="0" dirty="0">
                          <a:solidFill>
                            <a:schemeClr val="tx1"/>
                          </a:solidFill>
                          <a:latin typeface="Comic Sans MS" panose="030F0702030302020204" pitchFamily="66" charset="0"/>
                        </a:rPr>
                        <a:t>The ascension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b="0" dirty="0">
                          <a:solidFill>
                            <a:schemeClr val="tx1"/>
                          </a:solidFill>
                          <a:latin typeface="Comic Sans MS" panose="030F0702030302020204" pitchFamily="66" charset="0"/>
                        </a:rPr>
                        <a:t>St Luke records that 40 days after the resurrection , Jesus told the remaining disciples to stay and receive the Holy Spirit then he was taken up from them into a cloud and two men in white appeared to tell them that Jesus had been taken into heaven (Acts 1:4-11)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7555731"/>
                  </a:ext>
                </a:extLst>
              </a:tr>
            </a:tbl>
          </a:graphicData>
        </a:graphic>
      </p:graphicFrame>
      <p:sp>
        <p:nvSpPr>
          <p:cNvPr id="15" name="Rectangle 14">
            <a:extLst>
              <a:ext uri="{FF2B5EF4-FFF2-40B4-BE49-F238E27FC236}">
                <a16:creationId xmlns:a16="http://schemas.microsoft.com/office/drawing/2014/main" id="{C2E916B7-5449-4C93-9CC6-DBF566D03B46}"/>
              </a:ext>
            </a:extLst>
          </p:cNvPr>
          <p:cNvSpPr/>
          <p:nvPr/>
        </p:nvSpPr>
        <p:spPr>
          <a:xfrm>
            <a:off x="5730773" y="2385268"/>
            <a:ext cx="3413227" cy="447273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41ADEE79-20BC-4484-88A6-E8FB3FABC437}"/>
              </a:ext>
            </a:extLst>
          </p:cNvPr>
          <p:cNvSpPr txBox="1"/>
          <p:nvPr/>
        </p:nvSpPr>
        <p:spPr>
          <a:xfrm>
            <a:off x="2081925" y="2441071"/>
            <a:ext cx="3648848" cy="2554545"/>
          </a:xfrm>
          <a:prstGeom prst="rect">
            <a:avLst/>
          </a:prstGeom>
          <a:noFill/>
        </p:spPr>
        <p:txBody>
          <a:bodyPr wrap="square" lIns="91440" tIns="45720" rIns="91440" bIns="45720" rtlCol="0" anchor="t">
            <a:spAutoFit/>
          </a:bodyPr>
          <a:lstStyle/>
          <a:p>
            <a:r>
              <a:rPr lang="en-GB" sz="1000" b="1" u="sng">
                <a:latin typeface="Comic Sans MS"/>
              </a:rPr>
              <a:t>5. The nature of salvation </a:t>
            </a:r>
            <a:endParaRPr lang="en-GB" sz="1000" b="1" u="sng" dirty="0">
              <a:latin typeface="Comic Sans MS" panose="030F0702030302020204" pitchFamily="66" charset="0"/>
            </a:endParaRPr>
          </a:p>
          <a:p>
            <a:r>
              <a:rPr lang="en-GB" sz="500" dirty="0">
                <a:latin typeface="Comic Sans MS" panose="030F0702030302020204" pitchFamily="66" charset="0"/>
              </a:rPr>
              <a:t>Sin is an action that breaks God’s law. Sin makes it difficult to have a relationship with God. Sin can be original sin (inherited from Adam and Eve) or personal sin (consequence of a persons actions). Many Christians believe that those who die with unforgiven sin will not be able to enter heaven. </a:t>
            </a:r>
          </a:p>
          <a:p>
            <a:r>
              <a:rPr lang="en-GB" sz="500" dirty="0">
                <a:latin typeface="Comic Sans MS" panose="030F0702030302020204" pitchFamily="66" charset="0"/>
              </a:rPr>
              <a:t>Salvation means being saved from sin. This is essential to have a relationship with God while on earth to achieve a place in heaven. </a:t>
            </a:r>
          </a:p>
          <a:p>
            <a:endParaRPr lang="en-GB" sz="500" dirty="0">
              <a:latin typeface="Comic Sans MS" panose="030F0702030302020204" pitchFamily="66" charset="0"/>
            </a:endParaRPr>
          </a:p>
          <a:p>
            <a:r>
              <a:rPr lang="en-GB" sz="600" b="1" u="sng" dirty="0">
                <a:latin typeface="Comic Sans MS" panose="030F0702030302020204" pitchFamily="66" charset="0"/>
              </a:rPr>
              <a:t>Role of Jesus in salvation</a:t>
            </a:r>
          </a:p>
          <a:p>
            <a:r>
              <a:rPr lang="en-GB" sz="500" dirty="0">
                <a:latin typeface="Comic Sans MS" panose="030F0702030302020204" pitchFamily="66" charset="0"/>
              </a:rPr>
              <a:t>When Jesus died on the cross, his death paid for human sins and gave people the chance of salvation. When people believe in Jesus they believe that they receive God’s grace, which helps them to lead a good Christian life. </a:t>
            </a:r>
          </a:p>
          <a:p>
            <a:r>
              <a:rPr lang="en-GB" sz="500" i="1" dirty="0">
                <a:latin typeface="Comic Sans MS" panose="030F0702030302020204" pitchFamily="66" charset="0"/>
              </a:rPr>
              <a:t>‘For God did not send his Son into the world to condemn the world, but to save the world through him’ (John 3:17)</a:t>
            </a:r>
          </a:p>
          <a:p>
            <a:r>
              <a:rPr lang="en-GB" sz="500" i="1" dirty="0">
                <a:latin typeface="Comic Sans MS" panose="030F0702030302020204" pitchFamily="66" charset="0"/>
              </a:rPr>
              <a:t>Christians sometimes use the term atonement to describe the role of Jesus. Atonement means reconciliation between humans and God. Christians can receive the salvation offered by Jesus’ death by:</a:t>
            </a:r>
          </a:p>
          <a:p>
            <a:r>
              <a:rPr lang="en-GB" sz="500" i="1" dirty="0">
                <a:latin typeface="Comic Sans MS" panose="030F0702030302020204" pitchFamily="66" charset="0"/>
              </a:rPr>
              <a:t>- </a:t>
            </a:r>
            <a:r>
              <a:rPr lang="en-GB" sz="500" dirty="0">
                <a:latin typeface="Comic Sans MS" panose="030F0702030302020204" pitchFamily="66" charset="0"/>
              </a:rPr>
              <a:t>Receiving the sacrament of baptism and confirmation</a:t>
            </a:r>
          </a:p>
          <a:p>
            <a:r>
              <a:rPr lang="en-GB" sz="500" i="1" dirty="0">
                <a:latin typeface="Comic Sans MS" panose="030F0702030302020204" pitchFamily="66" charset="0"/>
              </a:rPr>
              <a:t>- </a:t>
            </a:r>
            <a:r>
              <a:rPr lang="en-GB" sz="500" dirty="0">
                <a:latin typeface="Comic Sans MS" panose="030F0702030302020204" pitchFamily="66" charset="0"/>
              </a:rPr>
              <a:t>Receiving the sacrament of the Eucharist</a:t>
            </a:r>
          </a:p>
          <a:p>
            <a:r>
              <a:rPr lang="en-GB" sz="500" i="1" dirty="0">
                <a:latin typeface="Comic Sans MS" panose="030F0702030302020204" pitchFamily="66" charset="0"/>
              </a:rPr>
              <a:t>- </a:t>
            </a:r>
            <a:r>
              <a:rPr lang="en-GB" sz="500" dirty="0">
                <a:latin typeface="Comic Sans MS" panose="030F0702030302020204" pitchFamily="66" charset="0"/>
              </a:rPr>
              <a:t>Leading a Christian life</a:t>
            </a:r>
          </a:p>
          <a:p>
            <a:endParaRPr lang="en-GB" sz="500" i="1" dirty="0">
              <a:latin typeface="Comic Sans MS" panose="030F0702030302020204" pitchFamily="66" charset="0"/>
            </a:endParaRPr>
          </a:p>
          <a:p>
            <a:r>
              <a:rPr lang="en-GB" sz="600" b="1" u="sng" dirty="0">
                <a:latin typeface="Comic Sans MS" panose="030F0702030302020204" pitchFamily="66" charset="0"/>
              </a:rPr>
              <a:t>Why is salvation from sin important to Christians?</a:t>
            </a:r>
          </a:p>
          <a:p>
            <a:r>
              <a:rPr lang="en-GB" sz="500" dirty="0">
                <a:latin typeface="Comic Sans MS" panose="030F0702030302020204" pitchFamily="66" charset="0"/>
              </a:rPr>
              <a:t>- Without salvation a persons sin can prevent them from a relationship with God and send them to hell or purgatory after death</a:t>
            </a:r>
          </a:p>
          <a:p>
            <a:r>
              <a:rPr lang="en-GB" sz="500" dirty="0">
                <a:latin typeface="Comic Sans MS" panose="030F0702030302020204" pitchFamily="66" charset="0"/>
              </a:rPr>
              <a:t>- Salvation is the only way to eternal life</a:t>
            </a:r>
          </a:p>
          <a:p>
            <a:r>
              <a:rPr lang="en-GB" sz="500" dirty="0">
                <a:latin typeface="Comic Sans MS" panose="030F0702030302020204" pitchFamily="66" charset="0"/>
              </a:rPr>
              <a:t>- Salvation from sin was the purpose of the life, death and resurrection of Jesus. </a:t>
            </a:r>
          </a:p>
          <a:p>
            <a:endParaRPr lang="en-GB" sz="600" b="1" u="sng" dirty="0">
              <a:latin typeface="Comic Sans MS" panose="030F0702030302020204" pitchFamily="66" charset="0"/>
            </a:endParaRPr>
          </a:p>
          <a:p>
            <a:r>
              <a:rPr lang="en-GB" sz="600" b="1" u="sng" dirty="0">
                <a:latin typeface="Comic Sans MS" panose="030F0702030302020204" pitchFamily="66" charset="0"/>
              </a:rPr>
              <a:t>Different Christians understanding of atonement</a:t>
            </a:r>
          </a:p>
          <a:p>
            <a:endParaRPr lang="en-GB" sz="600" b="1" u="sng" dirty="0">
              <a:latin typeface="Comic Sans MS" panose="030F0702030302020204" pitchFamily="66" charset="0"/>
            </a:endParaRPr>
          </a:p>
          <a:p>
            <a:endParaRPr lang="en-GB" sz="500" dirty="0">
              <a:latin typeface="Comic Sans MS" panose="030F0702030302020204" pitchFamily="66" charset="0"/>
            </a:endParaRPr>
          </a:p>
          <a:p>
            <a:endParaRPr lang="en-GB" sz="1000" dirty="0">
              <a:latin typeface="Comic Sans MS" panose="030F0702030302020204" pitchFamily="66" charset="0"/>
            </a:endParaRPr>
          </a:p>
          <a:p>
            <a:endParaRPr lang="en-GB" sz="1000" dirty="0">
              <a:latin typeface="Comic Sans MS" panose="030F0702030302020204" pitchFamily="66" charset="0"/>
            </a:endParaRPr>
          </a:p>
        </p:txBody>
      </p:sp>
      <p:graphicFrame>
        <p:nvGraphicFramePr>
          <p:cNvPr id="17" name="Table 16">
            <a:extLst>
              <a:ext uri="{FF2B5EF4-FFF2-40B4-BE49-F238E27FC236}">
                <a16:creationId xmlns:a16="http://schemas.microsoft.com/office/drawing/2014/main" id="{CF101B80-E386-456C-9EA9-FFA5F85F64B5}"/>
              </a:ext>
            </a:extLst>
          </p:cNvPr>
          <p:cNvGraphicFramePr>
            <a:graphicFrameLocks noGrp="1"/>
          </p:cNvGraphicFramePr>
          <p:nvPr>
            <p:extLst>
              <p:ext uri="{D42A27DB-BD31-4B8C-83A1-F6EECF244321}">
                <p14:modId xmlns:p14="http://schemas.microsoft.com/office/powerpoint/2010/main" val="1224240403"/>
              </p:ext>
            </p:extLst>
          </p:nvPr>
        </p:nvGraphicFramePr>
        <p:xfrm>
          <a:off x="2176831" y="4548467"/>
          <a:ext cx="3459036" cy="661389"/>
        </p:xfrm>
        <a:graphic>
          <a:graphicData uri="http://schemas.openxmlformats.org/drawingml/2006/table">
            <a:tbl>
              <a:tblPr firstRow="1" bandRow="1">
                <a:tableStyleId>{5C22544A-7EE6-4342-B048-85BDC9FD1C3A}</a:tableStyleId>
              </a:tblPr>
              <a:tblGrid>
                <a:gridCol w="1153012">
                  <a:extLst>
                    <a:ext uri="{9D8B030D-6E8A-4147-A177-3AD203B41FA5}">
                      <a16:colId xmlns:a16="http://schemas.microsoft.com/office/drawing/2014/main" val="3349753471"/>
                    </a:ext>
                  </a:extLst>
                </a:gridCol>
                <a:gridCol w="1153012">
                  <a:extLst>
                    <a:ext uri="{9D8B030D-6E8A-4147-A177-3AD203B41FA5}">
                      <a16:colId xmlns:a16="http://schemas.microsoft.com/office/drawing/2014/main" val="2615904995"/>
                    </a:ext>
                  </a:extLst>
                </a:gridCol>
                <a:gridCol w="1153012">
                  <a:extLst>
                    <a:ext uri="{9D8B030D-6E8A-4147-A177-3AD203B41FA5}">
                      <a16:colId xmlns:a16="http://schemas.microsoft.com/office/drawing/2014/main" val="2476765583"/>
                    </a:ext>
                  </a:extLst>
                </a:gridCol>
              </a:tblGrid>
              <a:tr h="204189">
                <a:tc>
                  <a:txBody>
                    <a:bodyPr/>
                    <a:lstStyle/>
                    <a:p>
                      <a:r>
                        <a:rPr lang="en-GB" sz="500" dirty="0">
                          <a:solidFill>
                            <a:schemeClr val="tx1"/>
                          </a:solidFill>
                          <a:latin typeface="Comic Sans MS" panose="030F0702030302020204" pitchFamily="66" charset="0"/>
                        </a:rPr>
                        <a:t>Roman Catholic 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sz="500" dirty="0">
                          <a:solidFill>
                            <a:schemeClr val="tx1"/>
                          </a:solidFill>
                          <a:latin typeface="Comic Sans MS" panose="030F0702030302020204" pitchFamily="66" charset="0"/>
                        </a:rPr>
                        <a:t>Evangelical Protestant 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500" dirty="0">
                          <a:solidFill>
                            <a:schemeClr val="tx1"/>
                          </a:solidFill>
                          <a:latin typeface="Comic Sans MS" panose="030F0702030302020204" pitchFamily="66" charset="0"/>
                        </a:rPr>
                        <a:t>Liberal Protestant view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557156288"/>
                  </a:ext>
                </a:extLst>
              </a:tr>
              <a:tr h="370840">
                <a:tc>
                  <a:txBody>
                    <a:bodyPr/>
                    <a:lstStyle/>
                    <a:p>
                      <a:r>
                        <a:rPr lang="en-GB" sz="400" dirty="0">
                          <a:latin typeface="Comic Sans MS" panose="030F0702030302020204" pitchFamily="66" charset="0"/>
                        </a:rPr>
                        <a:t>Jesus sacrificed his life in an act of love to show his fathers love for humanity. Salvation comes from receiving the sacraments.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GB" sz="400" dirty="0">
                          <a:latin typeface="Comic Sans MS" panose="030F0702030302020204" pitchFamily="66" charset="0"/>
                        </a:rPr>
                        <a:t>‘Penal substitution theory’ – God’s justice meant that he needed to punish human sin but Jesus acted as a substitute for us. Salvation comes through faith in Jesus as the saviour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400" dirty="0">
                          <a:latin typeface="Comic Sans MS" panose="030F0702030302020204" pitchFamily="66" charset="0"/>
                        </a:rPr>
                        <a:t>Jesus bought about atonement by acting as a moral example for humanity, through his teaching and life. Salvation comes through living the Christian life and following the teachings/example of Jesus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718792974"/>
                  </a:ext>
                </a:extLst>
              </a:tr>
            </a:tbl>
          </a:graphicData>
        </a:graphic>
      </p:graphicFrame>
      <p:sp>
        <p:nvSpPr>
          <p:cNvPr id="18" name="Rectangle 17">
            <a:extLst>
              <a:ext uri="{FF2B5EF4-FFF2-40B4-BE49-F238E27FC236}">
                <a16:creationId xmlns:a16="http://schemas.microsoft.com/office/drawing/2014/main" id="{7073C2FE-3840-4D65-9D29-1479D0584E23}"/>
              </a:ext>
            </a:extLst>
          </p:cNvPr>
          <p:cNvSpPr/>
          <p:nvPr/>
        </p:nvSpPr>
        <p:spPr>
          <a:xfrm>
            <a:off x="2081925" y="2429079"/>
            <a:ext cx="3583484" cy="2852686"/>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7E78876B-AB73-4EEE-BC15-2FCD926E6BAA}"/>
              </a:ext>
            </a:extLst>
          </p:cNvPr>
          <p:cNvSpPr txBox="1"/>
          <p:nvPr/>
        </p:nvSpPr>
        <p:spPr>
          <a:xfrm>
            <a:off x="2081925" y="2077492"/>
            <a:ext cx="3750215" cy="400110"/>
          </a:xfrm>
          <a:prstGeom prst="rect">
            <a:avLst/>
          </a:prstGeom>
          <a:noFill/>
        </p:spPr>
        <p:txBody>
          <a:bodyPr wrap="square" rtlCol="0">
            <a:spAutoFit/>
          </a:bodyPr>
          <a:lstStyle/>
          <a:p>
            <a:pPr algn="ctr"/>
            <a:r>
              <a:rPr lang="en-GB" sz="2000" b="1" dirty="0">
                <a:latin typeface="Comic Sans MS" panose="030F0702030302020204" pitchFamily="66" charset="0"/>
              </a:rPr>
              <a:t>Christian beliefs</a:t>
            </a:r>
          </a:p>
        </p:txBody>
      </p:sp>
      <p:sp>
        <p:nvSpPr>
          <p:cNvPr id="20" name="Rectangle 19">
            <a:extLst>
              <a:ext uri="{FF2B5EF4-FFF2-40B4-BE49-F238E27FC236}">
                <a16:creationId xmlns:a16="http://schemas.microsoft.com/office/drawing/2014/main" id="{87D553FF-A299-4375-A6DD-9353F7B06621}"/>
              </a:ext>
            </a:extLst>
          </p:cNvPr>
          <p:cNvSpPr/>
          <p:nvPr/>
        </p:nvSpPr>
        <p:spPr>
          <a:xfrm>
            <a:off x="4296318" y="6031017"/>
            <a:ext cx="1467136" cy="815608"/>
          </a:xfrm>
          <a:prstGeom prst="rect">
            <a:avLst/>
          </a:prstGeom>
        </p:spPr>
        <p:txBody>
          <a:bodyPr wrap="square">
            <a:spAutoFit/>
          </a:bodyPr>
          <a:lstStyle/>
          <a:p>
            <a:pPr algn="ctr"/>
            <a:r>
              <a:rPr lang="en-GB" sz="600" b="1" u="sng" dirty="0">
                <a:latin typeface="Comic Sans MS" panose="030F0702030302020204" pitchFamily="66" charset="0"/>
              </a:rPr>
              <a:t>Why are these teachings important to Christians today</a:t>
            </a:r>
          </a:p>
          <a:p>
            <a:pPr algn="ctr"/>
            <a:r>
              <a:rPr lang="en-GB" sz="500" dirty="0">
                <a:latin typeface="Comic Sans MS" panose="030F0702030302020204" pitchFamily="66" charset="0"/>
              </a:rPr>
              <a:t>- Christians will try to live a good life (Parable of the sheep and the goats)</a:t>
            </a:r>
          </a:p>
          <a:p>
            <a:pPr algn="ctr"/>
            <a:r>
              <a:rPr lang="en-GB" sz="500" dirty="0">
                <a:latin typeface="Comic Sans MS" panose="030F0702030302020204" pitchFamily="66" charset="0"/>
              </a:rPr>
              <a:t>- Christians will seek salvation/atonement and avoid committing sin </a:t>
            </a:r>
          </a:p>
          <a:p>
            <a:pPr algn="ctr"/>
            <a:r>
              <a:rPr lang="en-GB" sz="500" dirty="0">
                <a:latin typeface="Comic Sans MS" panose="030F0702030302020204" pitchFamily="66" charset="0"/>
              </a:rPr>
              <a:t>- Give Christians’ lives meaning and purpose. They will be rewarded for their good deeds which makes it all worthwhile. </a:t>
            </a:r>
          </a:p>
        </p:txBody>
      </p:sp>
      <p:sp>
        <p:nvSpPr>
          <p:cNvPr id="21" name="Rectangle 20">
            <a:extLst>
              <a:ext uri="{FF2B5EF4-FFF2-40B4-BE49-F238E27FC236}">
                <a16:creationId xmlns:a16="http://schemas.microsoft.com/office/drawing/2014/main" id="{4E488F52-8785-4DAA-AC31-EF1A7D4E84EE}"/>
              </a:ext>
            </a:extLst>
          </p:cNvPr>
          <p:cNvSpPr/>
          <p:nvPr/>
        </p:nvSpPr>
        <p:spPr>
          <a:xfrm>
            <a:off x="-1" y="5516713"/>
            <a:ext cx="1420838" cy="1338828"/>
          </a:xfrm>
          <a:prstGeom prst="rect">
            <a:avLst/>
          </a:prstGeom>
        </p:spPr>
        <p:txBody>
          <a:bodyPr wrap="square">
            <a:spAutoFit/>
          </a:bodyPr>
          <a:lstStyle/>
          <a:p>
            <a:pPr algn="ctr"/>
            <a:r>
              <a:rPr lang="en-GB" sz="600" b="1" u="sng" dirty="0">
                <a:latin typeface="Comic Sans MS" panose="030F0702030302020204" pitchFamily="66" charset="0"/>
              </a:rPr>
              <a:t>Resurrection of the body</a:t>
            </a:r>
          </a:p>
          <a:p>
            <a:pPr algn="ctr"/>
            <a:r>
              <a:rPr lang="en-GB" sz="500" dirty="0">
                <a:latin typeface="Comic Sans MS" panose="030F0702030302020204" pitchFamily="66" charset="0"/>
              </a:rPr>
              <a:t>Some Christians believe that when people die their soul remains in the grave until the time when God will end the world. This is known as the Last Day , which will follow the Second Coming of Jesus. At this time, the dead will be raised and both the living and the dead will be given resurrection bodies. Everyone will appear in front of God for the final judgment. Some believe that those who have repented their sins will go to heaven. All others will go to hell as they have rejected God’s love. Many believe this because of Jesus’ body which physically rose from the dead. </a:t>
            </a:r>
          </a:p>
        </p:txBody>
      </p:sp>
      <p:sp>
        <p:nvSpPr>
          <p:cNvPr id="22" name="Rectangle 21">
            <a:extLst>
              <a:ext uri="{FF2B5EF4-FFF2-40B4-BE49-F238E27FC236}">
                <a16:creationId xmlns:a16="http://schemas.microsoft.com/office/drawing/2014/main" id="{169B934F-03C8-4B05-B1E7-B22C74A689D5}"/>
              </a:ext>
            </a:extLst>
          </p:cNvPr>
          <p:cNvSpPr/>
          <p:nvPr/>
        </p:nvSpPr>
        <p:spPr>
          <a:xfrm>
            <a:off x="1452837" y="5327296"/>
            <a:ext cx="1361701" cy="877163"/>
          </a:xfrm>
          <a:prstGeom prst="rect">
            <a:avLst/>
          </a:prstGeom>
        </p:spPr>
        <p:txBody>
          <a:bodyPr wrap="square">
            <a:spAutoFit/>
          </a:bodyPr>
          <a:lstStyle/>
          <a:p>
            <a:pPr algn="ctr"/>
            <a:r>
              <a:rPr lang="en-GB" sz="600" b="1" u="sng" dirty="0">
                <a:latin typeface="Comic Sans MS" panose="030F0702030302020204" pitchFamily="66" charset="0"/>
              </a:rPr>
              <a:t>Immortality of the soul</a:t>
            </a:r>
          </a:p>
          <a:p>
            <a:pPr algn="ctr"/>
            <a:r>
              <a:rPr lang="en-GB" sz="500" dirty="0">
                <a:latin typeface="Comic Sans MS" panose="030F0702030302020204" pitchFamily="66" charset="0"/>
              </a:rPr>
              <a:t>Many Christians believe that people are made of body and soul. They believe that the soul is non-material and immortal. They believe that when the body dies, the soul leaves the body to live with God. They believe in this because after the ascension, Jesus became a spirit and went to the spirit world. </a:t>
            </a:r>
          </a:p>
        </p:txBody>
      </p:sp>
      <p:sp>
        <p:nvSpPr>
          <p:cNvPr id="23" name="Rectangle 22">
            <a:extLst>
              <a:ext uri="{FF2B5EF4-FFF2-40B4-BE49-F238E27FC236}">
                <a16:creationId xmlns:a16="http://schemas.microsoft.com/office/drawing/2014/main" id="{0FAA3A7C-FEE8-4221-9A50-BFE586BAE079}"/>
              </a:ext>
            </a:extLst>
          </p:cNvPr>
          <p:cNvSpPr/>
          <p:nvPr/>
        </p:nvSpPr>
        <p:spPr>
          <a:xfrm>
            <a:off x="-4174" y="5255566"/>
            <a:ext cx="1689886" cy="246221"/>
          </a:xfrm>
          <a:prstGeom prst="rect">
            <a:avLst/>
          </a:prstGeom>
        </p:spPr>
        <p:txBody>
          <a:bodyPr wrap="none">
            <a:spAutoFit/>
          </a:bodyPr>
          <a:lstStyle/>
          <a:p>
            <a:r>
              <a:rPr lang="en-GB" sz="1000" b="1" u="sng" dirty="0">
                <a:latin typeface="Comic Sans MS" panose="030F0702030302020204" pitchFamily="66" charset="0"/>
              </a:rPr>
              <a:t>6. Christian eschatology</a:t>
            </a:r>
          </a:p>
        </p:txBody>
      </p:sp>
      <p:sp>
        <p:nvSpPr>
          <p:cNvPr id="24" name="Rectangle 23">
            <a:extLst>
              <a:ext uri="{FF2B5EF4-FFF2-40B4-BE49-F238E27FC236}">
                <a16:creationId xmlns:a16="http://schemas.microsoft.com/office/drawing/2014/main" id="{E43D1B7B-435D-4840-8997-EBE67CD558F7}"/>
              </a:ext>
            </a:extLst>
          </p:cNvPr>
          <p:cNvSpPr/>
          <p:nvPr/>
        </p:nvSpPr>
        <p:spPr>
          <a:xfrm>
            <a:off x="1299241" y="6140330"/>
            <a:ext cx="1061864" cy="723275"/>
          </a:xfrm>
          <a:prstGeom prst="rect">
            <a:avLst/>
          </a:prstGeom>
        </p:spPr>
        <p:txBody>
          <a:bodyPr wrap="square">
            <a:spAutoFit/>
          </a:bodyPr>
          <a:lstStyle/>
          <a:p>
            <a:pPr algn="ctr"/>
            <a:r>
              <a:rPr lang="en-GB" sz="600" b="1" u="sng" dirty="0">
                <a:latin typeface="Comic Sans MS" panose="030F0702030302020204" pitchFamily="66" charset="0"/>
              </a:rPr>
              <a:t>Purgatory</a:t>
            </a:r>
          </a:p>
          <a:p>
            <a:pPr algn="ctr"/>
            <a:r>
              <a:rPr lang="en-GB" sz="500" dirty="0">
                <a:latin typeface="Comic Sans MS" panose="030F0702030302020204" pitchFamily="66" charset="0"/>
              </a:rPr>
              <a:t>Catholic Christians believe that purgatory is the place where those Christians who have died with unforgiven sins go to be purified of their sins so that they can go to heaven. </a:t>
            </a:r>
          </a:p>
        </p:txBody>
      </p:sp>
      <p:sp>
        <p:nvSpPr>
          <p:cNvPr id="25" name="Rectangle 24">
            <a:extLst>
              <a:ext uri="{FF2B5EF4-FFF2-40B4-BE49-F238E27FC236}">
                <a16:creationId xmlns:a16="http://schemas.microsoft.com/office/drawing/2014/main" id="{E05B577C-FFE0-4AE4-873D-40F2EC9CF746}"/>
              </a:ext>
            </a:extLst>
          </p:cNvPr>
          <p:cNvSpPr/>
          <p:nvPr/>
        </p:nvSpPr>
        <p:spPr>
          <a:xfrm>
            <a:off x="2699317" y="5275254"/>
            <a:ext cx="3011901" cy="800219"/>
          </a:xfrm>
          <a:prstGeom prst="rect">
            <a:avLst/>
          </a:prstGeom>
        </p:spPr>
        <p:txBody>
          <a:bodyPr wrap="square">
            <a:spAutoFit/>
          </a:bodyPr>
          <a:lstStyle/>
          <a:p>
            <a:pPr algn="ctr"/>
            <a:r>
              <a:rPr lang="en-GB" sz="600" b="1" u="sng" dirty="0">
                <a:latin typeface="Comic Sans MS" panose="030F0702030302020204" pitchFamily="66" charset="0"/>
              </a:rPr>
              <a:t>Heaven and hell</a:t>
            </a:r>
          </a:p>
          <a:p>
            <a:pPr algn="ctr"/>
            <a:r>
              <a:rPr lang="en-GB" sz="500" dirty="0">
                <a:latin typeface="Comic Sans MS" panose="030F0702030302020204" pitchFamily="66" charset="0"/>
              </a:rPr>
              <a:t>All Christians believe in heaven as a perfect place in the company of God. There are different attitudes about heaven and hell amongst Christians:</a:t>
            </a:r>
          </a:p>
          <a:p>
            <a:pPr algn="ctr"/>
            <a:r>
              <a:rPr lang="en-GB" sz="500" dirty="0">
                <a:latin typeface="Comic Sans MS" panose="030F0702030302020204" pitchFamily="66" charset="0"/>
              </a:rPr>
              <a:t>- Most Christians believe that all Christians will eventually go to heaven and that good followers of any religion may go to heaven</a:t>
            </a:r>
          </a:p>
          <a:p>
            <a:pPr algn="ctr"/>
            <a:r>
              <a:rPr lang="en-GB" sz="500" dirty="0">
                <a:latin typeface="Comic Sans MS" panose="030F0702030302020204" pitchFamily="66" charset="0"/>
              </a:rPr>
              <a:t>- Some Christians believe that only good Christians will go to heaven but bad Christians and everyone else will go to hell</a:t>
            </a:r>
          </a:p>
          <a:p>
            <a:pPr algn="ctr"/>
            <a:r>
              <a:rPr lang="en-GB" sz="500" dirty="0">
                <a:latin typeface="Comic Sans MS" panose="030F0702030302020204" pitchFamily="66" charset="0"/>
              </a:rPr>
              <a:t>- Some believe that all good people go to heaven whatever they believe</a:t>
            </a:r>
          </a:p>
          <a:p>
            <a:pPr algn="ctr"/>
            <a:r>
              <a:rPr lang="en-GB" sz="500" dirty="0">
                <a:latin typeface="Comic Sans MS" panose="030F0702030302020204" pitchFamily="66" charset="0"/>
              </a:rPr>
              <a:t>- Other Christians believe that there is no hell, only levels of heaven</a:t>
            </a:r>
          </a:p>
        </p:txBody>
      </p:sp>
      <p:sp>
        <p:nvSpPr>
          <p:cNvPr id="26" name="Rectangle 25">
            <a:extLst>
              <a:ext uri="{FF2B5EF4-FFF2-40B4-BE49-F238E27FC236}">
                <a16:creationId xmlns:a16="http://schemas.microsoft.com/office/drawing/2014/main" id="{ACC6DBEF-17CD-4EDB-95C2-86D002B2F10D}"/>
              </a:ext>
            </a:extLst>
          </p:cNvPr>
          <p:cNvSpPr/>
          <p:nvPr/>
        </p:nvSpPr>
        <p:spPr>
          <a:xfrm>
            <a:off x="2195736" y="6052093"/>
            <a:ext cx="2253272" cy="800219"/>
          </a:xfrm>
          <a:prstGeom prst="rect">
            <a:avLst/>
          </a:prstGeom>
        </p:spPr>
        <p:txBody>
          <a:bodyPr wrap="square">
            <a:spAutoFit/>
          </a:bodyPr>
          <a:lstStyle/>
          <a:p>
            <a:pPr algn="ctr"/>
            <a:r>
              <a:rPr lang="en-GB" sz="600" b="1" u="sng" dirty="0">
                <a:latin typeface="Comic Sans MS" panose="030F0702030302020204" pitchFamily="66" charset="0"/>
              </a:rPr>
              <a:t>What does the Bible say about life after death?</a:t>
            </a:r>
          </a:p>
          <a:p>
            <a:pPr algn="ctr"/>
            <a:r>
              <a:rPr lang="en-GB" sz="500" dirty="0">
                <a:latin typeface="Comic Sans MS" panose="030F0702030302020204" pitchFamily="66" charset="0"/>
              </a:rPr>
              <a:t>A major Bible teaching on life after death comes from St Paul in 2 Corinthians 5:1-10, where he says:</a:t>
            </a:r>
          </a:p>
          <a:p>
            <a:pPr algn="ctr"/>
            <a:r>
              <a:rPr lang="en-GB" sz="500" dirty="0">
                <a:latin typeface="Comic Sans MS" panose="030F0702030302020204" pitchFamily="66" charset="0"/>
              </a:rPr>
              <a:t>- Christians know that if their body is destroyed they will have a non-physical home in heaven</a:t>
            </a:r>
          </a:p>
          <a:p>
            <a:pPr algn="ctr"/>
            <a:r>
              <a:rPr lang="en-GB" sz="500" dirty="0">
                <a:latin typeface="Comic Sans MS" panose="030F0702030302020204" pitchFamily="66" charset="0"/>
              </a:rPr>
              <a:t>- Christians long to be in heaven which is their goal</a:t>
            </a:r>
          </a:p>
          <a:p>
            <a:pPr algn="ctr"/>
            <a:r>
              <a:rPr lang="en-GB" sz="500" dirty="0">
                <a:latin typeface="Comic Sans MS" panose="030F0702030302020204" pitchFamily="66" charset="0"/>
              </a:rPr>
              <a:t>- Christians do all they can to please God on earth</a:t>
            </a:r>
          </a:p>
          <a:p>
            <a:pPr algn="ctr"/>
            <a:r>
              <a:rPr lang="en-GB" sz="500" dirty="0">
                <a:latin typeface="Comic Sans MS" panose="030F0702030302020204" pitchFamily="66" charset="0"/>
              </a:rPr>
              <a:t>- They do this as they know that everyone will appear before God to be judged on the good or bad they have done. </a:t>
            </a:r>
          </a:p>
        </p:txBody>
      </p:sp>
    </p:spTree>
    <p:extLst>
      <p:ext uri="{BB962C8B-B14F-4D97-AF65-F5344CB8AC3E}">
        <p14:creationId xmlns:p14="http://schemas.microsoft.com/office/powerpoint/2010/main" val="13022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506975-FCF0-4434-A487-E1C24A7A6245}"/>
              </a:ext>
            </a:extLst>
          </p:cNvPr>
          <p:cNvSpPr txBox="1"/>
          <p:nvPr/>
        </p:nvSpPr>
        <p:spPr>
          <a:xfrm>
            <a:off x="0" y="0"/>
            <a:ext cx="2411760" cy="538609"/>
          </a:xfrm>
          <a:prstGeom prst="rect">
            <a:avLst/>
          </a:prstGeom>
          <a:noFill/>
        </p:spPr>
        <p:txBody>
          <a:bodyPr wrap="square" rtlCol="0">
            <a:spAutoFit/>
          </a:bodyPr>
          <a:lstStyle/>
          <a:p>
            <a:r>
              <a:rPr lang="en-GB" sz="1000" b="1" u="sng" dirty="0">
                <a:latin typeface="Comic Sans MS" panose="030F0702030302020204" pitchFamily="66" charset="0"/>
              </a:rPr>
              <a:t>6. Evil and Suffering</a:t>
            </a:r>
          </a:p>
          <a:p>
            <a:endParaRPr lang="en-GB" sz="500" dirty="0">
              <a:latin typeface="Comic Sans MS" panose="030F0702030302020204" pitchFamily="66" charset="0"/>
            </a:endParaRPr>
          </a:p>
          <a:p>
            <a:endParaRPr lang="en-GB" sz="500" dirty="0">
              <a:latin typeface="Comic Sans MS" panose="030F0702030302020204" pitchFamily="66" charset="0"/>
            </a:endParaRPr>
          </a:p>
          <a:p>
            <a:endParaRPr lang="en-GB" sz="900" dirty="0">
              <a:latin typeface="Comic Sans MS" panose="030F0702030302020204" pitchFamily="66" charset="0"/>
            </a:endParaRPr>
          </a:p>
        </p:txBody>
      </p:sp>
      <p:graphicFrame>
        <p:nvGraphicFramePr>
          <p:cNvPr id="3" name="Table 2">
            <a:extLst>
              <a:ext uri="{FF2B5EF4-FFF2-40B4-BE49-F238E27FC236}">
                <a16:creationId xmlns:a16="http://schemas.microsoft.com/office/drawing/2014/main" id="{DD2AA168-ABD0-4F08-BBBC-5C9E7BCB8C87}"/>
              </a:ext>
            </a:extLst>
          </p:cNvPr>
          <p:cNvGraphicFramePr>
            <a:graphicFrameLocks noGrp="1"/>
          </p:cNvGraphicFramePr>
          <p:nvPr>
            <p:extLst>
              <p:ext uri="{D42A27DB-BD31-4B8C-83A1-F6EECF244321}">
                <p14:modId xmlns:p14="http://schemas.microsoft.com/office/powerpoint/2010/main" val="531509444"/>
              </p:ext>
            </p:extLst>
          </p:nvPr>
        </p:nvGraphicFramePr>
        <p:xfrm>
          <a:off x="107504" y="269304"/>
          <a:ext cx="1512168" cy="487680"/>
        </p:xfrm>
        <a:graphic>
          <a:graphicData uri="http://schemas.openxmlformats.org/drawingml/2006/table">
            <a:tbl>
              <a:tblPr firstRow="1" bandRow="1">
                <a:tableStyleId>{5C22544A-7EE6-4342-B048-85BDC9FD1C3A}</a:tableStyleId>
              </a:tblPr>
              <a:tblGrid>
                <a:gridCol w="756084">
                  <a:extLst>
                    <a:ext uri="{9D8B030D-6E8A-4147-A177-3AD203B41FA5}">
                      <a16:colId xmlns:a16="http://schemas.microsoft.com/office/drawing/2014/main" val="532584387"/>
                    </a:ext>
                  </a:extLst>
                </a:gridCol>
                <a:gridCol w="756084">
                  <a:extLst>
                    <a:ext uri="{9D8B030D-6E8A-4147-A177-3AD203B41FA5}">
                      <a16:colId xmlns:a16="http://schemas.microsoft.com/office/drawing/2014/main" val="3584106983"/>
                    </a:ext>
                  </a:extLst>
                </a:gridCol>
              </a:tblGrid>
              <a:tr h="135360">
                <a:tc>
                  <a:txBody>
                    <a:bodyPr/>
                    <a:lstStyle/>
                    <a:p>
                      <a:pPr algn="ctr"/>
                      <a:r>
                        <a:rPr lang="en-GB" sz="400" dirty="0">
                          <a:solidFill>
                            <a:schemeClr val="tx1"/>
                          </a:solidFill>
                          <a:latin typeface="Comic Sans MS" panose="030F0702030302020204" pitchFamily="66" charset="0"/>
                        </a:rPr>
                        <a:t>Natural evil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GB" sz="400" dirty="0">
                          <a:solidFill>
                            <a:schemeClr val="tx1"/>
                          </a:solidFill>
                          <a:latin typeface="Comic Sans MS" panose="030F0702030302020204" pitchFamily="66" charset="0"/>
                        </a:rPr>
                        <a:t>Moral evil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53315160"/>
                  </a:ext>
                </a:extLst>
              </a:tr>
              <a:tr h="271789">
                <a:tc>
                  <a:txBody>
                    <a:bodyPr/>
                    <a:lstStyle/>
                    <a:p>
                      <a:pPr algn="ctr"/>
                      <a:r>
                        <a:rPr lang="en-GB" sz="400" dirty="0">
                          <a:solidFill>
                            <a:schemeClr val="tx1"/>
                          </a:solidFill>
                          <a:latin typeface="Comic Sans MS" panose="030F0702030302020204" pitchFamily="66" charset="0"/>
                        </a:rPr>
                        <a:t>Suffering not caused by humans. E.g. earthquakes, floods, volcanoes, tsunamis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GB" sz="400" dirty="0">
                          <a:solidFill>
                            <a:schemeClr val="tx1"/>
                          </a:solidFill>
                          <a:latin typeface="Comic Sans MS" panose="030F0702030302020204" pitchFamily="66" charset="0"/>
                        </a:rPr>
                        <a:t>Suffering caused by humans. E.g. rape, burglary, murder, war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23268348"/>
                  </a:ext>
                </a:extLst>
              </a:tr>
            </a:tbl>
          </a:graphicData>
        </a:graphic>
      </p:graphicFrame>
      <p:sp>
        <p:nvSpPr>
          <p:cNvPr id="4" name="TextBox 3">
            <a:extLst>
              <a:ext uri="{FF2B5EF4-FFF2-40B4-BE49-F238E27FC236}">
                <a16:creationId xmlns:a16="http://schemas.microsoft.com/office/drawing/2014/main" id="{D536CA8D-2F2C-4BB1-82F2-30327CEB77AC}"/>
              </a:ext>
            </a:extLst>
          </p:cNvPr>
          <p:cNvSpPr txBox="1"/>
          <p:nvPr/>
        </p:nvSpPr>
        <p:spPr>
          <a:xfrm>
            <a:off x="107504" y="756984"/>
            <a:ext cx="1512168" cy="1123384"/>
          </a:xfrm>
          <a:prstGeom prst="rect">
            <a:avLst/>
          </a:prstGeom>
          <a:noFill/>
        </p:spPr>
        <p:txBody>
          <a:bodyPr wrap="square" rtlCol="0">
            <a:spAutoFit/>
          </a:bodyPr>
          <a:lstStyle/>
          <a:p>
            <a:r>
              <a:rPr lang="en-GB" sz="500" dirty="0">
                <a:latin typeface="Comic Sans MS" panose="030F0702030302020204" pitchFamily="66" charset="0"/>
              </a:rPr>
              <a:t>Why evil raising questions about God</a:t>
            </a:r>
          </a:p>
          <a:p>
            <a:r>
              <a:rPr lang="en-GB" sz="500" dirty="0">
                <a:latin typeface="Comic Sans MS" panose="030F0702030302020204" pitchFamily="66" charset="0"/>
              </a:rPr>
              <a:t>- If God is omnipotent(all-powerful) he must be able to remove suffering from the world</a:t>
            </a:r>
          </a:p>
          <a:p>
            <a:r>
              <a:rPr lang="en-GB" sz="500" dirty="0">
                <a:latin typeface="Comic Sans MS" panose="030F0702030302020204" pitchFamily="66" charset="0"/>
              </a:rPr>
              <a:t>- If God is omnibenevolent (all-good), he must want to remove evil and suffering from the world as they cause such unhappiness</a:t>
            </a:r>
          </a:p>
          <a:p>
            <a:r>
              <a:rPr lang="en-GB" sz="500" dirty="0">
                <a:latin typeface="Comic Sans MS" panose="030F0702030302020204" pitchFamily="66" charset="0"/>
              </a:rPr>
              <a:t>- If God was omniscient (all-knowing), he must have known there would be evil and suffering when he created the world</a:t>
            </a:r>
          </a:p>
          <a:p>
            <a:r>
              <a:rPr lang="en-GB" sz="500" dirty="0">
                <a:latin typeface="Comic Sans MS" panose="030F0702030302020204" pitchFamily="66" charset="0"/>
              </a:rPr>
              <a:t>- If there is evil then God cannot exist or it is not the God we thought it was</a:t>
            </a:r>
          </a:p>
          <a:p>
            <a:endParaRPr lang="en-GB" sz="600" b="1" u="sng" dirty="0">
              <a:latin typeface="Comic Sans MS" panose="030F0702030302020204" pitchFamily="66" charset="0"/>
            </a:endParaRPr>
          </a:p>
          <a:p>
            <a:r>
              <a:rPr lang="en-GB" sz="600" b="1" u="sng" dirty="0">
                <a:latin typeface="Comic Sans MS" panose="030F0702030302020204" pitchFamily="66" charset="0"/>
              </a:rPr>
              <a:t>Responses to evil and suffering. </a:t>
            </a:r>
          </a:p>
        </p:txBody>
      </p:sp>
      <p:graphicFrame>
        <p:nvGraphicFramePr>
          <p:cNvPr id="5" name="Table 4">
            <a:extLst>
              <a:ext uri="{FF2B5EF4-FFF2-40B4-BE49-F238E27FC236}">
                <a16:creationId xmlns:a16="http://schemas.microsoft.com/office/drawing/2014/main" id="{BDFA6C89-E5EE-469D-92C3-AABFA95B82B2}"/>
              </a:ext>
            </a:extLst>
          </p:cNvPr>
          <p:cNvGraphicFramePr>
            <a:graphicFrameLocks noGrp="1"/>
          </p:cNvGraphicFramePr>
          <p:nvPr>
            <p:extLst>
              <p:ext uri="{D42A27DB-BD31-4B8C-83A1-F6EECF244321}">
                <p14:modId xmlns:p14="http://schemas.microsoft.com/office/powerpoint/2010/main" val="2703648300"/>
              </p:ext>
            </p:extLst>
          </p:nvPr>
        </p:nvGraphicFramePr>
        <p:xfrm>
          <a:off x="97704" y="1880368"/>
          <a:ext cx="1619673" cy="2484120"/>
        </p:xfrm>
        <a:graphic>
          <a:graphicData uri="http://schemas.openxmlformats.org/drawingml/2006/table">
            <a:tbl>
              <a:tblPr firstRow="1" bandRow="1">
                <a:tableStyleId>{5C22544A-7EE6-4342-B048-85BDC9FD1C3A}</a:tableStyleId>
              </a:tblPr>
              <a:tblGrid>
                <a:gridCol w="326056">
                  <a:extLst>
                    <a:ext uri="{9D8B030D-6E8A-4147-A177-3AD203B41FA5}">
                      <a16:colId xmlns:a16="http://schemas.microsoft.com/office/drawing/2014/main" val="1316452070"/>
                    </a:ext>
                  </a:extLst>
                </a:gridCol>
                <a:gridCol w="1293617">
                  <a:extLst>
                    <a:ext uri="{9D8B030D-6E8A-4147-A177-3AD203B41FA5}">
                      <a16:colId xmlns:a16="http://schemas.microsoft.com/office/drawing/2014/main" val="2862923718"/>
                    </a:ext>
                  </a:extLst>
                </a:gridCol>
              </a:tblGrid>
              <a:tr h="370840">
                <a:tc>
                  <a:txBody>
                    <a:bodyPr/>
                    <a:lstStyle/>
                    <a:p>
                      <a:pPr algn="ctr"/>
                      <a:r>
                        <a:rPr lang="en-GB" sz="500" dirty="0">
                          <a:solidFill>
                            <a:schemeClr val="tx1"/>
                          </a:solidFill>
                          <a:latin typeface="Comic Sans MS" panose="030F0702030302020204" pitchFamily="66" charset="0"/>
                        </a:rPr>
                        <a:t>Biblical responses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dirty="0">
                          <a:solidFill>
                            <a:schemeClr val="tx1"/>
                          </a:solidFill>
                          <a:latin typeface="Comic Sans MS" panose="030F0702030302020204" pitchFamily="66" charset="0"/>
                        </a:rPr>
                        <a:t>- There is no point in worrying about evil and suffering  because we will never understand Gods reasons for it</a:t>
                      </a:r>
                    </a:p>
                    <a:p>
                      <a:r>
                        <a:rPr lang="en-GB" sz="500" dirty="0">
                          <a:solidFill>
                            <a:schemeClr val="tx1"/>
                          </a:solidFill>
                          <a:latin typeface="Comic Sans MS" panose="030F0702030302020204" pitchFamily="66" charset="0"/>
                        </a:rPr>
                        <a:t>- Job remained faithful to God even though he was tested by the devil and rewarded by God for his steadfast faith. </a:t>
                      </a:r>
                    </a:p>
                    <a:p>
                      <a:r>
                        <a:rPr lang="en-GB" sz="500" dirty="0">
                          <a:solidFill>
                            <a:schemeClr val="tx1"/>
                          </a:solidFill>
                          <a:latin typeface="Comic Sans MS" panose="030F0702030302020204" pitchFamily="66" charset="0"/>
                        </a:rPr>
                        <a:t>-Psalms teach that suffering is intended to be part of life and show many examples of good religious people who have suffered.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8166198"/>
                  </a:ext>
                </a:extLst>
              </a:tr>
              <a:tr h="370840">
                <a:tc>
                  <a:txBody>
                    <a:bodyPr/>
                    <a:lstStyle/>
                    <a:p>
                      <a:pPr algn="ctr"/>
                      <a:r>
                        <a:rPr lang="en-GB" sz="500" dirty="0">
                          <a:solidFill>
                            <a:schemeClr val="tx1"/>
                          </a:solidFill>
                          <a:latin typeface="Comic Sans MS" panose="030F0702030302020204" pitchFamily="66" charset="0"/>
                        </a:rPr>
                        <a:t>Theoretical responses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dirty="0">
                          <a:solidFill>
                            <a:schemeClr val="tx1"/>
                          </a:solidFill>
                          <a:latin typeface="Comic Sans MS" panose="030F0702030302020204" pitchFamily="66" charset="0"/>
                        </a:rPr>
                        <a:t>- God created humans with free will and humans have made the choices for themselves</a:t>
                      </a:r>
                    </a:p>
                    <a:p>
                      <a:r>
                        <a:rPr lang="en-GB" sz="500" dirty="0">
                          <a:solidFill>
                            <a:schemeClr val="tx1"/>
                          </a:solidFill>
                          <a:latin typeface="Comic Sans MS" panose="030F0702030302020204" pitchFamily="66" charset="0"/>
                        </a:rPr>
                        <a:t>- Life is a preparation for paradise, to improve their souls they need to face suffering (Vale of soul making)</a:t>
                      </a:r>
                    </a:p>
                    <a:p>
                      <a:r>
                        <a:rPr lang="en-GB" sz="500" dirty="0">
                          <a:solidFill>
                            <a:schemeClr val="tx1"/>
                          </a:solidFill>
                          <a:latin typeface="Comic Sans MS" panose="030F0702030302020204" pitchFamily="66" charset="0"/>
                        </a:rPr>
                        <a:t>- Good can come out of evil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184993"/>
                  </a:ext>
                </a:extLst>
              </a:tr>
              <a:tr h="370840">
                <a:tc>
                  <a:txBody>
                    <a:bodyPr/>
                    <a:lstStyle/>
                    <a:p>
                      <a:pPr algn="ctr"/>
                      <a:r>
                        <a:rPr lang="en-GB" sz="500" dirty="0">
                          <a:solidFill>
                            <a:schemeClr val="tx1"/>
                          </a:solidFill>
                          <a:latin typeface="Comic Sans MS" panose="030F0702030302020204" pitchFamily="66" charset="0"/>
                        </a:rPr>
                        <a:t>Practical responses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500" dirty="0">
                          <a:solidFill>
                            <a:schemeClr val="tx1"/>
                          </a:solidFill>
                          <a:latin typeface="Comic Sans MS" panose="030F0702030302020204" pitchFamily="66" charset="0"/>
                        </a:rPr>
                        <a:t>- Jesus showed a practical response to suffering as he healed the sick, fed the hungry, challenged those who were evil and even raised the dead. </a:t>
                      </a:r>
                    </a:p>
                    <a:p>
                      <a:r>
                        <a:rPr lang="en-GB" sz="500" dirty="0">
                          <a:solidFill>
                            <a:schemeClr val="tx1"/>
                          </a:solidFill>
                          <a:latin typeface="Comic Sans MS" panose="030F0702030302020204" pitchFamily="66" charset="0"/>
                        </a:rPr>
                        <a:t>- Pray for those who suffer</a:t>
                      </a:r>
                    </a:p>
                    <a:p>
                      <a:r>
                        <a:rPr lang="en-GB" sz="500" dirty="0">
                          <a:solidFill>
                            <a:schemeClr val="tx1"/>
                          </a:solidFill>
                          <a:latin typeface="Comic Sans MS" panose="030F0702030302020204" pitchFamily="66" charset="0"/>
                        </a:rPr>
                        <a:t>- Offer practical help for those who suffer e.g. become doctors, nurses, social workers, charity workers etc. </a:t>
                      </a:r>
                    </a:p>
                    <a:p>
                      <a:r>
                        <a:rPr lang="en-GB" sz="500" dirty="0">
                          <a:solidFill>
                            <a:schemeClr val="tx1"/>
                          </a:solidFill>
                          <a:latin typeface="Comic Sans MS" panose="030F0702030302020204" pitchFamily="66" charset="0"/>
                        </a:rPr>
                        <a:t>- Christian churches organise food banks, campaigns and charity groups.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4774410"/>
                  </a:ext>
                </a:extLst>
              </a:tr>
            </a:tbl>
          </a:graphicData>
        </a:graphic>
      </p:graphicFrame>
      <p:sp>
        <p:nvSpPr>
          <p:cNvPr id="6" name="Rectangle 5">
            <a:extLst>
              <a:ext uri="{FF2B5EF4-FFF2-40B4-BE49-F238E27FC236}">
                <a16:creationId xmlns:a16="http://schemas.microsoft.com/office/drawing/2014/main" id="{4F69D561-C517-4E71-801F-DB9CE42E5430}"/>
              </a:ext>
            </a:extLst>
          </p:cNvPr>
          <p:cNvSpPr/>
          <p:nvPr/>
        </p:nvSpPr>
        <p:spPr>
          <a:xfrm>
            <a:off x="0" y="0"/>
            <a:ext cx="1763688" cy="458112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draft (Protected View) - Word">
            <a:extLst>
              <a:ext uri="{FF2B5EF4-FFF2-40B4-BE49-F238E27FC236}">
                <a16:creationId xmlns:a16="http://schemas.microsoft.com/office/drawing/2014/main" id="{83CC98B7-60BE-4882-B24A-8D5DAEF07800}"/>
              </a:ext>
            </a:extLst>
          </p:cNvPr>
          <p:cNvPicPr>
            <a:picLocks noChangeAspect="1"/>
          </p:cNvPicPr>
          <p:nvPr/>
        </p:nvPicPr>
        <p:blipFill rotWithShape="1">
          <a:blip r:embed="rId2">
            <a:extLst>
              <a:ext uri="{28A0092B-C50C-407E-A947-70E740481C1C}">
                <a14:useLocalDpi xmlns:a14="http://schemas.microsoft.com/office/drawing/2010/main" val="0"/>
              </a:ext>
            </a:extLst>
          </a:blip>
          <a:srcRect l="22437" t="32447" r="22439" b="20744"/>
          <a:stretch/>
        </p:blipFill>
        <p:spPr>
          <a:xfrm>
            <a:off x="1871192" y="46240"/>
            <a:ext cx="3276872" cy="1205969"/>
          </a:xfrm>
          <a:prstGeom prst="rect">
            <a:avLst/>
          </a:prstGeom>
        </p:spPr>
      </p:pic>
      <p:pic>
        <p:nvPicPr>
          <p:cNvPr id="16" name="Picture 15" descr="draft (Protected View) - Word">
            <a:extLst>
              <a:ext uri="{FF2B5EF4-FFF2-40B4-BE49-F238E27FC236}">
                <a16:creationId xmlns:a16="http://schemas.microsoft.com/office/drawing/2014/main" id="{C27469FE-55F3-429A-A85E-D52542DA091D}"/>
              </a:ext>
            </a:extLst>
          </p:cNvPr>
          <p:cNvPicPr>
            <a:picLocks noChangeAspect="1"/>
          </p:cNvPicPr>
          <p:nvPr/>
        </p:nvPicPr>
        <p:blipFill rotWithShape="1">
          <a:blip r:embed="rId3">
            <a:extLst>
              <a:ext uri="{28A0092B-C50C-407E-A947-70E740481C1C}">
                <a14:useLocalDpi xmlns:a14="http://schemas.microsoft.com/office/drawing/2010/main" val="0"/>
              </a:ext>
            </a:extLst>
          </a:blip>
          <a:srcRect l="24012" t="22977" r="24013" b="19281"/>
          <a:stretch/>
        </p:blipFill>
        <p:spPr>
          <a:xfrm>
            <a:off x="1878777" y="1324673"/>
            <a:ext cx="3269287" cy="1816295"/>
          </a:xfrm>
          <a:prstGeom prst="rect">
            <a:avLst/>
          </a:prstGeom>
        </p:spPr>
      </p:pic>
      <p:pic>
        <p:nvPicPr>
          <p:cNvPr id="18" name="Picture 17" descr="draft [Compatibility Mode] - Word">
            <a:extLst>
              <a:ext uri="{FF2B5EF4-FFF2-40B4-BE49-F238E27FC236}">
                <a16:creationId xmlns:a16="http://schemas.microsoft.com/office/drawing/2014/main" id="{CDEDFF01-BA67-4BE2-A355-64EDC8E63F04}"/>
              </a:ext>
            </a:extLst>
          </p:cNvPr>
          <p:cNvPicPr>
            <a:picLocks noChangeAspect="1"/>
          </p:cNvPicPr>
          <p:nvPr/>
        </p:nvPicPr>
        <p:blipFill rotWithShape="1">
          <a:blip r:embed="rId4">
            <a:extLst>
              <a:ext uri="{28A0092B-C50C-407E-A947-70E740481C1C}">
                <a14:useLocalDpi xmlns:a14="http://schemas.microsoft.com/office/drawing/2010/main" val="0"/>
              </a:ext>
            </a:extLst>
          </a:blip>
          <a:srcRect l="51575" t="26596" r="9838" b="4654"/>
          <a:stretch/>
        </p:blipFill>
        <p:spPr>
          <a:xfrm>
            <a:off x="1878777" y="3140968"/>
            <a:ext cx="3528392" cy="3384377"/>
          </a:xfrm>
          <a:prstGeom prst="rect">
            <a:avLst/>
          </a:prstGeom>
        </p:spPr>
      </p:pic>
      <p:pic>
        <p:nvPicPr>
          <p:cNvPr id="20" name="Picture 19" descr="draft [Compatibility Mode] - Word">
            <a:extLst>
              <a:ext uri="{FF2B5EF4-FFF2-40B4-BE49-F238E27FC236}">
                <a16:creationId xmlns:a16="http://schemas.microsoft.com/office/drawing/2014/main" id="{3747C25D-CC89-4BDB-A4E2-24E340DD44A3}"/>
              </a:ext>
            </a:extLst>
          </p:cNvPr>
          <p:cNvPicPr>
            <a:picLocks noChangeAspect="1"/>
          </p:cNvPicPr>
          <p:nvPr/>
        </p:nvPicPr>
        <p:blipFill rotWithShape="1">
          <a:blip r:embed="rId5">
            <a:extLst>
              <a:ext uri="{28A0092B-C50C-407E-A947-70E740481C1C}">
                <a14:useLocalDpi xmlns:a14="http://schemas.microsoft.com/office/drawing/2010/main" val="0"/>
              </a:ext>
            </a:extLst>
          </a:blip>
          <a:srcRect l="53538" t="35372" r="12200" b="33909"/>
          <a:stretch/>
        </p:blipFill>
        <p:spPr>
          <a:xfrm>
            <a:off x="5263153" y="1493940"/>
            <a:ext cx="3132856" cy="1512168"/>
          </a:xfrm>
          <a:prstGeom prst="rect">
            <a:avLst/>
          </a:prstGeom>
        </p:spPr>
      </p:pic>
      <p:pic>
        <p:nvPicPr>
          <p:cNvPr id="22" name="Picture 21" descr="draft [Compatibility Mode] - Word">
            <a:extLst>
              <a:ext uri="{FF2B5EF4-FFF2-40B4-BE49-F238E27FC236}">
                <a16:creationId xmlns:a16="http://schemas.microsoft.com/office/drawing/2014/main" id="{D076A3CD-E4D8-4F13-A2BC-5F8D02CBBE31}"/>
              </a:ext>
            </a:extLst>
          </p:cNvPr>
          <p:cNvPicPr>
            <a:picLocks noChangeAspect="1"/>
          </p:cNvPicPr>
          <p:nvPr/>
        </p:nvPicPr>
        <p:blipFill rotWithShape="1">
          <a:blip r:embed="rId6">
            <a:extLst>
              <a:ext uri="{28A0092B-C50C-407E-A947-70E740481C1C}">
                <a14:useLocalDpi xmlns:a14="http://schemas.microsoft.com/office/drawing/2010/main" val="0"/>
              </a:ext>
            </a:extLst>
          </a:blip>
          <a:srcRect l="12200" t="39760" r="53151" b="18541"/>
          <a:stretch/>
        </p:blipFill>
        <p:spPr>
          <a:xfrm>
            <a:off x="5263153" y="3508703"/>
            <a:ext cx="3168352" cy="2052690"/>
          </a:xfrm>
          <a:prstGeom prst="rect">
            <a:avLst/>
          </a:prstGeom>
        </p:spPr>
      </p:pic>
      <p:sp>
        <p:nvSpPr>
          <p:cNvPr id="23" name="TextBox 22">
            <a:extLst>
              <a:ext uri="{FF2B5EF4-FFF2-40B4-BE49-F238E27FC236}">
                <a16:creationId xmlns:a16="http://schemas.microsoft.com/office/drawing/2014/main" id="{1DC2C1EB-7FD6-43C8-82FA-48B6008076E3}"/>
              </a:ext>
            </a:extLst>
          </p:cNvPr>
          <p:cNvSpPr txBox="1"/>
          <p:nvPr/>
        </p:nvSpPr>
        <p:spPr>
          <a:xfrm>
            <a:off x="5263153" y="5661248"/>
            <a:ext cx="3880847" cy="1292662"/>
          </a:xfrm>
          <a:prstGeom prst="rect">
            <a:avLst/>
          </a:prstGeom>
          <a:noFill/>
        </p:spPr>
        <p:txBody>
          <a:bodyPr wrap="square" lIns="91440" tIns="45720" rIns="91440" bIns="45720" rtlCol="0" anchor="t">
            <a:spAutoFit/>
          </a:bodyPr>
          <a:lstStyle/>
          <a:p>
            <a:r>
              <a:rPr lang="en-GB" sz="600" b="1" u="sng" dirty="0">
                <a:latin typeface="Comic Sans MS" panose="030F0702030302020204" pitchFamily="66" charset="0"/>
              </a:rPr>
              <a:t>Part d exam questions:</a:t>
            </a:r>
          </a:p>
          <a:p>
            <a:r>
              <a:rPr lang="en-GB" sz="600" dirty="0">
                <a:latin typeface="Comic Sans MS" panose="030F0702030302020204" pitchFamily="66" charset="0"/>
              </a:rPr>
              <a:t>"Jesus had to die."</a:t>
            </a:r>
          </a:p>
          <a:p>
            <a:r>
              <a:rPr lang="en-GB" sz="600" dirty="0">
                <a:latin typeface="Comic Sans MS" panose="030F0702030302020204" pitchFamily="66" charset="0"/>
              </a:rPr>
              <a:t>Evaluate this statement considering arguments for and against. In your response you should:</a:t>
            </a:r>
          </a:p>
          <a:p>
            <a:r>
              <a:rPr lang="en-GB" sz="600" dirty="0">
                <a:latin typeface="Comic Sans MS" panose="030F0702030302020204" pitchFamily="66" charset="0"/>
              </a:rPr>
              <a:t>  refer to Christian teachings</a:t>
            </a:r>
          </a:p>
          <a:p>
            <a:r>
              <a:rPr lang="en-GB" sz="600" dirty="0">
                <a:latin typeface="Comic Sans MS" panose="030F0702030302020204" pitchFamily="66" charset="0"/>
              </a:rPr>
              <a:t>  reach a justified conclusion.</a:t>
            </a:r>
          </a:p>
          <a:p>
            <a:r>
              <a:rPr lang="en-GB" sz="600" dirty="0">
                <a:latin typeface="Comic Sans MS" panose="030F0702030302020204" pitchFamily="66" charset="0"/>
              </a:rPr>
              <a:t>‘ ‘Evil is not a problem for religious believers’ Evaluate this statement considering arguments for and against. In your response you should:</a:t>
            </a:r>
          </a:p>
          <a:p>
            <a:r>
              <a:rPr lang="en-GB" sz="600" dirty="0">
                <a:latin typeface="Comic Sans MS" panose="030F0702030302020204" pitchFamily="66" charset="0"/>
              </a:rPr>
              <a:t>-refer to Christian teachings</a:t>
            </a:r>
          </a:p>
          <a:p>
            <a:r>
              <a:rPr lang="en-GB" sz="600" dirty="0">
                <a:latin typeface="Comic Sans MS" panose="030F0702030302020204" pitchFamily="66" charset="0"/>
              </a:rPr>
              <a:t>-refer to different Christian points of view</a:t>
            </a:r>
          </a:p>
          <a:p>
            <a:r>
              <a:rPr lang="en-GB" sz="600" dirty="0">
                <a:latin typeface="Comic Sans MS"/>
              </a:rPr>
              <a:t>-reach a justified </a:t>
            </a:r>
            <a:r>
              <a:rPr lang="en-GB" sz="600">
                <a:latin typeface="Comic Sans MS"/>
              </a:rPr>
              <a:t>conclusion</a:t>
            </a:r>
            <a:endParaRPr lang="en-GB" sz="600" dirty="0">
              <a:latin typeface="Comic Sans MS" panose="030F0702030302020204" pitchFamily="66" charset="0"/>
            </a:endParaRPr>
          </a:p>
          <a:p>
            <a:endParaRPr lang="en-GB" dirty="0"/>
          </a:p>
        </p:txBody>
      </p:sp>
      <p:graphicFrame>
        <p:nvGraphicFramePr>
          <p:cNvPr id="24" name="Table 23">
            <a:extLst>
              <a:ext uri="{FF2B5EF4-FFF2-40B4-BE49-F238E27FC236}">
                <a16:creationId xmlns:a16="http://schemas.microsoft.com/office/drawing/2014/main" id="{345312F3-AD8D-40EB-BA5A-E8FCC25AA77A}"/>
              </a:ext>
            </a:extLst>
          </p:cNvPr>
          <p:cNvGraphicFramePr>
            <a:graphicFrameLocks noGrp="1"/>
          </p:cNvGraphicFramePr>
          <p:nvPr>
            <p:extLst>
              <p:ext uri="{D42A27DB-BD31-4B8C-83A1-F6EECF244321}">
                <p14:modId xmlns:p14="http://schemas.microsoft.com/office/powerpoint/2010/main" val="2312038836"/>
              </p:ext>
            </p:extLst>
          </p:nvPr>
        </p:nvGraphicFramePr>
        <p:xfrm>
          <a:off x="97705" y="4694787"/>
          <a:ext cx="1619673" cy="2043251"/>
        </p:xfrm>
        <a:graphic>
          <a:graphicData uri="http://schemas.openxmlformats.org/drawingml/2006/table">
            <a:tbl>
              <a:tblPr bandRow="1"/>
              <a:tblGrid>
                <a:gridCol w="1102497">
                  <a:extLst>
                    <a:ext uri="{9D8B030D-6E8A-4147-A177-3AD203B41FA5}">
                      <a16:colId xmlns:a16="http://schemas.microsoft.com/office/drawing/2014/main" val="3941953394"/>
                    </a:ext>
                  </a:extLst>
                </a:gridCol>
                <a:gridCol w="172392">
                  <a:extLst>
                    <a:ext uri="{9D8B030D-6E8A-4147-A177-3AD203B41FA5}">
                      <a16:colId xmlns:a16="http://schemas.microsoft.com/office/drawing/2014/main" val="2924019179"/>
                    </a:ext>
                  </a:extLst>
                </a:gridCol>
                <a:gridCol w="172392">
                  <a:extLst>
                    <a:ext uri="{9D8B030D-6E8A-4147-A177-3AD203B41FA5}">
                      <a16:colId xmlns:a16="http://schemas.microsoft.com/office/drawing/2014/main" val="1741792254"/>
                    </a:ext>
                  </a:extLst>
                </a:gridCol>
                <a:gridCol w="172392">
                  <a:extLst>
                    <a:ext uri="{9D8B030D-6E8A-4147-A177-3AD203B41FA5}">
                      <a16:colId xmlns:a16="http://schemas.microsoft.com/office/drawing/2014/main" val="1467826480"/>
                    </a:ext>
                  </a:extLst>
                </a:gridCol>
              </a:tblGrid>
              <a:tr h="535767">
                <a:tc>
                  <a:txBody>
                    <a:bodyPr/>
                    <a:lstStyle/>
                    <a:p>
                      <a:pPr algn="ctr">
                        <a:spcAft>
                          <a:spcPts val="0"/>
                        </a:spcAft>
                      </a:pPr>
                      <a:r>
                        <a:rPr lang="en-GB" sz="500" b="1" u="sng"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Topics</a:t>
                      </a:r>
                      <a:endParaRPr lang="en-GB" sz="500" dirty="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b="1" u="sng"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I’ve got it!</a:t>
                      </a:r>
                      <a:endParaRPr lang="en-GB" sz="400" dirty="0">
                        <a:solidFill>
                          <a:srgbClr val="000000"/>
                        </a:solidFill>
                        <a:effectLst/>
                        <a:latin typeface="Calibri" panose="020F0502020204030204" pitchFamily="34" charset="0"/>
                        <a:ea typeface="Calibri" panose="020F0502020204030204" pitchFamily="34"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algn="ctr">
                        <a:spcAft>
                          <a:spcPts val="0"/>
                        </a:spcAft>
                      </a:pPr>
                      <a:r>
                        <a:rPr lang="en-GB" sz="400" b="1" u="sng"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Bits and bobs!</a:t>
                      </a:r>
                      <a:endParaRPr lang="en-GB" sz="400" dirty="0">
                        <a:solidFill>
                          <a:srgbClr val="000000"/>
                        </a:solidFill>
                        <a:effectLst/>
                        <a:latin typeface="Calibri" panose="020F0502020204030204" pitchFamily="34" charset="0"/>
                        <a:ea typeface="Calibri" panose="020F0502020204030204" pitchFamily="34"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GB" sz="400" b="1" u="sng"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Oh dear!</a:t>
                      </a:r>
                      <a:endParaRPr lang="en-GB" sz="400" dirty="0">
                        <a:solidFill>
                          <a:srgbClr val="000000"/>
                        </a:solidFill>
                        <a:effectLst/>
                        <a:latin typeface="Calibri" panose="020F0502020204030204" pitchFamily="34" charset="0"/>
                        <a:ea typeface="Calibri" panose="020F0502020204030204" pitchFamily="34" charset="0"/>
                      </a:endParaRPr>
                    </a:p>
                  </a:txBody>
                  <a:tcPr marL="68580" marR="6858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478026980"/>
                  </a:ext>
                </a:extLst>
              </a:tr>
              <a:tr h="103122">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trinity</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491981"/>
                  </a:ext>
                </a:extLst>
              </a:tr>
              <a:tr h="212906">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creation of the universe and of humanity</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535056"/>
                  </a:ext>
                </a:extLst>
              </a:tr>
              <a:tr h="103122">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incarnation</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18639"/>
                  </a:ext>
                </a:extLst>
              </a:tr>
              <a:tr h="103122">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last days of Jesus’ life</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7800"/>
                  </a:ext>
                </a:extLst>
              </a:tr>
              <a:tr h="322691">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nature and significance of salvation and the role of Christ within salvation</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616282"/>
                  </a:ext>
                </a:extLst>
              </a:tr>
              <a:tr h="103122">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Christian eschatology</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2311875424"/>
                  </a:ext>
                </a:extLst>
              </a:tr>
              <a:tr h="212906">
                <a:tc>
                  <a:txBody>
                    <a:bodyPr/>
                    <a:lstStyle/>
                    <a:p>
                      <a:pPr>
                        <a:lnSpc>
                          <a:spcPct val="150000"/>
                        </a:lnSpc>
                        <a:spcAft>
                          <a:spcPts val="0"/>
                        </a:spcAft>
                      </a:pPr>
                      <a:r>
                        <a:rPr lang="en-GB" sz="500" b="1">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The problem of evil/suffering and a loving and righteous God</a:t>
                      </a:r>
                      <a:endParaRPr lang="en-GB" sz="50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278581"/>
                  </a:ext>
                </a:extLst>
              </a:tr>
              <a:tr h="322691">
                <a:tc>
                  <a:txBody>
                    <a:bodyPr/>
                    <a:lstStyle/>
                    <a:p>
                      <a:pPr>
                        <a:lnSpc>
                          <a:spcPct val="150000"/>
                        </a:lnSpc>
                        <a:spcAft>
                          <a:spcPts val="0"/>
                        </a:spcAft>
                      </a:pPr>
                      <a:r>
                        <a:rPr lang="en-GB" sz="500" b="1"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Divergent solutions offered to the problem of evil/suffering and a loving and righteous God</a:t>
                      </a:r>
                      <a:endParaRPr lang="en-GB" sz="500" dirty="0">
                        <a:solidFill>
                          <a:srgbClr val="000000"/>
                        </a:solidFill>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400" dirty="0">
                          <a:solidFill>
                            <a:srgbClr val="000000"/>
                          </a:solidFill>
                          <a:effectLst/>
                          <a:latin typeface="Comic Sans MS" panose="030F0702030302020204" pitchFamily="66" charset="0"/>
                          <a:ea typeface="Comic Sans MS" panose="030F0702030302020204" pitchFamily="66" charset="0"/>
                          <a:cs typeface="Comic Sans MS" panose="030F0702030302020204" pitchFamily="66" charset="0"/>
                        </a:rPr>
                        <a:t> </a:t>
                      </a:r>
                      <a:endParaRPr lang="en-GB" sz="400" dirty="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4136841"/>
                  </a:ext>
                </a:extLst>
              </a:tr>
            </a:tbl>
          </a:graphicData>
        </a:graphic>
      </p:graphicFrame>
      <p:pic>
        <p:nvPicPr>
          <p:cNvPr id="26" name="Picture 25" descr="draft [Compatibility Mode] - Word">
            <a:extLst>
              <a:ext uri="{FF2B5EF4-FFF2-40B4-BE49-F238E27FC236}">
                <a16:creationId xmlns:a16="http://schemas.microsoft.com/office/drawing/2014/main" id="{70D5A274-F47E-4059-AC55-CE20609C9A5F}"/>
              </a:ext>
            </a:extLst>
          </p:cNvPr>
          <p:cNvPicPr>
            <a:picLocks noChangeAspect="1"/>
          </p:cNvPicPr>
          <p:nvPr/>
        </p:nvPicPr>
        <p:blipFill rotWithShape="1">
          <a:blip r:embed="rId7">
            <a:extLst>
              <a:ext uri="{28A0092B-C50C-407E-A947-70E740481C1C}">
                <a14:useLocalDpi xmlns:a14="http://schemas.microsoft.com/office/drawing/2010/main" val="0"/>
              </a:ext>
            </a:extLst>
          </a:blip>
          <a:srcRect l="53150" t="46888" r="12201" b="22393"/>
          <a:stretch/>
        </p:blipFill>
        <p:spPr>
          <a:xfrm>
            <a:off x="5263152" y="137487"/>
            <a:ext cx="3053263" cy="1289023"/>
          </a:xfrm>
          <a:prstGeom prst="rect">
            <a:avLst/>
          </a:prstGeom>
        </p:spPr>
      </p:pic>
    </p:spTree>
    <p:extLst>
      <p:ext uri="{BB962C8B-B14F-4D97-AF65-F5344CB8AC3E}">
        <p14:creationId xmlns:p14="http://schemas.microsoft.com/office/powerpoint/2010/main" val="3546744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29D618-5F51-4455-9B60-8AA2B7E689CE}">
  <ds:schemaRefs>
    <ds:schemaRef ds:uri="http://schemas.microsoft.com/sharepoint/v3/contenttype/forms"/>
  </ds:schemaRefs>
</ds:datastoreItem>
</file>

<file path=customXml/itemProps2.xml><?xml version="1.0" encoding="utf-8"?>
<ds:datastoreItem xmlns:ds="http://schemas.openxmlformats.org/officeDocument/2006/customXml" ds:itemID="{FEFD201A-2D27-406F-86F3-6CFE6120269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6AC31EE-AD00-459D-A607-91DA85351D38}"/>
</file>

<file path=docProps/app.xml><?xml version="1.0" encoding="utf-8"?>
<Properties xmlns="http://schemas.openxmlformats.org/officeDocument/2006/extended-properties" xmlns:vt="http://schemas.openxmlformats.org/officeDocument/2006/docPropsVTypes">
  <TotalTime>219</TotalTime>
  <Words>2815</Words>
  <Application>Microsoft Office PowerPoint</Application>
  <PresentationFormat>On-screen Show (4:3)</PresentationFormat>
  <Paragraphs>251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Example Student Account</dc:creator>
  <cp:lastModifiedBy>Lisa Martin</cp:lastModifiedBy>
  <cp:revision>26</cp:revision>
  <dcterms:created xsi:type="dcterms:W3CDTF">2018-03-28T10:05:57Z</dcterms:created>
  <dcterms:modified xsi:type="dcterms:W3CDTF">2021-12-16T11:42:20Z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y fmtid="{D5CDD505-2E9C-101B-9397-08002B2CF9AE}" pid="3" name="Order">
    <vt:r8>9893400</vt:r8>
  </property>
</Properties>
</file>