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D4F01-3B60-478A-825D-364038771AC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744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4269558" y="323066"/>
            <a:ext cx="4604227" cy="2204034"/>
          </a:xfrm>
          <a:prstGeom prst="cloudCallout">
            <a:avLst>
              <a:gd name="adj1" fmla="val -48615"/>
              <a:gd name="adj2" fmla="val 517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dirty="0">
              <a:solidFill>
                <a:sysClr val="windowText" lastClr="000000"/>
              </a:solidFill>
            </a:endParaRPr>
          </a:p>
        </p:txBody>
      </p:sp>
      <p:sp>
        <p:nvSpPr>
          <p:cNvPr id="19" name="Down Ribbon 18"/>
          <p:cNvSpPr/>
          <p:nvPr/>
        </p:nvSpPr>
        <p:spPr>
          <a:xfrm>
            <a:off x="3407150" y="1927388"/>
            <a:ext cx="9813471" cy="1681240"/>
          </a:xfrm>
          <a:prstGeom prst="ribbon">
            <a:avLst>
              <a:gd name="adj1" fmla="val 3595"/>
              <a:gd name="adj2" fmla="val 7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6370277" y="6930578"/>
            <a:ext cx="7774965" cy="2701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Heart 17"/>
          <p:cNvSpPr/>
          <p:nvPr/>
        </p:nvSpPr>
        <p:spPr>
          <a:xfrm rot="19241557">
            <a:off x="7290287" y="6451604"/>
            <a:ext cx="3299253" cy="3359634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Heart 38"/>
          <p:cNvSpPr/>
          <p:nvPr/>
        </p:nvSpPr>
        <p:spPr>
          <a:xfrm rot="1960661">
            <a:off x="9348493" y="7028771"/>
            <a:ext cx="3236375" cy="2707227"/>
          </a:xfrm>
          <a:prstGeom prst="hear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ctagon 29"/>
          <p:cNvSpPr/>
          <p:nvPr/>
        </p:nvSpPr>
        <p:spPr>
          <a:xfrm>
            <a:off x="4082581" y="4208324"/>
            <a:ext cx="3578840" cy="3274747"/>
          </a:xfrm>
          <a:prstGeom prst="octagon">
            <a:avLst>
              <a:gd name="adj" fmla="val 2818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2" name="Octagon 31"/>
          <p:cNvSpPr/>
          <p:nvPr/>
        </p:nvSpPr>
        <p:spPr>
          <a:xfrm>
            <a:off x="4053636" y="3626509"/>
            <a:ext cx="3607785" cy="1304696"/>
          </a:xfrm>
          <a:prstGeom prst="octagon">
            <a:avLst>
              <a:gd name="adj" fmla="val 163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32576" y="3733717"/>
            <a:ext cx="5008049" cy="3119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3990265" y="21126"/>
            <a:ext cx="0" cy="994473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lded Corner 1"/>
          <p:cNvSpPr/>
          <p:nvPr/>
        </p:nvSpPr>
        <p:spPr>
          <a:xfrm>
            <a:off x="1602545" y="119056"/>
            <a:ext cx="3157287" cy="54491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b="1" dirty="0">
                <a:solidFill>
                  <a:sysClr val="windowText" lastClr="000000"/>
                </a:solidFill>
              </a:rPr>
              <a:t>Good and Evil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56" y="9821"/>
            <a:ext cx="1855901" cy="784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Christian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Muslim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>
                <a:solidFill>
                  <a:sysClr val="windowText" lastClr="000000"/>
                </a:solidFill>
              </a:rPr>
              <a:t>Humanist/Atheist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694" y="746540"/>
          <a:ext cx="4618202" cy="3102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DEFINITION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  <a:effectLst/>
                        </a:rPr>
                        <a:t>Good </a:t>
                      </a:r>
                      <a:endParaRPr lang="en-GB" sz="11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Forgiveness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Morality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Punishment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Suffering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Flowchart: Alternate Process 5"/>
          <p:cNvSpPr/>
          <p:nvPr/>
        </p:nvSpPr>
        <p:spPr>
          <a:xfrm>
            <a:off x="8388020" y="9821"/>
            <a:ext cx="4396468" cy="2262802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RELIGIOUS AND ETHICAL RESPONSES 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11645859" y="1918136"/>
            <a:ext cx="1080000" cy="107711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</a:rPr>
              <a:t>Absolute morality:</a:t>
            </a:r>
          </a:p>
        </p:txBody>
      </p:sp>
      <p:sp>
        <p:nvSpPr>
          <p:cNvPr id="13" name="Frame 12"/>
          <p:cNvSpPr/>
          <p:nvPr/>
        </p:nvSpPr>
        <p:spPr>
          <a:xfrm>
            <a:off x="7732576" y="4743249"/>
            <a:ext cx="5008049" cy="1080000"/>
          </a:xfrm>
          <a:prstGeom prst="frame">
            <a:avLst>
              <a:gd name="adj1" fmla="val 40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chemeClr val="tx1"/>
                </a:solidFill>
              </a:rPr>
              <a:t>Prison Reformers</a:t>
            </a:r>
          </a:p>
        </p:txBody>
      </p:sp>
      <p:sp>
        <p:nvSpPr>
          <p:cNvPr id="14" name="Frame 13"/>
          <p:cNvSpPr/>
          <p:nvPr/>
        </p:nvSpPr>
        <p:spPr>
          <a:xfrm>
            <a:off x="7732576" y="5773270"/>
            <a:ext cx="5008049" cy="1080000"/>
          </a:xfrm>
          <a:prstGeom prst="frame">
            <a:avLst>
              <a:gd name="adj1" fmla="val 40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chemeClr val="tx1"/>
                </a:solidFill>
              </a:rPr>
              <a:t>Prison Chaplains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51097" y="25719"/>
            <a:ext cx="2648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CRIME &amp; PUNISHMENT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92726" y="6832781"/>
            <a:ext cx="2137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FORGIVENESS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2199" y="3909963"/>
          <a:ext cx="3888000" cy="56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</a:rPr>
                        <a:t>GOOD, EVIL &amp; SUFFERING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ORIGINS</a:t>
                      </a:r>
                      <a:r>
                        <a:rPr lang="en-GB" sz="1400" b="1" baseline="0" dirty="0"/>
                        <a:t> OF EVIL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RESPONSES TO EVIL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FREE WILL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PRE-DESTINATION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4238520" y="4931205"/>
            <a:ext cx="12153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PUNISHMENT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19700" y="3585160"/>
            <a:ext cx="16690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CRIME AND CAUSES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4061421" y="6674465"/>
            <a:ext cx="3600000" cy="1440000"/>
          </a:xfrm>
          <a:prstGeom prst="wedgeRectCallout">
            <a:avLst>
              <a:gd name="adj1" fmla="val -24322"/>
              <a:gd name="adj2" fmla="val -573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ysClr val="windowText" lastClr="000000"/>
                </a:solidFill>
              </a:rPr>
              <a:t>DEATH PENALTY</a:t>
            </a:r>
            <a:r>
              <a:rPr lang="en-GB" sz="1200" dirty="0">
                <a:solidFill>
                  <a:sysClr val="windowText" lastClr="000000"/>
                </a:solidFill>
              </a:rPr>
              <a:t>: FOR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697977" y="3751027"/>
            <a:ext cx="120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PRISONS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581853" y="1851701"/>
            <a:ext cx="3150723" cy="290658"/>
          </a:xfrm>
          <a:prstGeom prst="horizontalScroll">
            <a:avLst>
              <a:gd name="adj" fmla="val 918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900" dirty="0"/>
              <a:t>“There is no authority except that which God has established.”</a:t>
            </a:r>
            <a:endParaRPr lang="en-US" sz="900" i="1" dirty="0"/>
          </a:p>
        </p:txBody>
      </p:sp>
      <p:sp>
        <p:nvSpPr>
          <p:cNvPr id="9" name="Horizontal Scroll 8"/>
          <p:cNvSpPr/>
          <p:nvPr/>
        </p:nvSpPr>
        <p:spPr>
          <a:xfrm>
            <a:off x="4561103" y="33529"/>
            <a:ext cx="1160113" cy="756824"/>
          </a:xfrm>
          <a:prstGeom prst="horizontalScroll">
            <a:avLst>
              <a:gd name="adj" fmla="val 92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“Everyone sins and falls short of God’s standards.”</a:t>
            </a:r>
          </a:p>
        </p:txBody>
      </p:sp>
      <p:sp>
        <p:nvSpPr>
          <p:cNvPr id="10" name="Horizontal Scroll 9"/>
          <p:cNvSpPr/>
          <p:nvPr/>
        </p:nvSpPr>
        <p:spPr>
          <a:xfrm>
            <a:off x="6388747" y="3359961"/>
            <a:ext cx="1715067" cy="412194"/>
          </a:xfrm>
          <a:prstGeom prst="horizontalScroll">
            <a:avLst>
              <a:gd name="adj" fmla="val 540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GB" altLang="en-US" sz="900" dirty="0"/>
              <a:t>“Stand out firmly for justice, as witnesses to Allah.”</a:t>
            </a:r>
          </a:p>
        </p:txBody>
      </p:sp>
      <p:sp>
        <p:nvSpPr>
          <p:cNvPr id="11" name="Horizontal Scroll 10"/>
          <p:cNvSpPr/>
          <p:nvPr/>
        </p:nvSpPr>
        <p:spPr>
          <a:xfrm>
            <a:off x="11645859" y="2955858"/>
            <a:ext cx="1002074" cy="708839"/>
          </a:xfrm>
          <a:prstGeom prst="horizontalScroll">
            <a:avLst>
              <a:gd name="adj" fmla="val 483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900" dirty="0"/>
              <a:t>‘There is neither Jew nor Greek… for you are all one in Christ.’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4061421" y="8114465"/>
            <a:ext cx="3600000" cy="1440000"/>
          </a:xfrm>
          <a:prstGeom prst="wedgeRectCallout">
            <a:avLst>
              <a:gd name="adj1" fmla="val 20939"/>
              <a:gd name="adj2" fmla="val -6074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ysClr val="windowText" lastClr="000000"/>
                </a:solidFill>
              </a:rPr>
              <a:t>DEATH PENALTY</a:t>
            </a:r>
            <a:r>
              <a:rPr lang="en-GB" sz="1200" dirty="0">
                <a:solidFill>
                  <a:sysClr val="windowText" lastClr="000000"/>
                </a:solidFill>
              </a:rPr>
              <a:t>: AGAINST</a:t>
            </a:r>
          </a:p>
        </p:txBody>
      </p:sp>
      <p:sp>
        <p:nvSpPr>
          <p:cNvPr id="20" name="Horizontal Scroll 19"/>
          <p:cNvSpPr/>
          <p:nvPr/>
        </p:nvSpPr>
        <p:spPr>
          <a:xfrm>
            <a:off x="10907486" y="9135608"/>
            <a:ext cx="1840274" cy="490776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900" dirty="0"/>
              <a:t>‘Forgive us our sins, as we forgive those who sin against us.’ </a:t>
            </a:r>
          </a:p>
        </p:txBody>
      </p:sp>
      <p:sp>
        <p:nvSpPr>
          <p:cNvPr id="42" name="Horizontal Scroll 41"/>
          <p:cNvSpPr/>
          <p:nvPr/>
        </p:nvSpPr>
        <p:spPr>
          <a:xfrm>
            <a:off x="7566396" y="9285134"/>
            <a:ext cx="1850316" cy="316066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GB" altLang="en-US" sz="900" dirty="0"/>
              <a:t>Parable of the Unforgiving Servant </a:t>
            </a:r>
          </a:p>
        </p:txBody>
      </p:sp>
      <p:sp>
        <p:nvSpPr>
          <p:cNvPr id="43" name="Horizontal Scroll 42"/>
          <p:cNvSpPr/>
          <p:nvPr/>
        </p:nvSpPr>
        <p:spPr>
          <a:xfrm>
            <a:off x="7566395" y="9040772"/>
            <a:ext cx="1569361" cy="307229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GB" altLang="en-US" sz="900" dirty="0"/>
              <a:t>Parable of the Prodigal Son</a:t>
            </a:r>
          </a:p>
        </p:txBody>
      </p:sp>
      <p:sp>
        <p:nvSpPr>
          <p:cNvPr id="22" name="Horizontal Scroll 21"/>
          <p:cNvSpPr/>
          <p:nvPr/>
        </p:nvSpPr>
        <p:spPr>
          <a:xfrm>
            <a:off x="11380166" y="6822494"/>
            <a:ext cx="1345693" cy="944225"/>
          </a:xfrm>
          <a:prstGeom prst="horizontalScroll">
            <a:avLst>
              <a:gd name="adj" fmla="val 855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</a:pPr>
            <a:r>
              <a:rPr lang="en-US" altLang="en-US" sz="900" dirty="0"/>
              <a:t>“Control your anger, then forgive your brother. Do you not want to be forgiven”  - Prophet Muhammad</a:t>
            </a:r>
          </a:p>
        </p:txBody>
      </p:sp>
      <p:sp>
        <p:nvSpPr>
          <p:cNvPr id="44" name="Horizontal Scroll 43"/>
          <p:cNvSpPr/>
          <p:nvPr/>
        </p:nvSpPr>
        <p:spPr>
          <a:xfrm>
            <a:off x="17704" y="4494032"/>
            <a:ext cx="1602545" cy="306735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GB" altLang="en-US" sz="900" dirty="0"/>
              <a:t>Genesis 3 – The Fall of Man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08131" y="546090"/>
            <a:ext cx="18766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</a:rPr>
              <a:t>What makes an act wrong?</a:t>
            </a:r>
          </a:p>
        </p:txBody>
      </p:sp>
      <p:sp>
        <p:nvSpPr>
          <p:cNvPr id="12" name="Frame 11"/>
          <p:cNvSpPr/>
          <p:nvPr/>
        </p:nvSpPr>
        <p:spPr>
          <a:xfrm>
            <a:off x="7732576" y="3707396"/>
            <a:ext cx="5008049" cy="1080000"/>
          </a:xfrm>
          <a:prstGeom prst="frame">
            <a:avLst>
              <a:gd name="adj1" fmla="val 40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chemeClr val="tx1"/>
                </a:solidFill>
              </a:rPr>
              <a:t>Treatment of Criminals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10513309" y="1923233"/>
            <a:ext cx="1080000" cy="1072021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</a:rPr>
              <a:t>Relative morality: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690694" y="2117286"/>
            <a:ext cx="7632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ysClr val="windowText" lastClr="000000"/>
                </a:solidFill>
              </a:rPr>
              <a:t>JUSTICE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57424" y="7205397"/>
            <a:ext cx="669471" cy="1784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Al-</a:t>
            </a:r>
            <a:r>
              <a:rPr lang="en-GB" sz="1100" dirty="0" err="1">
                <a:solidFill>
                  <a:schemeClr val="tx1"/>
                </a:solidFill>
              </a:rPr>
              <a:t>Qadr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29828" y="2395558"/>
            <a:ext cx="555171" cy="1784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Zakah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13886" y="408684"/>
            <a:ext cx="821870" cy="1784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Conscience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663083" y="4551394"/>
            <a:ext cx="1250237" cy="1784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Inconsistent Triad</a:t>
            </a:r>
          </a:p>
        </p:txBody>
      </p:sp>
    </p:spTree>
    <p:extLst>
      <p:ext uri="{BB962C8B-B14F-4D97-AF65-F5344CB8AC3E}">
        <p14:creationId xmlns:p14="http://schemas.microsoft.com/office/powerpoint/2010/main" val="237253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183</Words>
  <Application>Microsoft Office PowerPoint</Application>
  <PresentationFormat>A3 Paper (297x420 mm)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