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4"/>
  </p:sldMasterIdLst>
  <p:notesMasterIdLst>
    <p:notesMasterId r:id="rId7"/>
  </p:notesMasterIdLst>
  <p:sldIdLst>
    <p:sldId id="256" r:id="rId5"/>
    <p:sldId id="257" r:id="rId6"/>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936B7C4-281A-4EAE-B6DA-439832C5C192}">
  <a:tblStyle styleId="{C936B7C4-281A-4EAE-B6DA-439832C5C192}"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BF5"/>
          </a:solidFill>
        </a:fill>
      </a:tcStyle>
    </a:wholeTbl>
    <a:band1H>
      <a:tcTxStyle/>
      <a:tcStyle>
        <a:tcBdr/>
        <a:fill>
          <a:solidFill>
            <a:srgbClr val="CDD4EA"/>
          </a:solidFill>
        </a:fill>
      </a:tcStyle>
    </a:band1H>
    <a:band2H>
      <a:tcTxStyle/>
      <a:tcStyle>
        <a:tcBdr/>
      </a:tcStyle>
    </a:band2H>
    <a:band1V>
      <a:tcTxStyle/>
      <a:tcStyle>
        <a:tcBdr/>
        <a:fill>
          <a:solidFill>
            <a:srgbClr val="CDD4EA"/>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504" y="7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51173936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82" name="Shape 8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Shape 9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97" name="Shape 9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Shape 1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lstStyle>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3" name="Shape 1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lstStyle>
            <a:lvl1pPr marR="0" lvl="0" algn="ctr" rtl="0">
              <a:lnSpc>
                <a:spcPct val="90000"/>
              </a:lnSpc>
              <a:spcBef>
                <a:spcPts val="10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5" name="Shape 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6" name="Shape 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0" name="Shape 70"/>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2" name="Shape 7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3" name="Shape 7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Shape 7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6" name="Shape 76"/>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8" name="Shape 7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9" name="Shape 7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7"/>
        <p:cNvGrpSpPr/>
        <p:nvPr/>
      </p:nvGrpSpPr>
      <p:grpSpPr>
        <a:xfrm>
          <a:off x="0" y="0"/>
          <a:ext cx="0" cy="0"/>
          <a:chOff x="0" y="0"/>
          <a:chExt cx="0" cy="0"/>
        </a:xfrm>
      </p:grpSpPr>
      <p:sp>
        <p:nvSpPr>
          <p:cNvPr id="18" name="Shape 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9" name="Shape 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0" name="Shape 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3" name="Shape 2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4" name="Shape 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5" name="Shape 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lstStyle>
            <a:lvl1pPr marR="0" lvl="0" algn="l"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9" name="Shape 2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lstStyle>
            <a:lvl1pPr marL="457200" marR="0" lvl="0" indent="-228600" algn="l" rtl="0">
              <a:lnSpc>
                <a:spcPct val="90000"/>
              </a:lnSpc>
              <a:spcBef>
                <a:spcPts val="1000"/>
              </a:spcBef>
              <a:spcAft>
                <a:spcPts val="0"/>
              </a:spcAft>
              <a:buClr>
                <a:srgbClr val="888888"/>
              </a:buClr>
              <a:buSzPts val="2400"/>
              <a:buFont typeface="Arial"/>
              <a:buNone/>
              <a:defRPr sz="2400" b="0" i="0" u="none" strike="noStrike" cap="none">
                <a:solidFill>
                  <a:srgbClr val="888888"/>
                </a:solidFill>
                <a:latin typeface="Calibri"/>
                <a:ea typeface="Calibri"/>
                <a:cs typeface="Calibri"/>
                <a:sym typeface="Calibri"/>
              </a:defRPr>
            </a:lvl1pPr>
            <a:lvl2pPr marL="914400" marR="0" lvl="1" indent="-228600" algn="l" rtl="0">
              <a:lnSpc>
                <a:spcPct val="90000"/>
              </a:lnSpc>
              <a:spcBef>
                <a:spcPts val="5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2pPr>
            <a:lvl3pPr marL="1371600" marR="0" lvl="2" indent="-228600" algn="l" rtl="0">
              <a:lnSpc>
                <a:spcPct val="90000"/>
              </a:lnSpc>
              <a:spcBef>
                <a:spcPts val="500"/>
              </a:spcBef>
              <a:spcAft>
                <a:spcPts val="0"/>
              </a:spcAft>
              <a:buClr>
                <a:srgbClr val="888888"/>
              </a:buClr>
              <a:buSzPts val="1800"/>
              <a:buFont typeface="Arial"/>
              <a:buNone/>
              <a:defRPr sz="1800" b="0" i="0" u="none" strike="noStrike" cap="none">
                <a:solidFill>
                  <a:srgbClr val="888888"/>
                </a:solidFill>
                <a:latin typeface="Calibri"/>
                <a:ea typeface="Calibri"/>
                <a:cs typeface="Calibri"/>
                <a:sym typeface="Calibri"/>
              </a:defRPr>
            </a:lvl3pPr>
            <a:lvl4pPr marL="1828800" marR="0" lvl="3"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4pPr>
            <a:lvl5pPr marL="2286000" marR="0" lvl="4"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5pPr>
            <a:lvl6pPr marL="2743200" marR="0" lvl="5"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6pPr>
            <a:lvl7pPr marL="3200400" marR="0" lvl="6"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7pPr>
            <a:lvl8pPr marL="3657600" marR="0" lvl="7"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8pPr>
            <a:lvl9pPr marL="4114800" marR="0" lvl="8"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9pPr>
          </a:lstStyle>
          <a:p>
            <a:endParaRPr/>
          </a:p>
        </p:txBody>
      </p:sp>
      <p:sp>
        <p:nvSpPr>
          <p:cNvPr id="30" name="Shape 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1" name="Shape 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5" name="Shape 3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6" name="Shape 3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7" name="Shape 3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8" name="Shape 3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9" name="Shape 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42" name="Shape 42"/>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marR="0" lvl="0" indent="-228600" algn="l" rtl="0">
              <a:lnSpc>
                <a:spcPct val="90000"/>
              </a:lnSpc>
              <a:spcBef>
                <a:spcPts val="100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4" name="Shape 44"/>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marR="0" lvl="0" indent="-228600" algn="l" rtl="0">
              <a:lnSpc>
                <a:spcPct val="90000"/>
              </a:lnSpc>
              <a:spcBef>
                <a:spcPts val="100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5" name="Shape 45"/>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6" name="Shape 4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7" name="Shape 4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8" name="Shape 4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1" name="Shape 5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2" name="Shape 5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3" name="Shape 5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Shape 5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marR="0" lvl="0" algn="l" rtl="0">
              <a:lnSpc>
                <a:spcPct val="90000"/>
              </a:lnSpc>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6" name="Shape 56"/>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marR="0" lvl="0" indent="-431800" algn="l" rtl="0">
              <a:lnSpc>
                <a:spcPct val="90000"/>
              </a:lnSpc>
              <a:spcBef>
                <a:spcPts val="100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90000"/>
              </a:lnSpc>
              <a:spcBef>
                <a:spcPts val="5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57" name="Shape 57"/>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marR="0" lvl="0" indent="-228600" algn="l" rtl="0">
              <a:lnSpc>
                <a:spcPct val="90000"/>
              </a:lnSpc>
              <a:spcBef>
                <a:spcPts val="10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58" name="Shape 5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9" name="Shape 5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0" name="Shape 6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marR="0" lvl="0" algn="l" rtl="0">
              <a:lnSpc>
                <a:spcPct val="90000"/>
              </a:lnSpc>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3" name="Shape 63"/>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marR="0" lvl="0" indent="-228600" algn="l" rtl="0">
              <a:lnSpc>
                <a:spcPct val="90000"/>
              </a:lnSpc>
              <a:spcBef>
                <a:spcPts val="10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65" name="Shape 6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6" name="Shape 6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7" name="Shape 6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Shape 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Shape 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Shape 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p:nvPr/>
        </p:nvSpPr>
        <p:spPr>
          <a:xfrm>
            <a:off x="8368500" y="5074"/>
            <a:ext cx="3807300" cy="5234123"/>
          </a:xfrm>
          <a:prstGeom prst="rect">
            <a:avLst/>
          </a:prstGeom>
          <a:noFill/>
          <a:ln w="3810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r>
              <a:rPr lang="en-GB" sz="1000" b="1" u="sng" dirty="0">
                <a:solidFill>
                  <a:schemeClr val="dk1"/>
                </a:solidFill>
                <a:latin typeface="Comic Sans MS"/>
                <a:ea typeface="Comic Sans MS"/>
                <a:cs typeface="Comic Sans MS"/>
                <a:sym typeface="Comic Sans MS"/>
              </a:rPr>
              <a:t>3. Muslims Attitudes to good, evil and suffering</a:t>
            </a:r>
            <a:endParaRPr dirty="0"/>
          </a:p>
          <a:p>
            <a:pPr marL="0" marR="0" lvl="0" indent="0" algn="l" rtl="0">
              <a:spcBef>
                <a:spcPts val="0"/>
              </a:spcBef>
              <a:spcAft>
                <a:spcPts val="0"/>
              </a:spcAft>
              <a:buNone/>
            </a:pPr>
            <a:r>
              <a:rPr lang="en-GB" sz="700" dirty="0">
                <a:solidFill>
                  <a:schemeClr val="dk1"/>
                </a:solidFill>
                <a:latin typeface="Comic Sans MS"/>
                <a:ea typeface="Comic Sans MS"/>
                <a:cs typeface="Comic Sans MS"/>
                <a:sym typeface="Comic Sans MS"/>
              </a:rPr>
              <a:t>In Islam, good actions are known as ‘halal’, meaning ‘that which is permitted’. Good actions are subdivided into:</a:t>
            </a:r>
            <a:endParaRPr dirty="0"/>
          </a:p>
          <a:p>
            <a:pPr marL="171450" marR="0" lvl="0" indent="-171450" algn="l" rtl="0">
              <a:spcBef>
                <a:spcPts val="0"/>
              </a:spcBef>
              <a:spcAft>
                <a:spcPts val="0"/>
              </a:spcAft>
              <a:buClr>
                <a:schemeClr val="dk1"/>
              </a:buClr>
              <a:buSzPts val="700"/>
              <a:buFont typeface="Comic Sans MS"/>
              <a:buChar char="-"/>
            </a:pPr>
            <a:r>
              <a:rPr lang="en-GB" sz="700" b="1" dirty="0" err="1">
                <a:solidFill>
                  <a:schemeClr val="dk1"/>
                </a:solidFill>
                <a:latin typeface="Comic Sans MS"/>
                <a:ea typeface="Comic Sans MS"/>
                <a:cs typeface="Comic Sans MS"/>
                <a:sym typeface="Comic Sans MS"/>
              </a:rPr>
              <a:t>Fard</a:t>
            </a:r>
            <a:r>
              <a:rPr lang="en-GB" sz="700" dirty="0">
                <a:solidFill>
                  <a:schemeClr val="dk1"/>
                </a:solidFill>
                <a:latin typeface="Comic Sans MS"/>
                <a:ea typeface="Comic Sans MS"/>
                <a:cs typeface="Comic Sans MS"/>
                <a:sym typeface="Comic Sans MS"/>
              </a:rPr>
              <a:t> – Actions which must be performed for a person to be regarded as good. These include observing the Five Pillars and obeying the laws of the </a:t>
            </a:r>
            <a:r>
              <a:rPr lang="en-GB" sz="700" dirty="0" err="1">
                <a:solidFill>
                  <a:schemeClr val="dk1"/>
                </a:solidFill>
                <a:latin typeface="Comic Sans MS"/>
                <a:ea typeface="Comic Sans MS"/>
                <a:cs typeface="Comic Sans MS"/>
                <a:sym typeface="Comic Sans MS"/>
              </a:rPr>
              <a:t>Shari’ah</a:t>
            </a:r>
            <a:r>
              <a:rPr lang="en-GB" sz="700" dirty="0">
                <a:solidFill>
                  <a:schemeClr val="dk1"/>
                </a:solidFill>
                <a:latin typeface="Comic Sans MS"/>
                <a:ea typeface="Comic Sans MS"/>
                <a:cs typeface="Comic Sans MS"/>
                <a:sym typeface="Comic Sans MS"/>
              </a:rPr>
              <a:t>. Performing these actions will be rewarded and not performing them will be punished.</a:t>
            </a:r>
            <a:endParaRPr dirty="0"/>
          </a:p>
          <a:p>
            <a:pPr marL="171450" marR="0" lvl="0" indent="-171450" algn="l" rtl="0">
              <a:spcBef>
                <a:spcPts val="0"/>
              </a:spcBef>
              <a:spcAft>
                <a:spcPts val="0"/>
              </a:spcAft>
              <a:buClr>
                <a:schemeClr val="dk1"/>
              </a:buClr>
              <a:buSzPts val="700"/>
              <a:buFont typeface="Comic Sans MS"/>
              <a:buChar char="-"/>
            </a:pPr>
            <a:r>
              <a:rPr lang="en-GB" sz="700" b="1" dirty="0" err="1">
                <a:solidFill>
                  <a:schemeClr val="dk1"/>
                </a:solidFill>
                <a:latin typeface="Comic Sans MS"/>
                <a:ea typeface="Comic Sans MS"/>
                <a:cs typeface="Comic Sans MS"/>
                <a:sym typeface="Comic Sans MS"/>
              </a:rPr>
              <a:t>Mandub</a:t>
            </a:r>
            <a:r>
              <a:rPr lang="en-GB" sz="700" dirty="0">
                <a:solidFill>
                  <a:schemeClr val="dk1"/>
                </a:solidFill>
                <a:latin typeface="Comic Sans MS"/>
                <a:ea typeface="Comic Sans MS"/>
                <a:cs typeface="Comic Sans MS"/>
                <a:sym typeface="Comic Sans MS"/>
              </a:rPr>
              <a:t> – Actions which a Muslim will be rewarded for doing, but not punished if they do not do them</a:t>
            </a:r>
            <a:endParaRPr dirty="0"/>
          </a:p>
          <a:p>
            <a:pPr marL="171450" marR="0" lvl="0" indent="-171450" algn="l" rtl="0">
              <a:spcBef>
                <a:spcPts val="0"/>
              </a:spcBef>
              <a:spcAft>
                <a:spcPts val="0"/>
              </a:spcAft>
              <a:buClr>
                <a:schemeClr val="dk1"/>
              </a:buClr>
              <a:buSzPts val="700"/>
              <a:buFont typeface="Comic Sans MS"/>
              <a:buChar char="-"/>
            </a:pPr>
            <a:r>
              <a:rPr lang="en-GB" sz="700" b="1" dirty="0" err="1">
                <a:solidFill>
                  <a:schemeClr val="dk1"/>
                </a:solidFill>
                <a:latin typeface="Comic Sans MS"/>
                <a:ea typeface="Comic Sans MS"/>
                <a:cs typeface="Comic Sans MS"/>
                <a:sym typeface="Comic Sans MS"/>
              </a:rPr>
              <a:t>Mubah</a:t>
            </a:r>
            <a:r>
              <a:rPr lang="en-GB" sz="700" dirty="0">
                <a:solidFill>
                  <a:schemeClr val="dk1"/>
                </a:solidFill>
                <a:latin typeface="Comic Sans MS"/>
                <a:ea typeface="Comic Sans MS"/>
                <a:cs typeface="Comic Sans MS"/>
                <a:sym typeface="Comic Sans MS"/>
              </a:rPr>
              <a:t> – Actions which are permitted because nothing is said about them in the Qur’an or the hadith, for example watching television. These actions will neither be rewarded nor punished.</a:t>
            </a:r>
            <a:endParaRPr dirty="0"/>
          </a:p>
          <a:p>
            <a:pPr marL="171450" marR="0" lvl="0" indent="-127000" algn="l" rtl="0">
              <a:spcBef>
                <a:spcPts val="0"/>
              </a:spcBef>
              <a:spcAft>
                <a:spcPts val="0"/>
              </a:spcAft>
              <a:buClr>
                <a:schemeClr val="dk1"/>
              </a:buClr>
              <a:buSzPts val="700"/>
              <a:buFont typeface="Calibri"/>
              <a:buNone/>
            </a:pPr>
            <a:endParaRPr sz="700" b="1"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700" dirty="0">
                <a:solidFill>
                  <a:schemeClr val="dk1"/>
                </a:solidFill>
                <a:latin typeface="Comic Sans MS"/>
                <a:ea typeface="Comic Sans MS"/>
                <a:cs typeface="Comic Sans MS"/>
                <a:sym typeface="Comic Sans MS"/>
              </a:rPr>
              <a:t>Evil actions are called ‘haram’, meaning ‘that which is forbidden’. Any action that is forbidden in the Qur’an, hadith or </a:t>
            </a:r>
            <a:r>
              <a:rPr lang="en-GB" sz="700" dirty="0" err="1">
                <a:solidFill>
                  <a:schemeClr val="dk1"/>
                </a:solidFill>
                <a:latin typeface="Comic Sans MS"/>
                <a:ea typeface="Comic Sans MS"/>
                <a:cs typeface="Comic Sans MS"/>
                <a:sym typeface="Comic Sans MS"/>
              </a:rPr>
              <a:t>Shari’ah</a:t>
            </a:r>
            <a:r>
              <a:rPr lang="en-GB" sz="700" dirty="0">
                <a:solidFill>
                  <a:schemeClr val="dk1"/>
                </a:solidFill>
                <a:latin typeface="Comic Sans MS"/>
                <a:ea typeface="Comic Sans MS"/>
                <a:cs typeface="Comic Sans MS"/>
                <a:sym typeface="Comic Sans MS"/>
              </a:rPr>
              <a:t> law (such as alcohol, gambling) is haram and so is regarded as evil. Evil is often divided into </a:t>
            </a:r>
            <a:r>
              <a:rPr lang="en-GB" sz="700" b="1" i="1" dirty="0">
                <a:solidFill>
                  <a:schemeClr val="dk1"/>
                </a:solidFill>
                <a:latin typeface="Comic Sans MS"/>
                <a:ea typeface="Comic Sans MS"/>
                <a:cs typeface="Comic Sans MS"/>
                <a:sym typeface="Comic Sans MS"/>
              </a:rPr>
              <a:t>moral</a:t>
            </a:r>
            <a:r>
              <a:rPr lang="en-GB" sz="700" i="1" dirty="0">
                <a:solidFill>
                  <a:schemeClr val="dk1"/>
                </a:solidFill>
                <a:latin typeface="Comic Sans MS"/>
                <a:ea typeface="Comic Sans MS"/>
                <a:cs typeface="Comic Sans MS"/>
                <a:sym typeface="Comic Sans MS"/>
              </a:rPr>
              <a:t> </a:t>
            </a:r>
            <a:r>
              <a:rPr lang="en-GB" sz="700" dirty="0">
                <a:solidFill>
                  <a:schemeClr val="dk1"/>
                </a:solidFill>
                <a:latin typeface="Comic Sans MS"/>
                <a:ea typeface="Comic Sans MS"/>
                <a:cs typeface="Comic Sans MS"/>
                <a:sym typeface="Comic Sans MS"/>
              </a:rPr>
              <a:t>and </a:t>
            </a:r>
            <a:r>
              <a:rPr lang="en-GB" sz="700" b="1" i="1" dirty="0">
                <a:solidFill>
                  <a:schemeClr val="dk1"/>
                </a:solidFill>
                <a:latin typeface="Comic Sans MS"/>
                <a:ea typeface="Comic Sans MS"/>
                <a:cs typeface="Comic Sans MS"/>
                <a:sym typeface="Comic Sans MS"/>
              </a:rPr>
              <a:t>natural</a:t>
            </a:r>
            <a:r>
              <a:rPr lang="en-GB" sz="700" dirty="0">
                <a:solidFill>
                  <a:schemeClr val="dk1"/>
                </a:solidFill>
                <a:latin typeface="Comic Sans MS"/>
                <a:ea typeface="Comic Sans MS"/>
                <a:cs typeface="Comic Sans MS"/>
                <a:sym typeface="Comic Sans MS"/>
              </a:rPr>
              <a:t> evil:</a:t>
            </a:r>
            <a:endParaRPr dirty="0"/>
          </a:p>
          <a:p>
            <a:pPr marL="171450" marR="0" lvl="0" indent="-171450" algn="l" rtl="0">
              <a:spcBef>
                <a:spcPts val="0"/>
              </a:spcBef>
              <a:spcAft>
                <a:spcPts val="0"/>
              </a:spcAft>
              <a:buClr>
                <a:schemeClr val="dk1"/>
              </a:buClr>
              <a:buSzPts val="700"/>
              <a:buFont typeface="Comic Sans MS"/>
              <a:buChar char="-"/>
            </a:pPr>
            <a:r>
              <a:rPr lang="en-GB" sz="700" b="1" dirty="0">
                <a:solidFill>
                  <a:schemeClr val="dk1"/>
                </a:solidFill>
                <a:latin typeface="Comic Sans MS"/>
                <a:ea typeface="Comic Sans MS"/>
                <a:cs typeface="Comic Sans MS"/>
                <a:sym typeface="Comic Sans MS"/>
              </a:rPr>
              <a:t>Moral</a:t>
            </a:r>
            <a:r>
              <a:rPr lang="en-GB" sz="700" dirty="0">
                <a:solidFill>
                  <a:schemeClr val="dk1"/>
                </a:solidFill>
                <a:latin typeface="Comic Sans MS"/>
                <a:ea typeface="Comic Sans MS"/>
                <a:cs typeface="Comic Sans MS"/>
                <a:sym typeface="Comic Sans MS"/>
              </a:rPr>
              <a:t> – Evil that is caused by humans misusing their free will. E.g. rape, murder and </a:t>
            </a:r>
            <a:r>
              <a:rPr lang="en-GB" sz="700" dirty="0" err="1">
                <a:solidFill>
                  <a:schemeClr val="dk1"/>
                </a:solidFill>
                <a:latin typeface="Comic Sans MS"/>
                <a:ea typeface="Comic Sans MS"/>
                <a:cs typeface="Comic Sans MS"/>
                <a:sym typeface="Comic Sans MS"/>
              </a:rPr>
              <a:t>burglarly</a:t>
            </a:r>
            <a:r>
              <a:rPr lang="en-GB" sz="700" dirty="0">
                <a:solidFill>
                  <a:schemeClr val="dk1"/>
                </a:solidFill>
                <a:latin typeface="Comic Sans MS"/>
                <a:ea typeface="Comic Sans MS"/>
                <a:cs typeface="Comic Sans MS"/>
                <a:sym typeface="Comic Sans MS"/>
              </a:rPr>
              <a:t> are clear examples</a:t>
            </a:r>
            <a:endParaRPr dirty="0"/>
          </a:p>
          <a:p>
            <a:pPr marL="171450" marR="0" lvl="0" indent="-171450" algn="l" rtl="0">
              <a:spcBef>
                <a:spcPts val="0"/>
              </a:spcBef>
              <a:spcAft>
                <a:spcPts val="0"/>
              </a:spcAft>
              <a:buClr>
                <a:schemeClr val="dk1"/>
              </a:buClr>
              <a:buSzPts val="700"/>
              <a:buFont typeface="Comic Sans MS"/>
              <a:buChar char="-"/>
            </a:pPr>
            <a:r>
              <a:rPr lang="en-GB" sz="700" b="1" dirty="0">
                <a:solidFill>
                  <a:schemeClr val="dk1"/>
                </a:solidFill>
                <a:latin typeface="Comic Sans MS"/>
                <a:ea typeface="Comic Sans MS"/>
                <a:cs typeface="Comic Sans MS"/>
                <a:sym typeface="Comic Sans MS"/>
              </a:rPr>
              <a:t>Natural</a:t>
            </a:r>
            <a:r>
              <a:rPr lang="en-GB" sz="700" dirty="0">
                <a:solidFill>
                  <a:schemeClr val="dk1"/>
                </a:solidFill>
                <a:latin typeface="Comic Sans MS"/>
                <a:ea typeface="Comic Sans MS"/>
                <a:cs typeface="Comic Sans MS"/>
                <a:sym typeface="Comic Sans MS"/>
              </a:rPr>
              <a:t> – Suffering that has not been caused by humans. E.g. earthquakes, floods and volcanoes are not caused by humans, but result in suffering.</a:t>
            </a:r>
            <a:endParaRPr dirty="0"/>
          </a:p>
          <a:p>
            <a:pPr marL="171450" marR="0" lvl="0" indent="-127000" algn="l" rtl="0">
              <a:spcBef>
                <a:spcPts val="0"/>
              </a:spcBef>
              <a:spcAft>
                <a:spcPts val="0"/>
              </a:spcAft>
              <a:buClr>
                <a:schemeClr val="dk1"/>
              </a:buClr>
              <a:buSzPts val="700"/>
              <a:buFont typeface="Calibri"/>
              <a:buNone/>
            </a:pPr>
            <a:endParaRPr sz="700" b="1"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800" b="1" u="sng" dirty="0">
                <a:solidFill>
                  <a:schemeClr val="dk1"/>
                </a:solidFill>
                <a:latin typeface="Comic Sans MS"/>
                <a:ea typeface="Comic Sans MS"/>
                <a:cs typeface="Comic Sans MS"/>
                <a:sym typeface="Comic Sans MS"/>
              </a:rPr>
              <a:t>Non-Religious attitudes to Evil and Suffering</a:t>
            </a:r>
            <a:endParaRPr sz="8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700" dirty="0">
                <a:solidFill>
                  <a:schemeClr val="dk1"/>
                </a:solidFill>
                <a:latin typeface="Comic Sans MS"/>
                <a:ea typeface="Comic Sans MS"/>
                <a:cs typeface="Comic Sans MS"/>
                <a:sym typeface="Comic Sans MS"/>
              </a:rPr>
              <a:t>Many atheists and humanists believe that a good God would have designed a world that had natural evils. They cannot believe in a God that would create such horrible diseases, and believe that evil and suffering are either the fault of humans misusing their free will or the fault of accidental nature. non=Religious philosophers express the problem like this:</a:t>
            </a:r>
            <a:endParaRPr sz="7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700" b="1" u="sng" dirty="0">
                <a:solidFill>
                  <a:schemeClr val="dk1"/>
                </a:solidFill>
                <a:latin typeface="Comic Sans MS"/>
                <a:ea typeface="Comic Sans MS"/>
                <a:cs typeface="Comic Sans MS"/>
                <a:sym typeface="Comic Sans MS"/>
              </a:rPr>
              <a:t>Muslim answer to why people suffer</a:t>
            </a:r>
            <a:endParaRPr sz="700" b="1" u="sng"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700" dirty="0">
                <a:solidFill>
                  <a:schemeClr val="dk1"/>
                </a:solidFill>
                <a:latin typeface="Comic Sans MS"/>
                <a:ea typeface="Comic Sans MS"/>
                <a:cs typeface="Comic Sans MS"/>
                <a:sym typeface="Comic Sans MS"/>
              </a:rPr>
              <a:t>Muslims argue that because God is so much greater than humans, they cannot understand his motives and therefore must just accept what God does. The Qur’an says that God is good and so there must be good reasons for evil and suffering. </a:t>
            </a:r>
            <a:endParaRPr sz="7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700" dirty="0">
                <a:solidFill>
                  <a:schemeClr val="dk1"/>
                </a:solidFill>
                <a:latin typeface="Comic Sans MS"/>
                <a:ea typeface="Comic Sans MS"/>
                <a:cs typeface="Comic Sans MS"/>
                <a:sym typeface="Comic Sans MS"/>
              </a:rPr>
              <a:t>Humans can, and will, be questioned about their evil actions because they have been born with a natural instinct to understand the difference between right and wrong. Muslims believe that life is a test and a true Muslim will remain faithful through the trials of his life. </a:t>
            </a:r>
            <a:endParaRPr sz="7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dirty="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700" dirty="0">
                <a:solidFill>
                  <a:schemeClr val="dk1"/>
                </a:solidFill>
                <a:latin typeface="Comic Sans MS"/>
                <a:ea typeface="Comic Sans MS"/>
                <a:cs typeface="Comic Sans MS"/>
                <a:sym typeface="Comic Sans MS"/>
              </a:rPr>
              <a:t>Muslims respond to evil and suffering by helping those who suffer, either practically or by prayer, because helping the suffering and fighting evil will be rewarded by God on the Last Day. </a:t>
            </a:r>
            <a:endParaRPr sz="700" dirty="0">
              <a:solidFill>
                <a:schemeClr val="dk1"/>
              </a:solidFill>
              <a:latin typeface="Comic Sans MS"/>
              <a:ea typeface="Comic Sans MS"/>
              <a:cs typeface="Comic Sans MS"/>
              <a:sym typeface="Comic Sans MS"/>
            </a:endParaRPr>
          </a:p>
        </p:txBody>
      </p:sp>
      <p:sp>
        <p:nvSpPr>
          <p:cNvPr id="85" name="Shape 85"/>
          <p:cNvSpPr txBox="1"/>
          <p:nvPr/>
        </p:nvSpPr>
        <p:spPr>
          <a:xfrm>
            <a:off x="2" y="122180"/>
            <a:ext cx="2025568" cy="6586418"/>
          </a:xfrm>
          <a:prstGeom prst="rect">
            <a:avLst/>
          </a:prstGeom>
          <a:noFill/>
          <a:ln w="38100" cap="flat" cmpd="sng">
            <a:solidFill>
              <a:srgbClr val="FF000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000" b="1" i="0" u="sng" strike="noStrike" cap="none">
                <a:solidFill>
                  <a:schemeClr val="dk1"/>
                </a:solidFill>
                <a:latin typeface="Comic Sans MS"/>
                <a:ea typeface="Comic Sans MS"/>
                <a:cs typeface="Comic Sans MS"/>
                <a:sym typeface="Comic Sans MS"/>
              </a:rPr>
              <a:t>1. Justice</a:t>
            </a:r>
            <a:endParaRPr sz="1000" b="1" u="sng">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800" b="1" u="sng">
                <a:solidFill>
                  <a:schemeClr val="dk1"/>
                </a:solidFill>
                <a:latin typeface="Comic Sans MS"/>
                <a:ea typeface="Comic Sans MS"/>
                <a:cs typeface="Comic Sans MS"/>
                <a:sym typeface="Comic Sans MS"/>
              </a:rPr>
              <a:t>The Nature of Justice</a:t>
            </a:r>
            <a:endParaRPr sz="800" b="1" u="sng">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700">
                <a:solidFill>
                  <a:schemeClr val="dk1"/>
                </a:solidFill>
                <a:latin typeface="Comic Sans MS"/>
                <a:ea typeface="Comic Sans MS"/>
                <a:cs typeface="Comic Sans MS"/>
                <a:sym typeface="Comic Sans MS"/>
              </a:rPr>
              <a:t>Justice means rewarding the good and punishing the bad, making sure that what is right is what happens in society. The way to make sure there is justice in society is to have laws which organise the behaviour of individuals and to protect the weak from the strong. </a:t>
            </a:r>
            <a:endParaRPr/>
          </a:p>
          <a:p>
            <a:pPr marL="0" marR="0" lvl="0" indent="0" algn="l" rtl="0">
              <a:spcBef>
                <a:spcPts val="0"/>
              </a:spcBef>
              <a:spcAft>
                <a:spcPts val="0"/>
              </a:spcAft>
              <a:buNone/>
            </a:pPr>
            <a:endParaRPr sz="700" b="1">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800" b="1" u="sng">
                <a:solidFill>
                  <a:schemeClr val="dk1"/>
                </a:solidFill>
                <a:latin typeface="Comic Sans MS"/>
                <a:ea typeface="Comic Sans MS"/>
                <a:cs typeface="Comic Sans MS"/>
                <a:sym typeface="Comic Sans MS"/>
              </a:rPr>
              <a:t>Non-Religious attitudes to Justice</a:t>
            </a:r>
            <a:endParaRPr/>
          </a:p>
          <a:p>
            <a:pPr marL="0" marR="0" lvl="0" indent="0" algn="l" rtl="0">
              <a:spcBef>
                <a:spcPts val="0"/>
              </a:spcBef>
              <a:spcAft>
                <a:spcPts val="0"/>
              </a:spcAft>
              <a:buNone/>
            </a:pPr>
            <a:r>
              <a:rPr lang="en-GB" sz="700">
                <a:solidFill>
                  <a:schemeClr val="dk1"/>
                </a:solidFill>
                <a:latin typeface="Comic Sans MS"/>
                <a:ea typeface="Comic Sans MS"/>
                <a:cs typeface="Comic Sans MS"/>
                <a:sym typeface="Comic Sans MS"/>
              </a:rPr>
              <a:t>Atheists and Humanists believe that justice is important because justice makes sure that:</a:t>
            </a:r>
            <a:endParaRPr/>
          </a:p>
          <a:p>
            <a:pPr marL="171450" marR="0" lvl="0" indent="-171450" algn="l" rtl="0">
              <a:spcBef>
                <a:spcPts val="0"/>
              </a:spcBef>
              <a:spcAft>
                <a:spcPts val="0"/>
              </a:spcAft>
              <a:buClr>
                <a:schemeClr val="dk1"/>
              </a:buClr>
              <a:buSzPts val="700"/>
              <a:buFont typeface="Comic Sans MS"/>
              <a:buChar char="-"/>
            </a:pPr>
            <a:r>
              <a:rPr lang="en-GB" sz="700">
                <a:solidFill>
                  <a:schemeClr val="dk1"/>
                </a:solidFill>
                <a:latin typeface="Comic Sans MS"/>
                <a:ea typeface="Comic Sans MS"/>
                <a:cs typeface="Comic Sans MS"/>
                <a:sym typeface="Comic Sans MS"/>
              </a:rPr>
              <a:t>People are rewarded for their labour: People would not work if they weren’t sure that they would be paid and people would not make things if others could just take them away)</a:t>
            </a:r>
            <a:endParaRPr/>
          </a:p>
          <a:p>
            <a:pPr marL="171450" marR="0" lvl="0" indent="-171450" algn="l" rtl="0">
              <a:spcBef>
                <a:spcPts val="0"/>
              </a:spcBef>
              <a:spcAft>
                <a:spcPts val="0"/>
              </a:spcAft>
              <a:buClr>
                <a:schemeClr val="dk1"/>
              </a:buClr>
              <a:buSzPts val="700"/>
              <a:buFont typeface="Comic Sans MS"/>
              <a:buChar char="-"/>
            </a:pPr>
            <a:r>
              <a:rPr lang="en-GB" sz="700">
                <a:solidFill>
                  <a:schemeClr val="dk1"/>
                </a:solidFill>
                <a:latin typeface="Comic Sans MS"/>
                <a:ea typeface="Comic Sans MS"/>
                <a:cs typeface="Comic Sans MS"/>
                <a:sym typeface="Comic Sans MS"/>
              </a:rPr>
              <a:t>The weak are protected from the strong (if there were no laws on stealing, murder and rape life would be horrible!). </a:t>
            </a:r>
            <a:endParaRPr/>
          </a:p>
          <a:p>
            <a:pPr marL="0" marR="0" lvl="0" indent="0" algn="l" rtl="0">
              <a:spcBef>
                <a:spcPts val="0"/>
              </a:spcBef>
              <a:spcAft>
                <a:spcPts val="0"/>
              </a:spcAft>
              <a:buNone/>
            </a:pP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800" b="1" u="sng">
                <a:solidFill>
                  <a:schemeClr val="dk1"/>
                </a:solidFill>
                <a:latin typeface="Comic Sans MS"/>
                <a:ea typeface="Comic Sans MS"/>
                <a:cs typeface="Comic Sans MS"/>
                <a:sym typeface="Comic Sans MS"/>
              </a:rPr>
              <a:t>Why is Justice important for Muslims?</a:t>
            </a:r>
            <a:endParaRPr/>
          </a:p>
          <a:p>
            <a:pPr marL="171450" marR="0" lvl="0" indent="-171450" algn="l" rtl="0">
              <a:spcBef>
                <a:spcPts val="0"/>
              </a:spcBef>
              <a:spcAft>
                <a:spcPts val="0"/>
              </a:spcAft>
              <a:buClr>
                <a:schemeClr val="dk1"/>
              </a:buClr>
              <a:buSzPts val="700"/>
              <a:buFont typeface="Comic Sans MS"/>
              <a:buChar char="-"/>
            </a:pPr>
            <a:r>
              <a:rPr lang="en-GB" sz="700">
                <a:solidFill>
                  <a:schemeClr val="dk1"/>
                </a:solidFill>
                <a:latin typeface="Comic Sans MS"/>
                <a:ea typeface="Comic Sans MS"/>
                <a:cs typeface="Comic Sans MS"/>
                <a:sym typeface="Comic Sans MS"/>
              </a:rPr>
              <a:t>The Qur’an describes God as just. As God himself is just, then justice must be of the highest importance for Muslims.</a:t>
            </a:r>
            <a:endParaRPr/>
          </a:p>
          <a:p>
            <a:pPr marL="171450" marR="0" lvl="0" indent="-171450" algn="l" rtl="0">
              <a:spcBef>
                <a:spcPts val="0"/>
              </a:spcBef>
              <a:spcAft>
                <a:spcPts val="0"/>
              </a:spcAft>
              <a:buClr>
                <a:schemeClr val="dk1"/>
              </a:buClr>
              <a:buSzPts val="700"/>
              <a:buFont typeface="Comic Sans MS"/>
              <a:buChar char="-"/>
            </a:pPr>
            <a:r>
              <a:rPr lang="en-GB" sz="700">
                <a:solidFill>
                  <a:schemeClr val="dk1"/>
                </a:solidFill>
                <a:latin typeface="Comic Sans MS"/>
                <a:ea typeface="Comic Sans MS"/>
                <a:cs typeface="Comic Sans MS"/>
                <a:sym typeface="Comic Sans MS"/>
              </a:rPr>
              <a:t>The Qur’an says that God wants people to treat each other fairly and to establish Justice</a:t>
            </a:r>
            <a:endParaRPr/>
          </a:p>
          <a:p>
            <a:pPr marL="0" marR="0" lvl="0" indent="0" algn="l" rtl="0">
              <a:spcBef>
                <a:spcPts val="0"/>
              </a:spcBef>
              <a:spcAft>
                <a:spcPts val="0"/>
              </a:spcAft>
              <a:buNone/>
            </a:pPr>
            <a:r>
              <a:rPr lang="en-GB" sz="700" b="1">
                <a:solidFill>
                  <a:schemeClr val="dk1"/>
                </a:solidFill>
                <a:latin typeface="Comic Sans MS"/>
                <a:ea typeface="Comic Sans MS"/>
                <a:cs typeface="Comic Sans MS"/>
                <a:sym typeface="Comic Sans MS"/>
              </a:rPr>
              <a:t>Surah 16:90</a:t>
            </a:r>
            <a:r>
              <a:rPr lang="en-GB" sz="700">
                <a:solidFill>
                  <a:schemeClr val="dk1"/>
                </a:solidFill>
                <a:latin typeface="Comic Sans MS"/>
                <a:ea typeface="Comic Sans MS"/>
                <a:cs typeface="Comic Sans MS"/>
                <a:sym typeface="Comic Sans MS"/>
              </a:rPr>
              <a:t> – </a:t>
            </a:r>
            <a:r>
              <a:rPr lang="en-GB" sz="700" i="1">
                <a:solidFill>
                  <a:schemeClr val="dk1"/>
                </a:solidFill>
                <a:latin typeface="Comic Sans MS"/>
                <a:ea typeface="Comic Sans MS"/>
                <a:cs typeface="Comic Sans MS"/>
                <a:sym typeface="Comic Sans MS"/>
              </a:rPr>
              <a:t>God commands justice,, the doing of good… and He forbids all shameful deeds and injustice.</a:t>
            </a:r>
            <a:endParaRPr/>
          </a:p>
          <a:p>
            <a:pPr marL="171450" marR="0" lvl="0" indent="-171450" algn="l" rtl="0">
              <a:spcBef>
                <a:spcPts val="0"/>
              </a:spcBef>
              <a:spcAft>
                <a:spcPts val="0"/>
              </a:spcAft>
              <a:buClr>
                <a:schemeClr val="dk1"/>
              </a:buClr>
              <a:buSzPts val="700"/>
              <a:buFont typeface="Comic Sans MS"/>
              <a:buChar char="-"/>
            </a:pPr>
            <a:r>
              <a:rPr lang="en-GB" sz="700">
                <a:solidFill>
                  <a:schemeClr val="dk1"/>
                </a:solidFill>
                <a:latin typeface="Comic Sans MS"/>
                <a:ea typeface="Comic Sans MS"/>
                <a:cs typeface="Comic Sans MS"/>
                <a:sym typeface="Comic Sans MS"/>
              </a:rPr>
              <a:t>The Prophet is shown as acting justly and telling Muslims to treat everyone justly and equally.</a:t>
            </a:r>
            <a:endParaRPr sz="700">
              <a:solidFill>
                <a:schemeClr val="dk1"/>
              </a:solidFill>
              <a:latin typeface="Comic Sans MS"/>
              <a:ea typeface="Comic Sans MS"/>
              <a:cs typeface="Comic Sans MS"/>
              <a:sym typeface="Comic Sans MS"/>
            </a:endParaRPr>
          </a:p>
          <a:p>
            <a:pPr marL="171450" marR="0" lvl="0" indent="-171450" algn="l" rtl="0">
              <a:spcBef>
                <a:spcPts val="0"/>
              </a:spcBef>
              <a:spcAft>
                <a:spcPts val="0"/>
              </a:spcAft>
              <a:buClr>
                <a:schemeClr val="dk1"/>
              </a:buClr>
              <a:buSzPts val="700"/>
              <a:buFont typeface="Comic Sans MS"/>
              <a:buChar char="-"/>
            </a:pPr>
            <a:r>
              <a:rPr lang="en-GB" sz="700">
                <a:solidFill>
                  <a:schemeClr val="dk1"/>
                </a:solidFill>
                <a:latin typeface="Comic Sans MS"/>
                <a:ea typeface="Comic Sans MS"/>
                <a:cs typeface="Comic Sans MS"/>
                <a:sym typeface="Comic Sans MS"/>
              </a:rPr>
              <a:t>Muslims believe it is part of their role as </a:t>
            </a:r>
            <a:r>
              <a:rPr lang="en-GB" sz="700" b="1" i="1">
                <a:solidFill>
                  <a:schemeClr val="dk1"/>
                </a:solidFill>
                <a:latin typeface="Comic Sans MS"/>
                <a:ea typeface="Comic Sans MS"/>
                <a:cs typeface="Comic Sans MS"/>
                <a:sym typeface="Comic Sans MS"/>
              </a:rPr>
              <a:t>vicegerents</a:t>
            </a:r>
            <a:r>
              <a:rPr lang="en-GB" sz="700">
                <a:solidFill>
                  <a:schemeClr val="dk1"/>
                </a:solidFill>
                <a:latin typeface="Comic Sans MS"/>
                <a:ea typeface="Comic Sans MS"/>
                <a:cs typeface="Comic Sans MS"/>
                <a:sym typeface="Comic Sans MS"/>
              </a:rPr>
              <a:t> (stewards) of God’s creative to behave justly by following the Shari’ah Law</a:t>
            </a:r>
            <a:endParaRPr/>
          </a:p>
          <a:p>
            <a:pPr marL="171450" marR="0" lvl="0" indent="-171450" algn="l" rtl="0">
              <a:spcBef>
                <a:spcPts val="0"/>
              </a:spcBef>
              <a:spcAft>
                <a:spcPts val="0"/>
              </a:spcAft>
              <a:buClr>
                <a:schemeClr val="dk1"/>
              </a:buClr>
              <a:buSzPts val="700"/>
              <a:buFont typeface="Comic Sans MS"/>
              <a:buChar char="-"/>
            </a:pPr>
            <a:r>
              <a:rPr lang="en-GB" sz="700">
                <a:solidFill>
                  <a:schemeClr val="dk1"/>
                </a:solidFill>
                <a:latin typeface="Comic Sans MS"/>
                <a:ea typeface="Comic Sans MS"/>
                <a:cs typeface="Comic Sans MS"/>
                <a:sym typeface="Comic Sans MS"/>
              </a:rPr>
              <a:t>Islamic teaching on the Last Day is concerned with the need for the good to be rewarded and the evil to be punished. </a:t>
            </a:r>
            <a:endParaRPr/>
          </a:p>
          <a:p>
            <a:pPr marL="171450" marR="0" lvl="0" indent="-127000" algn="l" rtl="0">
              <a:spcBef>
                <a:spcPts val="0"/>
              </a:spcBef>
              <a:spcAft>
                <a:spcPts val="0"/>
              </a:spcAft>
              <a:buClr>
                <a:schemeClr val="dk1"/>
              </a:buClr>
              <a:buSzPts val="700"/>
              <a:buFont typeface="Calibri"/>
              <a:buNone/>
            </a:pP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800" b="1" u="sng">
                <a:solidFill>
                  <a:schemeClr val="dk1"/>
                </a:solidFill>
                <a:latin typeface="Comic Sans MS"/>
                <a:ea typeface="Comic Sans MS"/>
                <a:cs typeface="Comic Sans MS"/>
                <a:sym typeface="Comic Sans MS"/>
              </a:rPr>
              <a:t>Why Muslims believe Justice is important for the victim</a:t>
            </a:r>
            <a:endParaRPr/>
          </a:p>
          <a:p>
            <a:pPr marL="171450" marR="0" lvl="0" indent="-171450" algn="l" rtl="0">
              <a:spcBef>
                <a:spcPts val="0"/>
              </a:spcBef>
              <a:spcAft>
                <a:spcPts val="0"/>
              </a:spcAft>
              <a:buClr>
                <a:schemeClr val="dk1"/>
              </a:buClr>
              <a:buSzPts val="700"/>
              <a:buFont typeface="Comic Sans MS"/>
              <a:buChar char="-"/>
            </a:pPr>
            <a:r>
              <a:rPr lang="en-GB" sz="700">
                <a:solidFill>
                  <a:schemeClr val="dk1"/>
                </a:solidFill>
                <a:latin typeface="Comic Sans MS"/>
                <a:ea typeface="Comic Sans MS"/>
                <a:cs typeface="Comic Sans MS"/>
                <a:sym typeface="Comic Sans MS"/>
              </a:rPr>
              <a:t>Islam teaches that justice should always be given as the victim is totally innocent</a:t>
            </a:r>
            <a:endParaRPr/>
          </a:p>
          <a:p>
            <a:pPr marL="171450" marR="0" lvl="0" indent="-171450" algn="l" rtl="0">
              <a:spcBef>
                <a:spcPts val="0"/>
              </a:spcBef>
              <a:spcAft>
                <a:spcPts val="0"/>
              </a:spcAft>
              <a:buClr>
                <a:schemeClr val="dk1"/>
              </a:buClr>
              <a:buSzPts val="700"/>
              <a:buFont typeface="Comic Sans MS"/>
              <a:buChar char="-"/>
            </a:pPr>
            <a:r>
              <a:rPr lang="en-GB" sz="700">
                <a:solidFill>
                  <a:schemeClr val="dk1"/>
                </a:solidFill>
                <a:latin typeface="Comic Sans MS"/>
                <a:ea typeface="Comic Sans MS"/>
                <a:cs typeface="Comic Sans MS"/>
                <a:sym typeface="Comic Sans MS"/>
              </a:rPr>
              <a:t>The Qur’an teaches that the victims of crime should be compensated</a:t>
            </a:r>
            <a:endParaRPr/>
          </a:p>
          <a:p>
            <a:pPr marL="171450" marR="0" lvl="0" indent="-171450" algn="l" rtl="0">
              <a:spcBef>
                <a:spcPts val="0"/>
              </a:spcBef>
              <a:spcAft>
                <a:spcPts val="0"/>
              </a:spcAft>
              <a:buClr>
                <a:schemeClr val="dk1"/>
              </a:buClr>
              <a:buSzPts val="700"/>
              <a:buFont typeface="Comic Sans MS"/>
              <a:buChar char="-"/>
            </a:pPr>
            <a:r>
              <a:rPr lang="en-GB" sz="700">
                <a:solidFill>
                  <a:schemeClr val="dk1"/>
                </a:solidFill>
                <a:latin typeface="Comic Sans MS"/>
                <a:ea typeface="Comic Sans MS"/>
                <a:cs typeface="Comic Sans MS"/>
                <a:sym typeface="Comic Sans MS"/>
              </a:rPr>
              <a:t>The fact that God commands Muslims to be just means that the unjust must be punished so that their victims are given justice. </a:t>
            </a:r>
            <a:endParaRPr/>
          </a:p>
        </p:txBody>
      </p:sp>
      <p:sp>
        <p:nvSpPr>
          <p:cNvPr id="86" name="Shape 86"/>
          <p:cNvSpPr/>
          <p:nvPr/>
        </p:nvSpPr>
        <p:spPr>
          <a:xfrm>
            <a:off x="2085986" y="-1"/>
            <a:ext cx="6222093" cy="3073318"/>
          </a:xfrm>
          <a:prstGeom prst="rect">
            <a:avLst/>
          </a:prstGeom>
          <a:noFill/>
          <a:ln w="381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r>
              <a:rPr lang="en-GB" sz="1000" b="1" u="sng">
                <a:solidFill>
                  <a:schemeClr val="dk1"/>
                </a:solidFill>
                <a:latin typeface="Comic Sans MS"/>
                <a:ea typeface="Comic Sans MS"/>
                <a:cs typeface="Comic Sans MS"/>
                <a:sym typeface="Comic Sans MS"/>
              </a:rPr>
              <a:t>2. Crime</a:t>
            </a:r>
            <a:endParaRPr/>
          </a:p>
          <a:p>
            <a:pPr marL="0" marR="0" lvl="0" indent="0" algn="l" rtl="0">
              <a:spcBef>
                <a:spcPts val="0"/>
              </a:spcBef>
              <a:spcAft>
                <a:spcPts val="0"/>
              </a:spcAft>
              <a:buNone/>
            </a:pPr>
            <a:r>
              <a:rPr lang="en-GB" sz="800" b="1" u="sng">
                <a:solidFill>
                  <a:schemeClr val="dk1"/>
                </a:solidFill>
                <a:latin typeface="Comic Sans MS"/>
                <a:ea typeface="Comic Sans MS"/>
                <a:cs typeface="Comic Sans MS"/>
                <a:sym typeface="Comic Sans MS"/>
              </a:rPr>
              <a:t>The Nature of Crime</a:t>
            </a:r>
            <a:endParaRPr/>
          </a:p>
          <a:p>
            <a:pPr marL="0" marR="0" lvl="0" indent="0" algn="l" rtl="0">
              <a:spcBef>
                <a:spcPts val="0"/>
              </a:spcBef>
              <a:spcAft>
                <a:spcPts val="0"/>
              </a:spcAft>
              <a:buNone/>
            </a:pPr>
            <a:r>
              <a:rPr lang="en-GB" sz="700">
                <a:solidFill>
                  <a:schemeClr val="dk1"/>
                </a:solidFill>
                <a:latin typeface="Comic Sans MS"/>
                <a:ea typeface="Comic Sans MS"/>
                <a:cs typeface="Comic Sans MS"/>
                <a:sym typeface="Comic Sans MS"/>
              </a:rPr>
              <a:t>A crime is an act against the law. In the UK, laws are made either by Parliament or by judges. Types of crime include:</a:t>
            </a:r>
            <a:endParaRPr/>
          </a:p>
          <a:p>
            <a:pPr marL="0" marR="0" lvl="0" indent="0" algn="l" rtl="0">
              <a:spcBef>
                <a:spcPts val="0"/>
              </a:spcBef>
              <a:spcAft>
                <a:spcPts val="0"/>
              </a:spcAft>
              <a:buNone/>
            </a:pPr>
            <a:r>
              <a:rPr lang="en-GB" sz="700">
                <a:solidFill>
                  <a:schemeClr val="dk1"/>
                </a:solidFill>
                <a:latin typeface="Comic Sans MS"/>
                <a:ea typeface="Comic Sans MS"/>
                <a:cs typeface="Comic Sans MS"/>
                <a:sym typeface="Comic Sans MS"/>
              </a:rPr>
              <a:t>- </a:t>
            </a:r>
            <a:r>
              <a:rPr lang="en-GB" sz="700" b="1">
                <a:solidFill>
                  <a:schemeClr val="dk1"/>
                </a:solidFill>
                <a:latin typeface="Comic Sans MS"/>
                <a:ea typeface="Comic Sans MS"/>
                <a:cs typeface="Comic Sans MS"/>
                <a:sym typeface="Comic Sans MS"/>
              </a:rPr>
              <a:t>Violent Crime</a:t>
            </a:r>
            <a:r>
              <a:rPr lang="en-GB" sz="700">
                <a:solidFill>
                  <a:schemeClr val="dk1"/>
                </a:solidFill>
                <a:latin typeface="Comic Sans MS"/>
                <a:ea typeface="Comic Sans MS"/>
                <a:cs typeface="Comic Sans MS"/>
                <a:sym typeface="Comic Sans MS"/>
              </a:rPr>
              <a:t> – Ranges from minor assaults to murder. </a:t>
            </a:r>
            <a:endParaRPr/>
          </a:p>
          <a:p>
            <a:pPr marL="0" marR="0" lvl="0" indent="0" algn="l" rtl="0">
              <a:spcBef>
                <a:spcPts val="0"/>
              </a:spcBef>
              <a:spcAft>
                <a:spcPts val="0"/>
              </a:spcAft>
              <a:buNone/>
            </a:pPr>
            <a:r>
              <a:rPr lang="en-GB" sz="700" b="1">
                <a:solidFill>
                  <a:schemeClr val="dk1"/>
                </a:solidFill>
                <a:latin typeface="Comic Sans MS"/>
                <a:ea typeface="Comic Sans MS"/>
                <a:cs typeface="Comic Sans MS"/>
                <a:sym typeface="Comic Sans MS"/>
              </a:rPr>
              <a:t>- Cyber Crime – </a:t>
            </a:r>
            <a:r>
              <a:rPr lang="en-GB" sz="700">
                <a:solidFill>
                  <a:schemeClr val="dk1"/>
                </a:solidFill>
                <a:latin typeface="Comic Sans MS"/>
                <a:ea typeface="Comic Sans MS"/>
                <a:cs typeface="Comic Sans MS"/>
                <a:sym typeface="Comic Sans MS"/>
              </a:rPr>
              <a:t>which is a crime committed using the internet and involves such crimes as hacking people’s bank accounts to steal money from them.</a:t>
            </a:r>
            <a:endParaRPr/>
          </a:p>
          <a:p>
            <a:pPr marL="0" marR="0" lvl="0" indent="0" algn="l" rtl="0">
              <a:spcBef>
                <a:spcPts val="0"/>
              </a:spcBef>
              <a:spcAft>
                <a:spcPts val="0"/>
              </a:spcAft>
              <a:buNone/>
            </a:pPr>
            <a:endParaRPr sz="800">
              <a:solidFill>
                <a:schemeClr val="dk1"/>
              </a:solidFill>
              <a:latin typeface="Calibri"/>
              <a:ea typeface="Calibri"/>
              <a:cs typeface="Calibri"/>
              <a:sym typeface="Calibri"/>
            </a:endParaRPr>
          </a:p>
          <a:p>
            <a:pPr marL="0" marR="0" lvl="0" indent="0" algn="l" rtl="0">
              <a:spcBef>
                <a:spcPts val="0"/>
              </a:spcBef>
              <a:spcAft>
                <a:spcPts val="0"/>
              </a:spcAft>
              <a:buNone/>
            </a:pPr>
            <a:r>
              <a:rPr lang="en-GB" sz="800" b="1" u="sng">
                <a:solidFill>
                  <a:schemeClr val="dk1"/>
                </a:solidFill>
                <a:latin typeface="Comic Sans MS"/>
                <a:ea typeface="Comic Sans MS"/>
                <a:cs typeface="Comic Sans MS"/>
                <a:sym typeface="Comic Sans MS"/>
              </a:rPr>
              <a:t>Causes of Crime</a:t>
            </a:r>
            <a:endParaRPr/>
          </a:p>
          <a:p>
            <a:pPr marL="171450" marR="0" lvl="0" indent="-171450" algn="l" rtl="0">
              <a:spcBef>
                <a:spcPts val="0"/>
              </a:spcBef>
              <a:spcAft>
                <a:spcPts val="0"/>
              </a:spcAft>
              <a:buClr>
                <a:schemeClr val="dk1"/>
              </a:buClr>
              <a:buSzPts val="700"/>
              <a:buFont typeface="Comic Sans MS"/>
              <a:buChar char="-"/>
            </a:pPr>
            <a:r>
              <a:rPr lang="en-GB" sz="700" b="1">
                <a:solidFill>
                  <a:schemeClr val="dk1"/>
                </a:solidFill>
                <a:latin typeface="Comic Sans MS"/>
                <a:ea typeface="Comic Sans MS"/>
                <a:cs typeface="Comic Sans MS"/>
                <a:sym typeface="Comic Sans MS"/>
              </a:rPr>
              <a:t>Poverty</a:t>
            </a:r>
            <a:r>
              <a:rPr lang="en-GB" sz="700">
                <a:solidFill>
                  <a:schemeClr val="dk1"/>
                </a:solidFill>
                <a:latin typeface="Comic Sans MS"/>
                <a:ea typeface="Comic Sans MS"/>
                <a:cs typeface="Comic Sans MS"/>
                <a:sym typeface="Comic Sans MS"/>
              </a:rPr>
              <a:t> – Many people convicted of shoplifting were stealing it to feed themselves or their families. </a:t>
            </a:r>
            <a:endParaRPr/>
          </a:p>
          <a:p>
            <a:pPr marL="171450" marR="0" lvl="0" indent="-171450" algn="l" rtl="0">
              <a:spcBef>
                <a:spcPts val="0"/>
              </a:spcBef>
              <a:spcAft>
                <a:spcPts val="0"/>
              </a:spcAft>
              <a:buClr>
                <a:schemeClr val="dk1"/>
              </a:buClr>
              <a:buSzPts val="700"/>
              <a:buFont typeface="Comic Sans MS"/>
              <a:buChar char="-"/>
            </a:pPr>
            <a:r>
              <a:rPr lang="en-GB" sz="700" b="1">
                <a:solidFill>
                  <a:schemeClr val="dk1"/>
                </a:solidFill>
                <a:latin typeface="Comic Sans MS"/>
                <a:ea typeface="Comic Sans MS"/>
                <a:cs typeface="Comic Sans MS"/>
                <a:sym typeface="Comic Sans MS"/>
              </a:rPr>
              <a:t>Upbringing</a:t>
            </a:r>
            <a:r>
              <a:rPr lang="en-GB" sz="700">
                <a:solidFill>
                  <a:schemeClr val="dk1"/>
                </a:solidFill>
                <a:latin typeface="Comic Sans MS"/>
                <a:ea typeface="Comic Sans MS"/>
                <a:cs typeface="Comic Sans MS"/>
                <a:sym typeface="Comic Sans MS"/>
              </a:rPr>
              <a:t> – In a survey from 2011, 24% of people stated they had been in car at some point. 29% of prisoners had experienced abuse.</a:t>
            </a:r>
            <a:endParaRPr sz="700" b="1">
              <a:solidFill>
                <a:schemeClr val="dk1"/>
              </a:solidFill>
              <a:latin typeface="Comic Sans MS"/>
              <a:ea typeface="Comic Sans MS"/>
              <a:cs typeface="Comic Sans MS"/>
              <a:sym typeface="Comic Sans MS"/>
            </a:endParaRPr>
          </a:p>
          <a:p>
            <a:pPr marL="171450" marR="0" lvl="0" indent="-171450" algn="l" rtl="0">
              <a:spcBef>
                <a:spcPts val="0"/>
              </a:spcBef>
              <a:spcAft>
                <a:spcPts val="0"/>
              </a:spcAft>
              <a:buClr>
                <a:schemeClr val="dk1"/>
              </a:buClr>
              <a:buSzPts val="700"/>
              <a:buFont typeface="Comic Sans MS"/>
              <a:buChar char="-"/>
            </a:pPr>
            <a:r>
              <a:rPr lang="en-GB" sz="700" b="1">
                <a:solidFill>
                  <a:schemeClr val="dk1"/>
                </a:solidFill>
                <a:latin typeface="Comic Sans MS"/>
                <a:ea typeface="Comic Sans MS"/>
                <a:cs typeface="Comic Sans MS"/>
                <a:sym typeface="Comic Sans MS"/>
              </a:rPr>
              <a:t>Drugs – </a:t>
            </a:r>
            <a:r>
              <a:rPr lang="en-GB" sz="700">
                <a:solidFill>
                  <a:schemeClr val="dk1"/>
                </a:solidFill>
                <a:latin typeface="Comic Sans MS"/>
                <a:ea typeface="Comic Sans MS"/>
                <a:cs typeface="Comic Sans MS"/>
                <a:sym typeface="Comic Sans MS"/>
              </a:rPr>
              <a:t>Some research studies have found that a lot of </a:t>
            </a:r>
            <a:r>
              <a:rPr lang="en-GB" sz="700" b="1">
                <a:solidFill>
                  <a:schemeClr val="dk1"/>
                </a:solidFill>
                <a:latin typeface="Comic Sans MS"/>
                <a:ea typeface="Comic Sans MS"/>
                <a:cs typeface="Comic Sans MS"/>
                <a:sym typeface="Comic Sans MS"/>
              </a:rPr>
              <a:t>acquisitive crimes</a:t>
            </a:r>
            <a:r>
              <a:rPr lang="en-GB" sz="700">
                <a:solidFill>
                  <a:schemeClr val="dk1"/>
                </a:solidFill>
                <a:latin typeface="Comic Sans MS"/>
                <a:ea typeface="Comic Sans MS"/>
                <a:cs typeface="Comic Sans MS"/>
                <a:sym typeface="Comic Sans MS"/>
              </a:rPr>
              <a:t> (crimes where the criminal wants to acquire someone else’s property, is committed by users of heroin and crack cocaine. </a:t>
            </a:r>
            <a:endParaRPr/>
          </a:p>
          <a:p>
            <a:pPr marL="171450" marR="0" lvl="0" indent="-171450" algn="l" rtl="0">
              <a:spcBef>
                <a:spcPts val="0"/>
              </a:spcBef>
              <a:spcAft>
                <a:spcPts val="0"/>
              </a:spcAft>
              <a:buClr>
                <a:schemeClr val="dk1"/>
              </a:buClr>
              <a:buSzPts val="700"/>
              <a:buFont typeface="Comic Sans MS"/>
              <a:buChar char="-"/>
            </a:pPr>
            <a:r>
              <a:rPr lang="en-GB" sz="700" b="1">
                <a:solidFill>
                  <a:schemeClr val="dk1"/>
                </a:solidFill>
                <a:latin typeface="Comic Sans MS"/>
                <a:ea typeface="Comic Sans MS"/>
                <a:cs typeface="Comic Sans MS"/>
                <a:sym typeface="Comic Sans MS"/>
              </a:rPr>
              <a:t>Low Self Esteem</a:t>
            </a:r>
            <a:r>
              <a:rPr lang="en-GB" sz="700">
                <a:solidFill>
                  <a:schemeClr val="dk1"/>
                </a:solidFill>
                <a:latin typeface="Comic Sans MS"/>
                <a:ea typeface="Comic Sans MS"/>
                <a:cs typeface="Comic Sans MS"/>
                <a:sym typeface="Comic Sans MS"/>
              </a:rPr>
              <a:t> – Criminals in prison for drug offences and those with extensive criminal histories were found to have significantly lower self-esteem than the average person.</a:t>
            </a:r>
            <a:endParaRPr/>
          </a:p>
          <a:p>
            <a:pPr marL="171450" marR="0" lvl="0" indent="-127000" algn="l" rtl="0">
              <a:spcBef>
                <a:spcPts val="0"/>
              </a:spcBef>
              <a:spcAft>
                <a:spcPts val="0"/>
              </a:spcAft>
              <a:buClr>
                <a:schemeClr val="dk1"/>
              </a:buClr>
              <a:buSzPts val="700"/>
              <a:buFont typeface="Calibri"/>
              <a:buNone/>
            </a:pP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800" b="1" u="sng">
                <a:solidFill>
                  <a:schemeClr val="dk1"/>
                </a:solidFill>
                <a:latin typeface="Comic Sans MS"/>
                <a:ea typeface="Comic Sans MS"/>
                <a:cs typeface="Comic Sans MS"/>
                <a:sym typeface="Comic Sans MS"/>
              </a:rPr>
              <a:t>Muslims Attitudes to Crime</a:t>
            </a:r>
            <a:endParaRPr/>
          </a:p>
          <a:p>
            <a:pPr marL="0" marR="0" lvl="0" indent="0" algn="l" rtl="0">
              <a:spcBef>
                <a:spcPts val="0"/>
              </a:spcBef>
              <a:spcAft>
                <a:spcPts val="0"/>
              </a:spcAft>
              <a:buNone/>
            </a:pPr>
            <a:r>
              <a:rPr lang="en-GB" sz="700">
                <a:solidFill>
                  <a:schemeClr val="dk1"/>
                </a:solidFill>
                <a:latin typeface="Comic Sans MS"/>
                <a:ea typeface="Comic Sans MS"/>
                <a:cs typeface="Comic Sans MS"/>
                <a:sym typeface="Comic Sans MS"/>
              </a:rPr>
              <a:t>Muslims are against crime because misdeeds are breaking the laws of God. They try to remove the cause of criminality and alleviate the problems of crime:</a:t>
            </a:r>
            <a:endParaRPr/>
          </a:p>
          <a:p>
            <a:pPr marL="171450" marR="0" lvl="0" indent="-171450" algn="l" rtl="0">
              <a:spcBef>
                <a:spcPts val="0"/>
              </a:spcBef>
              <a:spcAft>
                <a:spcPts val="0"/>
              </a:spcAft>
              <a:buClr>
                <a:schemeClr val="dk1"/>
              </a:buClr>
              <a:buSzPts val="700"/>
              <a:buFont typeface="Comic Sans MS"/>
              <a:buChar char="-"/>
            </a:pPr>
            <a:r>
              <a:rPr lang="en-GB" sz="700" b="1">
                <a:solidFill>
                  <a:schemeClr val="dk1"/>
                </a:solidFill>
                <a:latin typeface="Comic Sans MS"/>
                <a:ea typeface="Comic Sans MS"/>
                <a:cs typeface="Comic Sans MS"/>
                <a:sym typeface="Comic Sans MS"/>
              </a:rPr>
              <a:t>Poverty - </a:t>
            </a:r>
            <a:r>
              <a:rPr lang="en-GB" sz="700">
                <a:solidFill>
                  <a:schemeClr val="dk1"/>
                </a:solidFill>
                <a:latin typeface="Comic Sans MS"/>
                <a:ea typeface="Comic Sans MS"/>
                <a:cs typeface="Comic Sans MS"/>
                <a:sym typeface="Comic Sans MS"/>
              </a:rPr>
              <a:t>Islam tries to deal with the issue of poverty by banning the use of interest and gambling and encouraging other Muslims to share their wealth. They also use Zakah to help poor Muslims in the UK and support charities such as Muslim Aid and Islamic Relief</a:t>
            </a:r>
            <a:endParaRPr/>
          </a:p>
          <a:p>
            <a:pPr marL="171450" marR="0" lvl="0" indent="-171450" algn="l" rtl="0">
              <a:spcBef>
                <a:spcPts val="0"/>
              </a:spcBef>
              <a:spcAft>
                <a:spcPts val="0"/>
              </a:spcAft>
              <a:buClr>
                <a:schemeClr val="dk1"/>
              </a:buClr>
              <a:buSzPts val="700"/>
              <a:buFont typeface="Comic Sans MS"/>
              <a:buChar char="-"/>
            </a:pPr>
            <a:r>
              <a:rPr lang="en-GB" sz="700" b="1">
                <a:solidFill>
                  <a:schemeClr val="dk1"/>
                </a:solidFill>
                <a:latin typeface="Comic Sans MS"/>
                <a:ea typeface="Comic Sans MS"/>
                <a:cs typeface="Comic Sans MS"/>
                <a:sym typeface="Comic Sans MS"/>
              </a:rPr>
              <a:t>Upbringing</a:t>
            </a:r>
            <a:r>
              <a:rPr lang="en-GB" sz="700">
                <a:solidFill>
                  <a:schemeClr val="dk1"/>
                </a:solidFill>
                <a:latin typeface="Comic Sans MS"/>
                <a:ea typeface="Comic Sans MS"/>
                <a:cs typeface="Comic Sans MS"/>
                <a:sym typeface="Comic Sans MS"/>
              </a:rPr>
              <a:t> – Muslims help people to fulfil their duties as Muslim parents. Islam teaches that children are a gift from God and that, on the Last Day, Muslims will be judged by God on how well they have brought up their children. Muslims are expected to teach the difference between right and wrong, introduce them to faith through Salah (prayer) and observe Ramadan.</a:t>
            </a:r>
            <a:endParaRPr/>
          </a:p>
          <a:p>
            <a:pPr marL="171450" marR="0" lvl="0" indent="-171450" algn="l" rtl="0">
              <a:spcBef>
                <a:spcPts val="0"/>
              </a:spcBef>
              <a:spcAft>
                <a:spcPts val="0"/>
              </a:spcAft>
              <a:buClr>
                <a:schemeClr val="dk1"/>
              </a:buClr>
              <a:buSzPts val="700"/>
              <a:buFont typeface="Comic Sans MS"/>
              <a:buChar char="-"/>
            </a:pPr>
            <a:r>
              <a:rPr lang="en-GB" sz="700" b="1">
                <a:solidFill>
                  <a:schemeClr val="dk1"/>
                </a:solidFill>
                <a:latin typeface="Comic Sans MS"/>
                <a:ea typeface="Comic Sans MS"/>
                <a:cs typeface="Comic Sans MS"/>
                <a:sym typeface="Comic Sans MS"/>
              </a:rPr>
              <a:t>Alcohol and Drugs</a:t>
            </a:r>
            <a:r>
              <a:rPr lang="en-GB" sz="700">
                <a:solidFill>
                  <a:schemeClr val="dk1"/>
                </a:solidFill>
                <a:latin typeface="Comic Sans MS"/>
                <a:ea typeface="Comic Sans MS"/>
                <a:cs typeface="Comic Sans MS"/>
                <a:sym typeface="Comic Sans MS"/>
              </a:rPr>
              <a:t> – These are haram (not allowed) in Islam so shouldn’t be an issue. The Qur’an says that intoxicants are a means by which Satan tries to keep people God. </a:t>
            </a:r>
            <a:endParaRPr sz="700" b="1">
              <a:solidFill>
                <a:schemeClr val="dk1"/>
              </a:solidFill>
              <a:latin typeface="Comic Sans MS"/>
              <a:ea typeface="Comic Sans MS"/>
              <a:cs typeface="Comic Sans MS"/>
              <a:sym typeface="Comic Sans MS"/>
            </a:endParaRPr>
          </a:p>
          <a:p>
            <a:pPr marL="171450" marR="0" lvl="0" indent="-171450" algn="l" rtl="0">
              <a:spcBef>
                <a:spcPts val="0"/>
              </a:spcBef>
              <a:spcAft>
                <a:spcPts val="0"/>
              </a:spcAft>
              <a:buClr>
                <a:schemeClr val="dk1"/>
              </a:buClr>
              <a:buSzPts val="700"/>
              <a:buFont typeface="Comic Sans MS"/>
              <a:buChar char="-"/>
            </a:pPr>
            <a:r>
              <a:rPr lang="en-GB" sz="700" b="1">
                <a:solidFill>
                  <a:schemeClr val="dk1"/>
                </a:solidFill>
                <a:latin typeface="Comic Sans MS"/>
                <a:ea typeface="Comic Sans MS"/>
                <a:cs typeface="Comic Sans MS"/>
                <a:sym typeface="Comic Sans MS"/>
              </a:rPr>
              <a:t>Self-Esteem</a:t>
            </a:r>
            <a:r>
              <a:rPr lang="en-GB" sz="700">
                <a:solidFill>
                  <a:schemeClr val="dk1"/>
                </a:solidFill>
                <a:latin typeface="Comic Sans MS"/>
                <a:ea typeface="Comic Sans MS"/>
                <a:cs typeface="Comic Sans MS"/>
                <a:sym typeface="Comic Sans MS"/>
              </a:rPr>
              <a:t> – Islam’s teachings should mean that no Muslim has problems with Self-Esteem. To know that you are the </a:t>
            </a:r>
            <a:r>
              <a:rPr lang="en-GB" sz="700" b="1" i="1">
                <a:solidFill>
                  <a:schemeClr val="dk1"/>
                </a:solidFill>
                <a:latin typeface="Comic Sans MS"/>
                <a:ea typeface="Comic Sans MS"/>
                <a:cs typeface="Comic Sans MS"/>
                <a:sym typeface="Comic Sans MS"/>
              </a:rPr>
              <a:t>Khalifah</a:t>
            </a:r>
            <a:r>
              <a:rPr lang="en-GB" sz="700">
                <a:solidFill>
                  <a:schemeClr val="dk1"/>
                </a:solidFill>
                <a:latin typeface="Comic Sans MS"/>
                <a:ea typeface="Comic Sans MS"/>
                <a:cs typeface="Comic Sans MS"/>
                <a:sym typeface="Comic Sans MS"/>
              </a:rPr>
              <a:t> of God, given the task of looking after the world in the way God wants, should mean never having a problem with low self-esteem. </a:t>
            </a:r>
            <a:endParaRPr sz="700" b="1">
              <a:solidFill>
                <a:schemeClr val="dk1"/>
              </a:solidFill>
              <a:latin typeface="Comic Sans MS"/>
              <a:ea typeface="Comic Sans MS"/>
              <a:cs typeface="Comic Sans MS"/>
              <a:sym typeface="Comic Sans MS"/>
            </a:endParaRPr>
          </a:p>
        </p:txBody>
      </p:sp>
      <p:sp>
        <p:nvSpPr>
          <p:cNvPr id="87" name="Shape 87"/>
          <p:cNvSpPr txBox="1"/>
          <p:nvPr/>
        </p:nvSpPr>
        <p:spPr>
          <a:xfrm>
            <a:off x="8360400" y="5274798"/>
            <a:ext cx="3823500" cy="1611000"/>
          </a:xfrm>
          <a:prstGeom prst="rect">
            <a:avLst/>
          </a:prstGeom>
          <a:noFill/>
          <a:ln w="38100" cap="flat" cmpd="sng">
            <a:solidFill>
              <a:srgbClr val="7030A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000" b="1" u="sng">
                <a:solidFill>
                  <a:schemeClr val="dk1"/>
                </a:solidFill>
                <a:latin typeface="Comic Sans MS"/>
                <a:ea typeface="Comic Sans MS"/>
                <a:cs typeface="Comic Sans MS"/>
                <a:sym typeface="Comic Sans MS"/>
              </a:rPr>
              <a:t>4. Attitudes to Punishment</a:t>
            </a:r>
            <a:endParaRPr sz="1000" b="1" u="sng">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800" b="1" u="sng">
                <a:solidFill>
                  <a:schemeClr val="dk1"/>
                </a:solidFill>
                <a:latin typeface="Comic Sans MS"/>
                <a:ea typeface="Comic Sans MS"/>
                <a:cs typeface="Comic Sans MS"/>
                <a:sym typeface="Comic Sans MS"/>
              </a:rPr>
              <a:t>Why punishment can be regarded as Justice</a:t>
            </a:r>
            <a:endParaRPr sz="800" b="1" u="sng">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700">
                <a:solidFill>
                  <a:schemeClr val="dk1"/>
                </a:solidFill>
                <a:latin typeface="Comic Sans MS"/>
                <a:ea typeface="Comic Sans MS"/>
                <a:cs typeface="Comic Sans MS"/>
                <a:sym typeface="Comic Sans MS"/>
              </a:rPr>
              <a:t>Punishment can be seen as justice because part of justice is making sure that the good are rewarded and the lawbreakers are punished. Some people, especially victims of crime, regard punishment as a form of justice:</a:t>
            </a: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700" b="1">
                <a:solidFill>
                  <a:schemeClr val="dk1"/>
                </a:solidFill>
                <a:latin typeface="Comic Sans MS"/>
                <a:ea typeface="Comic Sans MS"/>
                <a:cs typeface="Comic Sans MS"/>
                <a:sym typeface="Comic Sans MS"/>
              </a:rPr>
              <a:t>Retributive Justice</a:t>
            </a:r>
            <a:r>
              <a:rPr lang="en-GB" sz="700">
                <a:solidFill>
                  <a:schemeClr val="dk1"/>
                </a:solidFill>
                <a:latin typeface="Comic Sans MS"/>
                <a:ea typeface="Comic Sans MS"/>
                <a:cs typeface="Comic Sans MS"/>
                <a:sym typeface="Comic Sans MS"/>
              </a:rPr>
              <a:t> - A theory of justice which considers that punishment should be proportionate to the crime. This is not revenge like ‘an eye for an eye’.In other words, the severity of punishment must reflect the severity of the crime. </a:t>
            </a: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800" b="1" u="sng">
                <a:solidFill>
                  <a:schemeClr val="dk1"/>
                </a:solidFill>
                <a:latin typeface="Comic Sans MS"/>
                <a:ea typeface="Comic Sans MS"/>
                <a:cs typeface="Comic Sans MS"/>
                <a:sym typeface="Comic Sans MS"/>
              </a:rPr>
              <a:t>Why punishment might be needed in society</a:t>
            </a:r>
            <a:endParaRPr sz="800" b="1" u="sng">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700">
                <a:solidFill>
                  <a:schemeClr val="dk1"/>
                </a:solidFill>
                <a:latin typeface="Comic Sans MS"/>
                <a:ea typeface="Comic Sans MS"/>
                <a:cs typeface="Comic Sans MS"/>
                <a:sym typeface="Comic Sans MS"/>
              </a:rPr>
              <a:t>Imagine what life would be like if there were no laws such as driving on one side of the road or laws for murder or rape. If society needs laws, it also needs punishment in order to make sure that all members of society obey those laws and that the rest of society are protected from those who break the laws. </a:t>
            </a:r>
            <a:endParaRPr sz="700">
              <a:solidFill>
                <a:schemeClr val="dk1"/>
              </a:solidFill>
              <a:latin typeface="Comic Sans MS"/>
              <a:ea typeface="Comic Sans MS"/>
              <a:cs typeface="Comic Sans MS"/>
              <a:sym typeface="Comic Sans MS"/>
            </a:endParaRPr>
          </a:p>
        </p:txBody>
      </p:sp>
      <p:sp>
        <p:nvSpPr>
          <p:cNvPr id="88" name="Shape 88"/>
          <p:cNvSpPr txBox="1"/>
          <p:nvPr/>
        </p:nvSpPr>
        <p:spPr>
          <a:xfrm>
            <a:off x="2097058" y="3592594"/>
            <a:ext cx="6222092" cy="3293209"/>
          </a:xfrm>
          <a:prstGeom prst="rect">
            <a:avLst/>
          </a:prstGeom>
          <a:noFill/>
          <a:ln w="38100" cap="flat" cmpd="sng">
            <a:solidFill>
              <a:srgbClr val="7030A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000" b="1" u="sng">
                <a:solidFill>
                  <a:schemeClr val="dk1"/>
                </a:solidFill>
                <a:latin typeface="Comic Sans MS"/>
                <a:ea typeface="Comic Sans MS"/>
                <a:cs typeface="Comic Sans MS"/>
                <a:sym typeface="Comic Sans MS"/>
              </a:rPr>
              <a:t>4. Attitudes to Punishment</a:t>
            </a:r>
            <a:endParaRPr sz="1000" b="1" u="sng">
              <a:solidFill>
                <a:schemeClr val="dk1"/>
              </a:solidFill>
              <a:latin typeface="Comic Sans MS"/>
              <a:ea typeface="Comic Sans MS"/>
              <a:cs typeface="Comic Sans MS"/>
              <a:sym typeface="Comic Sans MS"/>
            </a:endParaRPr>
          </a:p>
          <a:p>
            <a:pPr marL="0" lvl="0" indent="0" rtl="0">
              <a:spcBef>
                <a:spcPts val="0"/>
              </a:spcBef>
              <a:spcAft>
                <a:spcPts val="0"/>
              </a:spcAft>
              <a:buClr>
                <a:schemeClr val="dk1"/>
              </a:buClr>
              <a:buFont typeface="Arial"/>
              <a:buNone/>
            </a:pPr>
            <a:r>
              <a:rPr lang="en-GB" sz="800" b="1" u="sng">
                <a:solidFill>
                  <a:schemeClr val="dk1"/>
                </a:solidFill>
                <a:latin typeface="Comic Sans MS"/>
                <a:ea typeface="Comic Sans MS"/>
                <a:cs typeface="Comic Sans MS"/>
                <a:sym typeface="Comic Sans MS"/>
              </a:rPr>
              <a:t>The Nature of Punishment</a:t>
            </a:r>
            <a:endParaRPr sz="800" b="1" u="sng">
              <a:solidFill>
                <a:schemeClr val="dk1"/>
              </a:solidFill>
              <a:latin typeface="Comic Sans MS"/>
              <a:ea typeface="Comic Sans MS"/>
              <a:cs typeface="Comic Sans MS"/>
              <a:sym typeface="Comic Sans MS"/>
            </a:endParaRPr>
          </a:p>
          <a:p>
            <a:pPr marL="0" lvl="0" indent="0" rtl="0">
              <a:spcBef>
                <a:spcPts val="0"/>
              </a:spcBef>
              <a:spcAft>
                <a:spcPts val="0"/>
              </a:spcAft>
              <a:buNone/>
            </a:pPr>
            <a:r>
              <a:rPr lang="en-GB" sz="700">
                <a:solidFill>
                  <a:schemeClr val="dk1"/>
                </a:solidFill>
                <a:latin typeface="Comic Sans MS"/>
                <a:ea typeface="Comic Sans MS"/>
                <a:cs typeface="Comic Sans MS"/>
                <a:sym typeface="Comic Sans MS"/>
              </a:rPr>
              <a:t>Punishment is a penalty inflicted on an offender for breaking the law. Different types of punishment include:</a:t>
            </a:r>
            <a:endParaRPr sz="700">
              <a:solidFill>
                <a:schemeClr val="dk1"/>
              </a:solidFill>
              <a:latin typeface="Comic Sans MS"/>
              <a:ea typeface="Comic Sans MS"/>
              <a:cs typeface="Comic Sans MS"/>
              <a:sym typeface="Comic Sans MS"/>
            </a:endParaRPr>
          </a:p>
          <a:p>
            <a:pPr marL="0" lvl="0" indent="0" rtl="0">
              <a:spcBef>
                <a:spcPts val="0"/>
              </a:spcBef>
              <a:spcAft>
                <a:spcPts val="0"/>
              </a:spcAft>
              <a:buNone/>
            </a:pPr>
            <a:r>
              <a:rPr lang="en-GB" sz="700" b="1">
                <a:solidFill>
                  <a:schemeClr val="dk1"/>
                </a:solidFill>
                <a:latin typeface="Comic Sans MS"/>
                <a:ea typeface="Comic Sans MS"/>
                <a:cs typeface="Comic Sans MS"/>
                <a:sym typeface="Comic Sans MS"/>
              </a:rPr>
              <a:t>- Imprisonment</a:t>
            </a:r>
            <a:r>
              <a:rPr lang="en-GB" sz="700">
                <a:solidFill>
                  <a:schemeClr val="dk1"/>
                </a:solidFill>
                <a:latin typeface="Comic Sans MS"/>
                <a:ea typeface="Comic Sans MS"/>
                <a:cs typeface="Comic Sans MS"/>
                <a:sym typeface="Comic Sans MS"/>
              </a:rPr>
              <a:t>: Courts can take away the offender’s freedom and send them to prison for a fixed period of time. </a:t>
            </a:r>
            <a:endParaRPr sz="700">
              <a:solidFill>
                <a:schemeClr val="dk1"/>
              </a:solidFill>
              <a:latin typeface="Comic Sans MS"/>
              <a:ea typeface="Comic Sans MS"/>
              <a:cs typeface="Comic Sans MS"/>
              <a:sym typeface="Comic Sans MS"/>
            </a:endParaRPr>
          </a:p>
          <a:p>
            <a:pPr marL="0" lvl="0" indent="0" rtl="0">
              <a:spcBef>
                <a:spcPts val="0"/>
              </a:spcBef>
              <a:spcAft>
                <a:spcPts val="0"/>
              </a:spcAft>
              <a:buNone/>
            </a:pPr>
            <a:r>
              <a:rPr lang="en-GB" sz="700" b="1">
                <a:solidFill>
                  <a:schemeClr val="dk1"/>
                </a:solidFill>
                <a:latin typeface="Comic Sans MS"/>
                <a:ea typeface="Comic Sans MS"/>
                <a:cs typeface="Comic Sans MS"/>
                <a:sym typeface="Comic Sans MS"/>
              </a:rPr>
              <a:t>- Suspended sentence:</a:t>
            </a:r>
            <a:r>
              <a:rPr lang="en-GB" sz="700">
                <a:solidFill>
                  <a:schemeClr val="dk1"/>
                </a:solidFill>
                <a:latin typeface="Comic Sans MS"/>
                <a:ea typeface="Comic Sans MS"/>
                <a:cs typeface="Comic Sans MS"/>
                <a:sym typeface="Comic Sans MS"/>
              </a:rPr>
              <a:t> Courts can impose a term of imprisonment and then order that they will not be sent to prison as long as they do not reoffend</a:t>
            </a:r>
            <a:endParaRPr sz="700">
              <a:solidFill>
                <a:schemeClr val="dk1"/>
              </a:solidFill>
              <a:latin typeface="Comic Sans MS"/>
              <a:ea typeface="Comic Sans MS"/>
              <a:cs typeface="Comic Sans MS"/>
              <a:sym typeface="Comic Sans MS"/>
            </a:endParaRPr>
          </a:p>
          <a:p>
            <a:pPr marL="0" lvl="0" indent="0" rtl="0">
              <a:spcBef>
                <a:spcPts val="0"/>
              </a:spcBef>
              <a:spcAft>
                <a:spcPts val="0"/>
              </a:spcAft>
              <a:buNone/>
            </a:pPr>
            <a:r>
              <a:rPr lang="en-GB" sz="700" b="1">
                <a:solidFill>
                  <a:schemeClr val="dk1"/>
                </a:solidFill>
                <a:latin typeface="Comic Sans MS"/>
                <a:ea typeface="Comic Sans MS"/>
                <a:cs typeface="Comic Sans MS"/>
                <a:sym typeface="Comic Sans MS"/>
              </a:rPr>
              <a:t>- Community Service Order:</a:t>
            </a:r>
            <a:r>
              <a:rPr lang="en-GB" sz="700">
                <a:solidFill>
                  <a:schemeClr val="dk1"/>
                </a:solidFill>
                <a:latin typeface="Comic Sans MS"/>
                <a:ea typeface="Comic Sans MS"/>
                <a:cs typeface="Comic Sans MS"/>
                <a:sym typeface="Comic Sans MS"/>
              </a:rPr>
              <a:t> Offender is required to do unpaid work in the community and to remain in contact with their probation officer.</a:t>
            </a:r>
            <a:endParaRPr sz="700">
              <a:solidFill>
                <a:schemeClr val="dk1"/>
              </a:solidFill>
              <a:latin typeface="Comic Sans MS"/>
              <a:ea typeface="Comic Sans MS"/>
              <a:cs typeface="Comic Sans MS"/>
              <a:sym typeface="Comic Sans MS"/>
            </a:endParaRPr>
          </a:p>
          <a:p>
            <a:pPr marL="0" lvl="0" indent="0" rtl="0">
              <a:spcBef>
                <a:spcPts val="0"/>
              </a:spcBef>
              <a:spcAft>
                <a:spcPts val="0"/>
              </a:spcAft>
              <a:buNone/>
            </a:pPr>
            <a:r>
              <a:rPr lang="en-GB" sz="700" b="1">
                <a:solidFill>
                  <a:schemeClr val="dk1"/>
                </a:solidFill>
                <a:latin typeface="Comic Sans MS"/>
                <a:ea typeface="Comic Sans MS"/>
                <a:cs typeface="Comic Sans MS"/>
                <a:sym typeface="Comic Sans MS"/>
              </a:rPr>
              <a:t>- Fine</a:t>
            </a:r>
            <a:r>
              <a:rPr lang="en-GB" sz="700">
                <a:solidFill>
                  <a:schemeClr val="dk1"/>
                </a:solidFill>
                <a:latin typeface="Comic Sans MS"/>
                <a:ea typeface="Comic Sans MS"/>
                <a:cs typeface="Comic Sans MS"/>
                <a:sym typeface="Comic Sans MS"/>
              </a:rPr>
              <a:t>: A monetary penalty </a:t>
            </a:r>
            <a:endParaRPr sz="700">
              <a:solidFill>
                <a:schemeClr val="dk1"/>
              </a:solidFill>
              <a:latin typeface="Comic Sans MS"/>
              <a:ea typeface="Comic Sans MS"/>
              <a:cs typeface="Comic Sans MS"/>
              <a:sym typeface="Comic Sans MS"/>
            </a:endParaRPr>
          </a:p>
          <a:p>
            <a:pPr marL="0" lvl="0" indent="0" rtl="0">
              <a:spcBef>
                <a:spcPts val="0"/>
              </a:spcBef>
              <a:spcAft>
                <a:spcPts val="0"/>
              </a:spcAft>
              <a:buNone/>
            </a:pPr>
            <a:r>
              <a:rPr lang="en-GB" sz="700" b="1">
                <a:solidFill>
                  <a:schemeClr val="dk1"/>
                </a:solidFill>
                <a:latin typeface="Comic Sans MS"/>
                <a:ea typeface="Comic Sans MS"/>
                <a:cs typeface="Comic Sans MS"/>
                <a:sym typeface="Comic Sans MS"/>
              </a:rPr>
              <a:t>- Compensation Order:</a:t>
            </a:r>
            <a:r>
              <a:rPr lang="en-GB" sz="700">
                <a:solidFill>
                  <a:schemeClr val="dk1"/>
                </a:solidFill>
                <a:latin typeface="Comic Sans MS"/>
                <a:ea typeface="Comic Sans MS"/>
                <a:cs typeface="Comic Sans MS"/>
                <a:sym typeface="Comic Sans MS"/>
              </a:rPr>
              <a:t> Order the offender to pay the victim compensation for personal injury, loss or damage</a:t>
            </a:r>
            <a:endParaRPr sz="700">
              <a:solidFill>
                <a:schemeClr val="dk1"/>
              </a:solidFill>
              <a:latin typeface="Comic Sans MS"/>
              <a:ea typeface="Comic Sans MS"/>
              <a:cs typeface="Comic Sans MS"/>
              <a:sym typeface="Comic Sans MS"/>
            </a:endParaRPr>
          </a:p>
          <a:p>
            <a:pPr marL="0" lvl="0" indent="0" rtl="0">
              <a:spcBef>
                <a:spcPts val="0"/>
              </a:spcBef>
              <a:spcAft>
                <a:spcPts val="0"/>
              </a:spcAft>
              <a:buNone/>
            </a:pPr>
            <a:r>
              <a:rPr lang="en-GB" sz="700" b="1">
                <a:solidFill>
                  <a:schemeClr val="dk1"/>
                </a:solidFill>
                <a:latin typeface="Comic Sans MS"/>
                <a:ea typeface="Comic Sans MS"/>
                <a:cs typeface="Comic Sans MS"/>
                <a:sym typeface="Comic Sans MS"/>
              </a:rPr>
              <a:t>- Restitution Order:</a:t>
            </a:r>
            <a:r>
              <a:rPr lang="en-GB" sz="700">
                <a:solidFill>
                  <a:schemeClr val="dk1"/>
                </a:solidFill>
                <a:latin typeface="Comic Sans MS"/>
                <a:ea typeface="Comic Sans MS"/>
                <a:cs typeface="Comic Sans MS"/>
                <a:sym typeface="Comic Sans MS"/>
              </a:rPr>
              <a:t> Forces the offender to return anything they gained by committing the crime</a:t>
            </a:r>
            <a:endParaRPr sz="700">
              <a:solidFill>
                <a:schemeClr val="dk1"/>
              </a:solidFill>
              <a:latin typeface="Comic Sans MS"/>
              <a:ea typeface="Comic Sans MS"/>
              <a:cs typeface="Comic Sans MS"/>
              <a:sym typeface="Comic Sans MS"/>
            </a:endParaRPr>
          </a:p>
          <a:p>
            <a:pPr marL="0" lvl="0" indent="0" rtl="0">
              <a:spcBef>
                <a:spcPts val="0"/>
              </a:spcBef>
              <a:spcAft>
                <a:spcPts val="0"/>
              </a:spcAft>
              <a:buNone/>
            </a:pPr>
            <a:r>
              <a:rPr lang="en-GB" sz="700" b="1">
                <a:solidFill>
                  <a:schemeClr val="dk1"/>
                </a:solidFill>
                <a:latin typeface="Comic Sans MS"/>
                <a:ea typeface="Comic Sans MS"/>
                <a:cs typeface="Comic Sans MS"/>
                <a:sym typeface="Comic Sans MS"/>
              </a:rPr>
              <a:t>- Hospital order:</a:t>
            </a:r>
            <a:r>
              <a:rPr lang="en-GB" sz="700">
                <a:solidFill>
                  <a:schemeClr val="dk1"/>
                </a:solidFill>
                <a:latin typeface="Comic Sans MS"/>
                <a:ea typeface="Comic Sans MS"/>
                <a:cs typeface="Comic Sans MS"/>
                <a:sym typeface="Comic Sans MS"/>
              </a:rPr>
              <a:t> People with mental health problems can be detained in a secure hospital.</a:t>
            </a:r>
            <a:endParaRPr sz="700">
              <a:solidFill>
                <a:schemeClr val="dk1"/>
              </a:solidFill>
              <a:latin typeface="Comic Sans MS"/>
              <a:ea typeface="Comic Sans MS"/>
              <a:cs typeface="Comic Sans MS"/>
              <a:sym typeface="Comic Sans MS"/>
            </a:endParaRPr>
          </a:p>
          <a:p>
            <a:pPr marL="0" lvl="0" indent="0" rtl="0">
              <a:spcBef>
                <a:spcPts val="0"/>
              </a:spcBef>
              <a:spcAft>
                <a:spcPts val="0"/>
              </a:spcAft>
              <a:buNone/>
            </a:pPr>
            <a:endParaRPr sz="700">
              <a:solidFill>
                <a:schemeClr val="dk1"/>
              </a:solidFill>
              <a:latin typeface="Comic Sans MS"/>
              <a:ea typeface="Comic Sans MS"/>
              <a:cs typeface="Comic Sans MS"/>
              <a:sym typeface="Comic Sans MS"/>
            </a:endParaRPr>
          </a:p>
          <a:p>
            <a:pPr marL="0" lvl="0" indent="0" rtl="0">
              <a:spcBef>
                <a:spcPts val="0"/>
              </a:spcBef>
              <a:spcAft>
                <a:spcPts val="0"/>
              </a:spcAft>
              <a:buNone/>
            </a:pPr>
            <a:r>
              <a:rPr lang="en-GB" sz="800" b="1" u="sng">
                <a:solidFill>
                  <a:schemeClr val="dk1"/>
                </a:solidFill>
                <a:latin typeface="Comic Sans MS"/>
                <a:ea typeface="Comic Sans MS"/>
                <a:cs typeface="Comic Sans MS"/>
                <a:sym typeface="Comic Sans MS"/>
              </a:rPr>
              <a:t>Muslim Teachings about Punishment</a:t>
            </a:r>
            <a:endParaRPr sz="800" b="1" u="sng">
              <a:solidFill>
                <a:schemeClr val="dk1"/>
              </a:solidFill>
              <a:latin typeface="Comic Sans MS"/>
              <a:ea typeface="Comic Sans MS"/>
              <a:cs typeface="Comic Sans MS"/>
              <a:sym typeface="Comic Sans MS"/>
            </a:endParaRPr>
          </a:p>
          <a:p>
            <a:pPr marL="0" lvl="0" indent="0" rtl="0">
              <a:spcBef>
                <a:spcPts val="0"/>
              </a:spcBef>
              <a:spcAft>
                <a:spcPts val="0"/>
              </a:spcAft>
              <a:buNone/>
            </a:pPr>
            <a:r>
              <a:rPr lang="en-GB" sz="700">
                <a:solidFill>
                  <a:schemeClr val="dk1"/>
                </a:solidFill>
                <a:latin typeface="Comic Sans MS"/>
                <a:ea typeface="Comic Sans MS"/>
                <a:cs typeface="Comic Sans MS"/>
                <a:sym typeface="Comic Sans MS"/>
              </a:rPr>
              <a:t>Islam teaches that criminals should be punished for their crimes and the Qur’an sets down specific punishments for certain crimes. ISlam teaches aht Muslims should not commit crimes because any crime s a sin against God. Those who commit crimes will not only be punishment by the law, but also face judgement of God on the Last Day.  </a:t>
            </a: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700">
                <a:solidFill>
                  <a:schemeClr val="dk1"/>
                </a:solidFill>
                <a:latin typeface="Comic Sans MS"/>
                <a:ea typeface="Comic Sans MS"/>
                <a:cs typeface="Comic Sans MS"/>
                <a:sym typeface="Comic Sans MS"/>
              </a:rPr>
              <a:t>The punishments set out in the Qur’an are known are </a:t>
            </a:r>
            <a:r>
              <a:rPr lang="en-GB" sz="700" b="1">
                <a:solidFill>
                  <a:schemeClr val="dk1"/>
                </a:solidFill>
                <a:latin typeface="Comic Sans MS"/>
                <a:ea typeface="Comic Sans MS"/>
                <a:cs typeface="Comic Sans MS"/>
                <a:sym typeface="Comic Sans MS"/>
              </a:rPr>
              <a:t>hadd</a:t>
            </a:r>
            <a:r>
              <a:rPr lang="en-GB" sz="700">
                <a:solidFill>
                  <a:schemeClr val="dk1"/>
                </a:solidFill>
                <a:latin typeface="Comic Sans MS"/>
                <a:ea typeface="Comic Sans MS"/>
                <a:cs typeface="Comic Sans MS"/>
                <a:sym typeface="Comic Sans MS"/>
              </a:rPr>
              <a:t> punishments are are seen as punishments from crimes considered to be against the rights of God. There are six crimes for which punishments are fixed:</a:t>
            </a:r>
            <a:endParaRPr sz="700">
              <a:solidFill>
                <a:schemeClr val="dk1"/>
              </a:solidFill>
              <a:latin typeface="Comic Sans MS"/>
              <a:ea typeface="Comic Sans MS"/>
              <a:cs typeface="Comic Sans MS"/>
              <a:sym typeface="Comic Sans MS"/>
            </a:endParaRPr>
          </a:p>
          <a:p>
            <a:pPr marL="457200" marR="0" lvl="0" indent="-273050" algn="l" rtl="0">
              <a:spcBef>
                <a:spcPts val="0"/>
              </a:spcBef>
              <a:spcAft>
                <a:spcPts val="0"/>
              </a:spcAft>
              <a:buClr>
                <a:schemeClr val="dk1"/>
              </a:buClr>
              <a:buSzPts val="700"/>
              <a:buFont typeface="Comic Sans MS"/>
              <a:buChar char="-"/>
            </a:pPr>
            <a:r>
              <a:rPr lang="en-GB" sz="700">
                <a:solidFill>
                  <a:schemeClr val="dk1"/>
                </a:solidFill>
                <a:latin typeface="Comic Sans MS"/>
                <a:ea typeface="Comic Sans MS"/>
                <a:cs typeface="Comic Sans MS"/>
                <a:sym typeface="Comic Sans MS"/>
              </a:rPr>
              <a:t>Theft (Punishment = Amputation of the hand)</a:t>
            </a:r>
            <a:endParaRPr sz="700">
              <a:solidFill>
                <a:schemeClr val="dk1"/>
              </a:solidFill>
              <a:latin typeface="Comic Sans MS"/>
              <a:ea typeface="Comic Sans MS"/>
              <a:cs typeface="Comic Sans MS"/>
              <a:sym typeface="Comic Sans MS"/>
            </a:endParaRPr>
          </a:p>
          <a:p>
            <a:pPr marL="457200" marR="0" lvl="0" indent="-273050" algn="l" rtl="0">
              <a:spcBef>
                <a:spcPts val="0"/>
              </a:spcBef>
              <a:spcAft>
                <a:spcPts val="0"/>
              </a:spcAft>
              <a:buClr>
                <a:schemeClr val="dk1"/>
              </a:buClr>
              <a:buSzPts val="700"/>
              <a:buFont typeface="Comic Sans MS"/>
              <a:buChar char="-"/>
            </a:pPr>
            <a:r>
              <a:rPr lang="en-GB" sz="700">
                <a:solidFill>
                  <a:schemeClr val="dk1"/>
                </a:solidFill>
                <a:latin typeface="Comic Sans MS"/>
                <a:ea typeface="Comic Sans MS"/>
                <a:cs typeface="Comic Sans MS"/>
                <a:sym typeface="Comic Sans MS"/>
              </a:rPr>
              <a:t>Illicit sexual relations (Punishment - Death by stoning or 100 lashes)</a:t>
            </a:r>
            <a:endParaRPr sz="700">
              <a:solidFill>
                <a:schemeClr val="dk1"/>
              </a:solidFill>
              <a:latin typeface="Comic Sans MS"/>
              <a:ea typeface="Comic Sans MS"/>
              <a:cs typeface="Comic Sans MS"/>
              <a:sym typeface="Comic Sans MS"/>
            </a:endParaRPr>
          </a:p>
          <a:p>
            <a:pPr marL="457200" marR="0" lvl="0" indent="-273050" algn="l" rtl="0">
              <a:spcBef>
                <a:spcPts val="0"/>
              </a:spcBef>
              <a:spcAft>
                <a:spcPts val="0"/>
              </a:spcAft>
              <a:buClr>
                <a:schemeClr val="dk1"/>
              </a:buClr>
              <a:buSzPts val="700"/>
              <a:buFont typeface="Comic Sans MS"/>
              <a:buChar char="-"/>
            </a:pPr>
            <a:r>
              <a:rPr lang="en-GB" sz="700">
                <a:solidFill>
                  <a:schemeClr val="dk1"/>
                </a:solidFill>
                <a:latin typeface="Comic Sans MS"/>
                <a:ea typeface="Comic Sans MS"/>
                <a:cs typeface="Comic Sans MS"/>
                <a:sym typeface="Comic Sans MS"/>
              </a:rPr>
              <a:t>Making unproven accusations of illicit sex (Punishment - 80 lashes)</a:t>
            </a:r>
            <a:endParaRPr sz="700">
              <a:solidFill>
                <a:schemeClr val="dk1"/>
              </a:solidFill>
              <a:latin typeface="Comic Sans MS"/>
              <a:ea typeface="Comic Sans MS"/>
              <a:cs typeface="Comic Sans MS"/>
              <a:sym typeface="Comic Sans MS"/>
            </a:endParaRPr>
          </a:p>
          <a:p>
            <a:pPr marL="457200" marR="0" lvl="0" indent="-273050" algn="l" rtl="0">
              <a:spcBef>
                <a:spcPts val="0"/>
              </a:spcBef>
              <a:spcAft>
                <a:spcPts val="0"/>
              </a:spcAft>
              <a:buClr>
                <a:schemeClr val="dk1"/>
              </a:buClr>
              <a:buSzPts val="700"/>
              <a:buFont typeface="Comic Sans MS"/>
              <a:buChar char="-"/>
            </a:pPr>
            <a:r>
              <a:rPr lang="en-GB" sz="700">
                <a:solidFill>
                  <a:schemeClr val="dk1"/>
                </a:solidFill>
                <a:latin typeface="Comic Sans MS"/>
                <a:ea typeface="Comic Sans MS"/>
                <a:cs typeface="Comic Sans MS"/>
                <a:sym typeface="Comic Sans MS"/>
              </a:rPr>
              <a:t>Drinking intoxicants (Punishment - 80 lashes)</a:t>
            </a:r>
            <a:endParaRPr sz="700">
              <a:solidFill>
                <a:schemeClr val="dk1"/>
              </a:solidFill>
              <a:latin typeface="Comic Sans MS"/>
              <a:ea typeface="Comic Sans MS"/>
              <a:cs typeface="Comic Sans MS"/>
              <a:sym typeface="Comic Sans MS"/>
            </a:endParaRPr>
          </a:p>
          <a:p>
            <a:pPr marL="457200" marR="0" lvl="0" indent="-273050" algn="l" rtl="0">
              <a:spcBef>
                <a:spcPts val="0"/>
              </a:spcBef>
              <a:spcAft>
                <a:spcPts val="0"/>
              </a:spcAft>
              <a:buClr>
                <a:schemeClr val="dk1"/>
              </a:buClr>
              <a:buSzPts val="700"/>
              <a:buFont typeface="Comic Sans MS"/>
              <a:buChar char="-"/>
            </a:pPr>
            <a:r>
              <a:rPr lang="en-GB" sz="700">
                <a:solidFill>
                  <a:schemeClr val="dk1"/>
                </a:solidFill>
                <a:latin typeface="Comic Sans MS"/>
                <a:ea typeface="Comic Sans MS"/>
                <a:cs typeface="Comic Sans MS"/>
                <a:sym typeface="Comic Sans MS"/>
              </a:rPr>
              <a:t>Apostasy (Punishment - Death or banishment)</a:t>
            </a:r>
            <a:endParaRPr sz="700">
              <a:solidFill>
                <a:schemeClr val="dk1"/>
              </a:solidFill>
              <a:latin typeface="Comic Sans MS"/>
              <a:ea typeface="Comic Sans MS"/>
              <a:cs typeface="Comic Sans MS"/>
              <a:sym typeface="Comic Sans MS"/>
            </a:endParaRPr>
          </a:p>
          <a:p>
            <a:pPr marL="457200" marR="0" lvl="0" indent="-273050" algn="l" rtl="0">
              <a:spcBef>
                <a:spcPts val="0"/>
              </a:spcBef>
              <a:spcAft>
                <a:spcPts val="0"/>
              </a:spcAft>
              <a:buClr>
                <a:schemeClr val="dk1"/>
              </a:buClr>
              <a:buSzPts val="700"/>
              <a:buFont typeface="Comic Sans MS"/>
              <a:buChar char="-"/>
            </a:pPr>
            <a:r>
              <a:rPr lang="en-GB" sz="700">
                <a:solidFill>
                  <a:schemeClr val="dk1"/>
                </a:solidFill>
                <a:latin typeface="Comic Sans MS"/>
                <a:ea typeface="Comic Sans MS"/>
                <a:cs typeface="Comic Sans MS"/>
                <a:sym typeface="Comic Sans MS"/>
              </a:rPr>
              <a:t>Highway robbery (Punishment - death)</a:t>
            </a: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700">
                <a:solidFill>
                  <a:schemeClr val="dk1"/>
                </a:solidFill>
                <a:latin typeface="Comic Sans MS"/>
                <a:ea typeface="Comic Sans MS"/>
                <a:cs typeface="Comic Sans MS"/>
                <a:sym typeface="Comic Sans MS"/>
              </a:rPr>
              <a:t>Most Muslim countries operate a legal punishment system similar to that of Europe, however the Taliban, Isis and other areas under the Sunni Movement end to apply these punishments. </a:t>
            </a: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700" b="1">
                <a:solidFill>
                  <a:schemeClr val="dk1"/>
                </a:solidFill>
                <a:latin typeface="Comic Sans MS"/>
                <a:ea typeface="Comic Sans MS"/>
                <a:cs typeface="Comic Sans MS"/>
                <a:sym typeface="Comic Sans MS"/>
              </a:rPr>
              <a:t>Surah 5:41</a:t>
            </a:r>
            <a:r>
              <a:rPr lang="en-GB" sz="700">
                <a:solidFill>
                  <a:schemeClr val="dk1"/>
                </a:solidFill>
                <a:latin typeface="Comic Sans MS"/>
                <a:ea typeface="Comic Sans MS"/>
                <a:cs typeface="Comic Sans MS"/>
                <a:sym typeface="Comic Sans MS"/>
              </a:rPr>
              <a:t> - </a:t>
            </a:r>
            <a:r>
              <a:rPr lang="en-GB" sz="700" i="1">
                <a:solidFill>
                  <a:schemeClr val="dk1"/>
                </a:solidFill>
                <a:latin typeface="Comic Sans MS"/>
                <a:ea typeface="Comic Sans MS"/>
                <a:cs typeface="Comic Sans MS"/>
                <a:sym typeface="Comic Sans MS"/>
              </a:rPr>
              <a:t>As to the thief, male or female, cut off his or her hands: a punishment by way of example, from God for their crime.</a:t>
            </a:r>
            <a:endParaRPr sz="700" i="1">
              <a:solidFill>
                <a:schemeClr val="dk1"/>
              </a:solidFill>
              <a:latin typeface="Comic Sans MS"/>
              <a:ea typeface="Comic Sans MS"/>
              <a:cs typeface="Comic Sans MS"/>
              <a:sym typeface="Comic Sans MS"/>
            </a:endParaRPr>
          </a:p>
        </p:txBody>
      </p:sp>
      <p:pic>
        <p:nvPicPr>
          <p:cNvPr id="89" name="Shape 89" descr="Image result for heart"/>
          <p:cNvPicPr preferRelativeResize="0"/>
          <p:nvPr/>
        </p:nvPicPr>
        <p:blipFill rotWithShape="1">
          <a:blip r:embed="rId3">
            <a:alphaModFix/>
          </a:blip>
          <a:srcRect/>
          <a:stretch/>
        </p:blipFill>
        <p:spPr>
          <a:xfrm>
            <a:off x="7885118" y="6585994"/>
            <a:ext cx="179377" cy="179377"/>
          </a:xfrm>
          <a:prstGeom prst="rect">
            <a:avLst/>
          </a:prstGeom>
          <a:noFill/>
          <a:ln>
            <a:noFill/>
          </a:ln>
        </p:spPr>
      </p:pic>
      <p:sp>
        <p:nvSpPr>
          <p:cNvPr id="90" name="Shape 90"/>
          <p:cNvSpPr txBox="1"/>
          <p:nvPr/>
        </p:nvSpPr>
        <p:spPr>
          <a:xfrm>
            <a:off x="2690191" y="3134875"/>
            <a:ext cx="5035826" cy="461665"/>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GB" sz="2400" b="1" u="sng">
                <a:solidFill>
                  <a:schemeClr val="dk1"/>
                </a:solidFill>
                <a:latin typeface="Comic Sans MS"/>
                <a:ea typeface="Comic Sans MS"/>
                <a:cs typeface="Comic Sans MS"/>
                <a:sym typeface="Comic Sans MS"/>
              </a:rPr>
              <a:t>Crime and Punishment</a:t>
            </a:r>
            <a:endParaRPr sz="2400" b="1" u="sng">
              <a:solidFill>
                <a:schemeClr val="dk1"/>
              </a:solidFill>
              <a:latin typeface="Comic Sans MS"/>
              <a:ea typeface="Comic Sans MS"/>
              <a:cs typeface="Comic Sans MS"/>
              <a:sym typeface="Comic Sans MS"/>
            </a:endParaRPr>
          </a:p>
        </p:txBody>
      </p:sp>
      <p:pic>
        <p:nvPicPr>
          <p:cNvPr id="91" name="Shape 91" descr="Image result for prison clip art"/>
          <p:cNvPicPr preferRelativeResize="0"/>
          <p:nvPr/>
        </p:nvPicPr>
        <p:blipFill rotWithShape="1">
          <a:blip r:embed="rId4">
            <a:alphaModFix/>
          </a:blip>
          <a:srcRect b="6470"/>
          <a:stretch/>
        </p:blipFill>
        <p:spPr>
          <a:xfrm>
            <a:off x="2831118" y="3200913"/>
            <a:ext cx="386863" cy="373382"/>
          </a:xfrm>
          <a:prstGeom prst="rect">
            <a:avLst/>
          </a:prstGeom>
          <a:noFill/>
          <a:ln>
            <a:noFill/>
          </a:ln>
        </p:spPr>
      </p:pic>
      <p:pic>
        <p:nvPicPr>
          <p:cNvPr id="92" name="Shape 92"/>
          <p:cNvPicPr preferRelativeResize="0"/>
          <p:nvPr/>
        </p:nvPicPr>
        <p:blipFill rotWithShape="1">
          <a:blip r:embed="rId5">
            <a:alphaModFix/>
          </a:blip>
          <a:srcRect/>
          <a:stretch/>
        </p:blipFill>
        <p:spPr>
          <a:xfrm>
            <a:off x="6995945" y="3158129"/>
            <a:ext cx="458950" cy="458950"/>
          </a:xfrm>
          <a:prstGeom prst="rect">
            <a:avLst/>
          </a:prstGeom>
          <a:noFill/>
          <a:ln>
            <a:noFill/>
          </a:ln>
        </p:spPr>
      </p:pic>
      <p:pic>
        <p:nvPicPr>
          <p:cNvPr id="93" name="Shape 93"/>
          <p:cNvPicPr preferRelativeResize="0"/>
          <p:nvPr/>
        </p:nvPicPr>
        <p:blipFill>
          <a:blip r:embed="rId6">
            <a:alphaModFix/>
          </a:blip>
          <a:stretch>
            <a:fillRect/>
          </a:stretch>
        </p:blipFill>
        <p:spPr>
          <a:xfrm>
            <a:off x="8482450" y="3013488"/>
            <a:ext cx="1019100" cy="642222"/>
          </a:xfrm>
          <a:prstGeom prst="rect">
            <a:avLst/>
          </a:prstGeom>
          <a:noFill/>
          <a:ln w="38100" cap="flat" cmpd="sng">
            <a:solidFill>
              <a:srgbClr val="00B050"/>
            </a:solidFill>
            <a:prstDash val="solid"/>
            <a:miter lim="8000"/>
            <a:headEnd type="none" w="sm" len="sm"/>
            <a:tailEnd type="none" w="sm" len="sm"/>
          </a:ln>
        </p:spPr>
      </p:pic>
      <p:sp>
        <p:nvSpPr>
          <p:cNvPr id="94" name="Shape 94"/>
          <p:cNvSpPr txBox="1"/>
          <p:nvPr/>
        </p:nvSpPr>
        <p:spPr>
          <a:xfrm>
            <a:off x="9554000" y="2942800"/>
            <a:ext cx="2364600" cy="7836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GB" sz="700">
                <a:solidFill>
                  <a:schemeClr val="dk1"/>
                </a:solidFill>
                <a:latin typeface="Comic Sans MS"/>
                <a:ea typeface="Comic Sans MS"/>
                <a:cs typeface="Comic Sans MS"/>
                <a:sym typeface="Comic Sans MS"/>
              </a:rPr>
              <a:t>- If God is </a:t>
            </a:r>
            <a:r>
              <a:rPr lang="en-GB" sz="700" b="1">
                <a:solidFill>
                  <a:schemeClr val="dk1"/>
                </a:solidFill>
                <a:latin typeface="Comic Sans MS"/>
                <a:ea typeface="Comic Sans MS"/>
                <a:cs typeface="Comic Sans MS"/>
                <a:sym typeface="Comic Sans MS"/>
              </a:rPr>
              <a:t>omnipotent</a:t>
            </a:r>
            <a:r>
              <a:rPr lang="en-GB" sz="700">
                <a:solidFill>
                  <a:schemeClr val="dk1"/>
                </a:solidFill>
                <a:latin typeface="Comic Sans MS"/>
                <a:ea typeface="Comic Sans MS"/>
                <a:cs typeface="Comic Sans MS"/>
                <a:sym typeface="Comic Sans MS"/>
              </a:rPr>
              <a:t> (all-powerful), he must be able to remove evil and suffering from the world</a:t>
            </a:r>
            <a:endParaRPr sz="700">
              <a:solidFill>
                <a:schemeClr val="dk1"/>
              </a:solidFill>
              <a:latin typeface="Comic Sans MS"/>
              <a:ea typeface="Comic Sans MS"/>
              <a:cs typeface="Comic Sans MS"/>
              <a:sym typeface="Comic Sans MS"/>
            </a:endParaRPr>
          </a:p>
          <a:p>
            <a:pPr marL="0" lvl="0" indent="0" rtl="0">
              <a:spcBef>
                <a:spcPts val="0"/>
              </a:spcBef>
              <a:spcAft>
                <a:spcPts val="0"/>
              </a:spcAft>
              <a:buNone/>
            </a:pPr>
            <a:r>
              <a:rPr lang="en-GB" sz="700">
                <a:solidFill>
                  <a:schemeClr val="dk1"/>
                </a:solidFill>
                <a:latin typeface="Comic Sans MS"/>
                <a:ea typeface="Comic Sans MS"/>
                <a:cs typeface="Comic Sans MS"/>
                <a:sym typeface="Comic Sans MS"/>
              </a:rPr>
              <a:t>- If God is </a:t>
            </a:r>
            <a:r>
              <a:rPr lang="en-GB" sz="700" b="1">
                <a:solidFill>
                  <a:schemeClr val="dk1"/>
                </a:solidFill>
                <a:latin typeface="Comic Sans MS"/>
                <a:ea typeface="Comic Sans MS"/>
                <a:cs typeface="Comic Sans MS"/>
                <a:sym typeface="Comic Sans MS"/>
              </a:rPr>
              <a:t>omnibenevolent</a:t>
            </a:r>
            <a:r>
              <a:rPr lang="en-GB" sz="700">
                <a:solidFill>
                  <a:schemeClr val="dk1"/>
                </a:solidFill>
                <a:latin typeface="Comic Sans MS"/>
                <a:ea typeface="Comic Sans MS"/>
                <a:cs typeface="Comic Sans MS"/>
                <a:sym typeface="Comic Sans MS"/>
              </a:rPr>
              <a:t> (all-good/loving), he must want to remove evil and suffering from the world</a:t>
            </a:r>
            <a:endParaRPr sz="700">
              <a:solidFill>
                <a:schemeClr val="dk1"/>
              </a:solidFill>
              <a:latin typeface="Comic Sans MS"/>
              <a:ea typeface="Comic Sans MS"/>
              <a:cs typeface="Comic Sans MS"/>
              <a:sym typeface="Comic Sans MS"/>
            </a:endParaRPr>
          </a:p>
          <a:p>
            <a:pPr marL="0" lvl="0" indent="0" rtl="0">
              <a:spcBef>
                <a:spcPts val="0"/>
              </a:spcBef>
              <a:spcAft>
                <a:spcPts val="0"/>
              </a:spcAft>
              <a:buNone/>
            </a:pPr>
            <a:r>
              <a:rPr lang="en-GB" sz="700">
                <a:solidFill>
                  <a:schemeClr val="dk1"/>
                </a:solidFill>
                <a:latin typeface="Comic Sans MS"/>
                <a:ea typeface="Comic Sans MS"/>
                <a:cs typeface="Comic Sans MS"/>
                <a:sym typeface="Comic Sans MS"/>
              </a:rPr>
              <a:t>- It follows, that if God exists, there should be no evil or suffering in the world.</a:t>
            </a:r>
            <a:endParaRPr sz="700">
              <a:solidFill>
                <a:schemeClr val="dk1"/>
              </a:solidFill>
              <a:latin typeface="Comic Sans MS"/>
              <a:ea typeface="Comic Sans MS"/>
              <a:cs typeface="Comic Sans MS"/>
              <a:sym typeface="Comic Sans MS"/>
            </a:endParaRPr>
          </a:p>
          <a:p>
            <a:pPr marL="0" lvl="0" indent="0" rtl="0">
              <a:spcBef>
                <a:spcPts val="0"/>
              </a:spcBef>
              <a:spcAft>
                <a:spcPts val="0"/>
              </a:spcAft>
              <a:buNone/>
            </a:pPr>
            <a:endParaRPr sz="700">
              <a:solidFill>
                <a:schemeClr val="dk1"/>
              </a:solidFill>
              <a:latin typeface="Comic Sans MS"/>
              <a:ea typeface="Comic Sans MS"/>
              <a:cs typeface="Comic Sans MS"/>
              <a:sym typeface="Comic Sans M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Shape 99"/>
          <p:cNvSpPr/>
          <p:nvPr/>
        </p:nvSpPr>
        <p:spPr>
          <a:xfrm>
            <a:off x="6180881" y="0"/>
            <a:ext cx="2766349" cy="6858000"/>
          </a:xfrm>
          <a:prstGeom prst="rect">
            <a:avLst/>
          </a:prstGeom>
          <a:noFill/>
          <a:ln w="38100"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0" name="Shape 100"/>
          <p:cNvSpPr/>
          <p:nvPr/>
        </p:nvSpPr>
        <p:spPr>
          <a:xfrm>
            <a:off x="3333509" y="0"/>
            <a:ext cx="2766349" cy="6858000"/>
          </a:xfrm>
          <a:prstGeom prst="rect">
            <a:avLst/>
          </a:prstGeom>
          <a:noFill/>
          <a:ln w="38100" cap="flat" cmpd="sng">
            <a:solidFill>
              <a:srgbClr val="2E75B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1" name="Shape 101"/>
          <p:cNvSpPr/>
          <p:nvPr/>
        </p:nvSpPr>
        <p:spPr>
          <a:xfrm>
            <a:off x="0" y="0"/>
            <a:ext cx="3252600" cy="6858000"/>
          </a:xfrm>
          <a:prstGeom prst="rect">
            <a:avLst/>
          </a:prstGeom>
          <a:noFill/>
          <a:ln w="38100" cap="flat" cmpd="sng">
            <a:solidFill>
              <a:srgbClr val="F4B08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2" name="Shape 102"/>
          <p:cNvSpPr txBox="1"/>
          <p:nvPr/>
        </p:nvSpPr>
        <p:spPr>
          <a:xfrm>
            <a:off x="0" y="0"/>
            <a:ext cx="3148200" cy="1132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000" b="1" u="sng">
                <a:solidFill>
                  <a:schemeClr val="dk1"/>
                </a:solidFill>
                <a:latin typeface="Comic Sans MS"/>
                <a:ea typeface="Comic Sans MS"/>
                <a:cs typeface="Comic Sans MS"/>
                <a:sym typeface="Comic Sans MS"/>
              </a:rPr>
              <a:t>5. The aims of punishment</a:t>
            </a:r>
            <a:endParaRPr sz="1000" b="1" u="sng">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700">
                <a:solidFill>
                  <a:schemeClr val="dk1"/>
                </a:solidFill>
                <a:latin typeface="Comic Sans MS"/>
                <a:ea typeface="Comic Sans MS"/>
                <a:cs typeface="Comic Sans MS"/>
                <a:sym typeface="Comic Sans MS"/>
              </a:rPr>
              <a:t>The main aim of punishment is to try to make sure that everyone obeys the law, but there are some other aims:</a:t>
            </a: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700">
                <a:solidFill>
                  <a:schemeClr val="dk1"/>
                </a:solidFill>
                <a:latin typeface="Comic Sans MS"/>
                <a:ea typeface="Comic Sans MS"/>
                <a:cs typeface="Comic Sans MS"/>
                <a:sym typeface="Comic Sans MS"/>
              </a:rPr>
              <a:t>- To protect law-abiding members of society from the lawbreakers</a:t>
            </a: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700">
                <a:solidFill>
                  <a:schemeClr val="dk1"/>
                </a:solidFill>
                <a:latin typeface="Comic Sans MS"/>
                <a:ea typeface="Comic Sans MS"/>
                <a:cs typeface="Comic Sans MS"/>
                <a:sym typeface="Comic Sans MS"/>
              </a:rPr>
              <a:t>- The deter law-abiding citizens from committing crimes</a:t>
            </a: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700">
                <a:solidFill>
                  <a:schemeClr val="dk1"/>
                </a:solidFill>
                <a:latin typeface="Comic Sans MS"/>
                <a:ea typeface="Comic Sans MS"/>
                <a:cs typeface="Comic Sans MS"/>
                <a:sym typeface="Comic Sans MS"/>
              </a:rPr>
              <a:t>- To reform and rehabilitate criminals so that they do not break the law in the future</a:t>
            </a: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700">
                <a:solidFill>
                  <a:schemeClr val="dk1"/>
                </a:solidFill>
                <a:latin typeface="Comic Sans MS"/>
                <a:ea typeface="Comic Sans MS"/>
                <a:cs typeface="Comic Sans MS"/>
                <a:sym typeface="Comic Sans MS"/>
              </a:rPr>
              <a:t>- To make criminals pay for their actions and give the victimes of crime a sense of retribution</a:t>
            </a: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800">
              <a:solidFill>
                <a:schemeClr val="dk1"/>
              </a:solidFill>
              <a:latin typeface="Comic Sans MS"/>
              <a:ea typeface="Comic Sans MS"/>
              <a:cs typeface="Comic Sans MS"/>
              <a:sym typeface="Comic Sans MS"/>
            </a:endParaRPr>
          </a:p>
        </p:txBody>
      </p:sp>
      <p:graphicFrame>
        <p:nvGraphicFramePr>
          <p:cNvPr id="103" name="Shape 103"/>
          <p:cNvGraphicFramePr/>
          <p:nvPr>
            <p:extLst>
              <p:ext uri="{D42A27DB-BD31-4B8C-83A1-F6EECF244321}">
                <p14:modId xmlns:p14="http://schemas.microsoft.com/office/powerpoint/2010/main" val="985382009"/>
              </p:ext>
            </p:extLst>
          </p:nvPr>
        </p:nvGraphicFramePr>
        <p:xfrm>
          <a:off x="99036" y="1148568"/>
          <a:ext cx="3037700" cy="4739680"/>
        </p:xfrm>
        <a:graphic>
          <a:graphicData uri="http://schemas.openxmlformats.org/drawingml/2006/table">
            <a:tbl>
              <a:tblPr firstRow="1" bandRow="1">
                <a:noFill/>
                <a:tableStyleId>{C936B7C4-281A-4EAE-B6DA-439832C5C192}</a:tableStyleId>
              </a:tblPr>
              <a:tblGrid>
                <a:gridCol w="348000">
                  <a:extLst>
                    <a:ext uri="{9D8B030D-6E8A-4147-A177-3AD203B41FA5}">
                      <a16:colId xmlns:a16="http://schemas.microsoft.com/office/drawing/2014/main" val="20000"/>
                    </a:ext>
                  </a:extLst>
                </a:gridCol>
                <a:gridCol w="1344850">
                  <a:extLst>
                    <a:ext uri="{9D8B030D-6E8A-4147-A177-3AD203B41FA5}">
                      <a16:colId xmlns:a16="http://schemas.microsoft.com/office/drawing/2014/main" val="20001"/>
                    </a:ext>
                  </a:extLst>
                </a:gridCol>
                <a:gridCol w="1344850">
                  <a:extLst>
                    <a:ext uri="{9D8B030D-6E8A-4147-A177-3AD203B41FA5}">
                      <a16:colId xmlns:a16="http://schemas.microsoft.com/office/drawing/2014/main" val="20002"/>
                    </a:ext>
                  </a:extLst>
                </a:gridCol>
              </a:tblGrid>
              <a:tr h="370850">
                <a:tc>
                  <a:txBody>
                    <a:bodyPr/>
                    <a:lstStyle/>
                    <a:p>
                      <a:pPr marL="0" marR="0" lvl="0" indent="0" algn="ctr" rtl="0">
                        <a:spcBef>
                          <a:spcPts val="0"/>
                        </a:spcBef>
                        <a:spcAft>
                          <a:spcPts val="0"/>
                        </a:spcAft>
                        <a:buNone/>
                      </a:pPr>
                      <a:r>
                        <a:rPr lang="en-GB" sz="700" b="0" dirty="0">
                          <a:solidFill>
                            <a:schemeClr val="dk1"/>
                          </a:solidFill>
                          <a:latin typeface="Comic Sans MS"/>
                          <a:ea typeface="Comic Sans MS"/>
                          <a:cs typeface="Comic Sans MS"/>
                          <a:sym typeface="Comic Sans MS"/>
                        </a:rPr>
                        <a:t>Retribution</a:t>
                      </a:r>
                      <a:endParaRPr dirty="0"/>
                    </a:p>
                  </a:txBody>
                  <a:tcPr marL="91450" marR="91450" marT="45725" marB="45725" vert="vert27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EE599"/>
                    </a:solidFill>
                  </a:tcPr>
                </a:tc>
                <a:tc gridSpan="2">
                  <a:txBody>
                    <a:bodyPr/>
                    <a:lstStyle/>
                    <a:p>
                      <a:pPr marL="0" marR="0" lvl="0" indent="0" algn="l" rtl="0">
                        <a:spcBef>
                          <a:spcPts val="0"/>
                        </a:spcBef>
                        <a:spcAft>
                          <a:spcPts val="0"/>
                        </a:spcAft>
                        <a:buNone/>
                      </a:pPr>
                      <a:r>
                        <a:rPr lang="en-GB" sz="700" b="0">
                          <a:solidFill>
                            <a:schemeClr val="dk1"/>
                          </a:solidFill>
                          <a:latin typeface="Comic Sans MS"/>
                          <a:ea typeface="Comic Sans MS"/>
                          <a:cs typeface="Comic Sans MS"/>
                          <a:sym typeface="Comic Sans MS"/>
                        </a:rPr>
                        <a:t>Retribution is the theory that criminals should pay for their crimes. Many people think this should be the main reason for punishment because:</a:t>
                      </a:r>
                      <a:endParaRPr sz="700" b="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700" b="0">
                          <a:solidFill>
                            <a:schemeClr val="dk1"/>
                          </a:solidFill>
                          <a:latin typeface="Comic Sans MS"/>
                          <a:ea typeface="Comic Sans MS"/>
                          <a:cs typeface="Comic Sans MS"/>
                          <a:sym typeface="Comic Sans MS"/>
                        </a:rPr>
                        <a:t>- It makes criminals pay for their crimes in proportion to the severity of the crimes they have committed. </a:t>
                      </a:r>
                      <a:endParaRPr sz="700" b="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700" b="0">
                          <a:solidFill>
                            <a:schemeClr val="dk1"/>
                          </a:solidFill>
                          <a:latin typeface="Comic Sans MS"/>
                          <a:ea typeface="Comic Sans MS"/>
                          <a:cs typeface="Comic Sans MS"/>
                          <a:sym typeface="Comic Sans MS"/>
                        </a:rPr>
                        <a:t>- It makes criminals suffer for what they have done wrong. Criminals make their victims suffer, so the criminals should also suffer</a:t>
                      </a:r>
                      <a:endParaRPr sz="700" b="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700" b="0">
                          <a:solidFill>
                            <a:schemeClr val="dk1"/>
                          </a:solidFill>
                          <a:latin typeface="Comic Sans MS"/>
                          <a:ea typeface="Comic Sans MS"/>
                          <a:cs typeface="Comic Sans MS"/>
                          <a:sym typeface="Comic Sans MS"/>
                        </a:rPr>
                        <a:t>- It actually punishes the criminal. The dictionary definition of punish is to ‘make an offender suffer for what they have done’, and this is exactly what retribution does.</a:t>
                      </a:r>
                      <a:endParaRPr sz="700" b="0">
                        <a:solidFill>
                          <a:schemeClr val="dk1"/>
                        </a:solidFill>
                        <a:latin typeface="Comic Sans MS"/>
                        <a:ea typeface="Comic Sans MS"/>
                        <a:cs typeface="Comic Sans MS"/>
                        <a:sym typeface="Comic Sans MS"/>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EE599"/>
                    </a:solidFill>
                  </a:tcPr>
                </a:tc>
                <a:tc hMerge="1">
                  <a:txBody>
                    <a:bodyPr/>
                    <a:lstStyle/>
                    <a:p>
                      <a:endParaRPr lang="en-US"/>
                    </a:p>
                  </a:txBody>
                  <a:tcPr/>
                </a:tc>
                <a:extLst>
                  <a:ext uri="{0D108BD9-81ED-4DB2-BD59-A6C34878D82A}">
                    <a16:rowId xmlns:a16="http://schemas.microsoft.com/office/drawing/2014/main" val="10000"/>
                  </a:ext>
                </a:extLst>
              </a:tr>
              <a:tr h="370850">
                <a:tc>
                  <a:txBody>
                    <a:bodyPr/>
                    <a:lstStyle/>
                    <a:p>
                      <a:pPr marL="0" marR="0" lvl="0" indent="0" algn="ctr" rtl="0">
                        <a:spcBef>
                          <a:spcPts val="0"/>
                        </a:spcBef>
                        <a:spcAft>
                          <a:spcPts val="0"/>
                        </a:spcAft>
                        <a:buNone/>
                      </a:pPr>
                      <a:r>
                        <a:rPr lang="en-GB" sz="700" dirty="0">
                          <a:latin typeface="Comic Sans MS"/>
                          <a:ea typeface="Comic Sans MS"/>
                          <a:cs typeface="Comic Sans MS"/>
                          <a:sym typeface="Comic Sans MS"/>
                        </a:rPr>
                        <a:t>Deterrence</a:t>
                      </a:r>
                      <a:endParaRPr dirty="0"/>
                    </a:p>
                  </a:txBody>
                  <a:tcPr marL="91450" marR="91450" marT="45725" marB="45725" vert="vert27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4E0B2"/>
                    </a:solidFill>
                  </a:tcPr>
                </a:tc>
                <a:tc gridSpan="2">
                  <a:txBody>
                    <a:bodyPr/>
                    <a:lstStyle/>
                    <a:p>
                      <a:pPr marL="0" marR="0" lvl="0" indent="0" algn="l" rtl="0">
                        <a:spcBef>
                          <a:spcPts val="0"/>
                        </a:spcBef>
                        <a:spcAft>
                          <a:spcPts val="0"/>
                        </a:spcAft>
                        <a:buNone/>
                      </a:pPr>
                      <a:r>
                        <a:rPr lang="en-GB" sz="700" dirty="0">
                          <a:latin typeface="Comic Sans MS"/>
                          <a:ea typeface="Comic Sans MS"/>
                          <a:cs typeface="Comic Sans MS"/>
                          <a:sym typeface="Comic Sans MS"/>
                        </a:rPr>
                        <a:t>Deterrence is the theory that punishment should put people off committing crime. Many people think that deterrence should be the main reason for punishment because the main aim of punishment is to stop people from committing crimes. The idea of deterrent punishment is that punishment should be so severe that no one will dare commit crimes.</a:t>
                      </a:r>
                      <a:endParaRPr sz="700" dirty="0">
                        <a:latin typeface="Comic Sans MS"/>
                        <a:ea typeface="Comic Sans MS"/>
                        <a:cs typeface="Comic Sans MS"/>
                        <a:sym typeface="Comic Sans MS"/>
                      </a:endParaRPr>
                    </a:p>
                    <a:p>
                      <a:pPr marL="0" marR="0" lvl="0" indent="0" algn="l" rtl="0">
                        <a:spcBef>
                          <a:spcPts val="0"/>
                        </a:spcBef>
                        <a:spcAft>
                          <a:spcPts val="0"/>
                        </a:spcAft>
                        <a:buNone/>
                      </a:pPr>
                      <a:r>
                        <a:rPr lang="en-GB" sz="700" dirty="0">
                          <a:latin typeface="Comic Sans MS"/>
                          <a:ea typeface="Comic Sans MS"/>
                          <a:cs typeface="Comic Sans MS"/>
                          <a:sym typeface="Comic Sans MS"/>
                        </a:rPr>
                        <a:t>- If someone knows they will have their hand cut  off if they are caught stealing, then they will not steal</a:t>
                      </a:r>
                      <a:endParaRPr sz="700" dirty="0">
                        <a:latin typeface="Comic Sans MS"/>
                        <a:ea typeface="Comic Sans MS"/>
                        <a:cs typeface="Comic Sans MS"/>
                        <a:sym typeface="Comic Sans MS"/>
                      </a:endParaRPr>
                    </a:p>
                    <a:p>
                      <a:pPr marL="0" marR="0" lvl="0" indent="0" algn="l" rtl="0">
                        <a:spcBef>
                          <a:spcPts val="0"/>
                        </a:spcBef>
                        <a:spcAft>
                          <a:spcPts val="0"/>
                        </a:spcAft>
                        <a:buNone/>
                      </a:pPr>
                      <a:r>
                        <a:rPr lang="en-GB" sz="700" dirty="0">
                          <a:latin typeface="Comic Sans MS"/>
                          <a:ea typeface="Comic Sans MS"/>
                          <a:cs typeface="Comic Sans MS"/>
                          <a:sym typeface="Comic Sans MS"/>
                        </a:rPr>
                        <a:t>- If people know that they will be executed if they are found guilty, they will not murder.</a:t>
                      </a:r>
                      <a:endParaRPr sz="700" dirty="0">
                        <a:latin typeface="Comic Sans MS"/>
                        <a:ea typeface="Comic Sans MS"/>
                        <a:cs typeface="Comic Sans MS"/>
                        <a:sym typeface="Comic Sans MS"/>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4E0B2"/>
                    </a:solidFill>
                  </a:tcPr>
                </a:tc>
                <a:tc hMerge="1">
                  <a:txBody>
                    <a:bodyPr/>
                    <a:lstStyle/>
                    <a:p>
                      <a:endParaRPr lang="en-US"/>
                    </a:p>
                  </a:txBody>
                  <a:tcPr/>
                </a:tc>
                <a:extLst>
                  <a:ext uri="{0D108BD9-81ED-4DB2-BD59-A6C34878D82A}">
                    <a16:rowId xmlns:a16="http://schemas.microsoft.com/office/drawing/2014/main" val="10001"/>
                  </a:ext>
                </a:extLst>
              </a:tr>
              <a:tr h="370850">
                <a:tc>
                  <a:txBody>
                    <a:bodyPr/>
                    <a:lstStyle/>
                    <a:p>
                      <a:pPr marL="0" marR="0" lvl="0" indent="0" algn="ctr" rtl="0">
                        <a:spcBef>
                          <a:spcPts val="0"/>
                        </a:spcBef>
                        <a:spcAft>
                          <a:spcPts val="0"/>
                        </a:spcAft>
                        <a:buNone/>
                      </a:pPr>
                      <a:r>
                        <a:rPr lang="en-GB" sz="600" dirty="0">
                          <a:latin typeface="Comic Sans MS"/>
                          <a:ea typeface="Comic Sans MS"/>
                          <a:cs typeface="Comic Sans MS"/>
                          <a:sym typeface="Comic Sans MS"/>
                        </a:rPr>
                        <a:t>Reformation</a:t>
                      </a:r>
                      <a:endParaRPr sz="600" b="0" u="none" strike="noStrike" cap="none" dirty="0">
                        <a:solidFill>
                          <a:schemeClr val="dk1"/>
                        </a:solidFill>
                        <a:latin typeface="Comic Sans MS"/>
                        <a:ea typeface="Comic Sans MS"/>
                        <a:cs typeface="Comic Sans MS"/>
                        <a:sym typeface="Comic Sans MS"/>
                      </a:endParaRPr>
                    </a:p>
                  </a:txBody>
                  <a:tcPr marL="91450" marR="91450" marT="45725" marB="45725" vert="vert27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BBD6EE"/>
                    </a:solidFill>
                  </a:tcPr>
                </a:tc>
                <a:tc gridSpan="2">
                  <a:txBody>
                    <a:bodyPr/>
                    <a:lstStyle/>
                    <a:p>
                      <a:pPr marL="0" marR="0" lvl="0" indent="0" algn="l" rtl="0">
                        <a:spcBef>
                          <a:spcPts val="0"/>
                        </a:spcBef>
                        <a:spcAft>
                          <a:spcPts val="0"/>
                        </a:spcAft>
                        <a:buNone/>
                      </a:pPr>
                      <a:r>
                        <a:rPr lang="en-GB" sz="700" dirty="0">
                          <a:latin typeface="Comic Sans MS"/>
                          <a:ea typeface="Comic Sans MS"/>
                          <a:cs typeface="Comic Sans MS"/>
                          <a:sym typeface="Comic Sans MS"/>
                        </a:rPr>
                        <a:t>Reformation is the theory that criminals should be taught not to commit crimes again. </a:t>
                      </a:r>
                      <a:endParaRPr sz="700" dirty="0">
                        <a:latin typeface="Comic Sans MS"/>
                        <a:ea typeface="Comic Sans MS"/>
                        <a:cs typeface="Comic Sans MS"/>
                        <a:sym typeface="Comic Sans MS"/>
                      </a:endParaRPr>
                    </a:p>
                    <a:p>
                      <a:pPr marL="0" marR="0" lvl="0" indent="0" algn="l" rtl="0">
                        <a:spcBef>
                          <a:spcPts val="0"/>
                        </a:spcBef>
                        <a:spcAft>
                          <a:spcPts val="0"/>
                        </a:spcAft>
                        <a:buNone/>
                      </a:pPr>
                      <a:r>
                        <a:rPr lang="en-GB" sz="700" dirty="0">
                          <a:latin typeface="Comic Sans MS"/>
                          <a:ea typeface="Comic Sans MS"/>
                          <a:cs typeface="Comic Sans MS"/>
                          <a:sym typeface="Comic Sans MS"/>
                        </a:rPr>
                        <a:t>- Many people believe that the only way to stop crime is to reform the criminals so that they will become honest law-abiding citizens who will not want to commit crimes again</a:t>
                      </a:r>
                      <a:endParaRPr sz="700" dirty="0">
                        <a:latin typeface="Comic Sans MS"/>
                        <a:ea typeface="Comic Sans MS"/>
                        <a:cs typeface="Comic Sans MS"/>
                        <a:sym typeface="Comic Sans MS"/>
                      </a:endParaRPr>
                    </a:p>
                    <a:p>
                      <a:pPr marL="0" marR="0" lvl="0" indent="0" algn="l" rtl="0">
                        <a:spcBef>
                          <a:spcPts val="0"/>
                        </a:spcBef>
                        <a:spcAft>
                          <a:spcPts val="0"/>
                        </a:spcAft>
                        <a:buNone/>
                      </a:pPr>
                      <a:r>
                        <a:rPr lang="en-GB" sz="700" dirty="0">
                          <a:latin typeface="Comic Sans MS"/>
                          <a:ea typeface="Comic Sans MS"/>
                          <a:cs typeface="Comic Sans MS"/>
                          <a:sym typeface="Comic Sans MS"/>
                        </a:rPr>
                        <a:t>- Many people believe that most criminals commit crimes because of how they have been brought up and need to be taught how to live a life without crime.</a:t>
                      </a:r>
                      <a:endParaRPr sz="700" dirty="0">
                        <a:latin typeface="Comic Sans MS"/>
                        <a:ea typeface="Comic Sans MS"/>
                        <a:cs typeface="Comic Sans MS"/>
                        <a:sym typeface="Comic Sans MS"/>
                      </a:endParaRPr>
                    </a:p>
                    <a:p>
                      <a:pPr marL="0" marR="0" lvl="0" indent="0" algn="l" rtl="0">
                        <a:spcBef>
                          <a:spcPts val="0"/>
                        </a:spcBef>
                        <a:spcAft>
                          <a:spcPts val="0"/>
                        </a:spcAft>
                        <a:buNone/>
                      </a:pPr>
                      <a:r>
                        <a:rPr lang="en-GB" sz="700" dirty="0">
                          <a:latin typeface="Comic Sans MS"/>
                          <a:ea typeface="Comic Sans MS"/>
                          <a:cs typeface="Comic Sans MS"/>
                          <a:sym typeface="Comic Sans MS"/>
                        </a:rPr>
                        <a:t>- Reformation punishment often involve giving criminals education and qualifications so that they can find a job</a:t>
                      </a:r>
                      <a:endParaRPr sz="700" dirty="0">
                        <a:latin typeface="Comic Sans MS"/>
                        <a:ea typeface="Comic Sans MS"/>
                        <a:cs typeface="Comic Sans MS"/>
                        <a:sym typeface="Comic Sans MS"/>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BBD6EE"/>
                    </a:solidFill>
                  </a:tcPr>
                </a:tc>
                <a:tc hMerge="1">
                  <a:txBody>
                    <a:bodyPr/>
                    <a:lstStyle/>
                    <a:p>
                      <a:endParaRPr lang="en-US"/>
                    </a:p>
                  </a:txBody>
                  <a:tcPr/>
                </a:tc>
                <a:extLst>
                  <a:ext uri="{0D108BD9-81ED-4DB2-BD59-A6C34878D82A}">
                    <a16:rowId xmlns:a16="http://schemas.microsoft.com/office/drawing/2014/main" val="10002"/>
                  </a:ext>
                </a:extLst>
              </a:tr>
              <a:tr h="370850">
                <a:tc>
                  <a:txBody>
                    <a:bodyPr/>
                    <a:lstStyle/>
                    <a:p>
                      <a:pPr marL="0" marR="0" lvl="0" indent="0" algn="ctr" rtl="0">
                        <a:spcBef>
                          <a:spcPts val="0"/>
                        </a:spcBef>
                        <a:spcAft>
                          <a:spcPts val="0"/>
                        </a:spcAft>
                        <a:buNone/>
                      </a:pPr>
                      <a:r>
                        <a:rPr lang="en-GB" sz="700" dirty="0">
                          <a:latin typeface="Comic Sans MS"/>
                          <a:ea typeface="Comic Sans MS"/>
                          <a:cs typeface="Comic Sans MS"/>
                          <a:sym typeface="Comic Sans MS"/>
                        </a:rPr>
                        <a:t>Protection</a:t>
                      </a:r>
                      <a:endParaRPr dirty="0"/>
                    </a:p>
                  </a:txBody>
                  <a:tcPr marL="91450" marR="91450" marT="45725" marB="45725" vert="vert27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9999"/>
                    </a:solidFill>
                  </a:tcPr>
                </a:tc>
                <a:tc gridSpan="2">
                  <a:txBody>
                    <a:bodyPr/>
                    <a:lstStyle/>
                    <a:p>
                      <a:pPr marL="0" marR="0" lvl="0" indent="0" algn="l" rtl="0">
                        <a:spcBef>
                          <a:spcPts val="0"/>
                        </a:spcBef>
                        <a:spcAft>
                          <a:spcPts val="0"/>
                        </a:spcAft>
                        <a:buNone/>
                      </a:pPr>
                      <a:r>
                        <a:rPr lang="en-GB" sz="700" dirty="0">
                          <a:latin typeface="Comic Sans MS"/>
                          <a:ea typeface="Comic Sans MS"/>
                          <a:cs typeface="Comic Sans MS"/>
                          <a:sym typeface="Comic Sans MS"/>
                        </a:rPr>
                        <a:t>Protection is the theory that punishment should protect society from criminals and their activities. Many people think:</a:t>
                      </a:r>
                      <a:endParaRPr sz="700" dirty="0">
                        <a:latin typeface="Comic Sans MS"/>
                        <a:ea typeface="Comic Sans MS"/>
                        <a:cs typeface="Comic Sans MS"/>
                        <a:sym typeface="Comic Sans MS"/>
                      </a:endParaRPr>
                    </a:p>
                    <a:p>
                      <a:pPr marL="0" marR="0" lvl="0" indent="0" algn="l" rtl="0">
                        <a:spcBef>
                          <a:spcPts val="0"/>
                        </a:spcBef>
                        <a:spcAft>
                          <a:spcPts val="0"/>
                        </a:spcAft>
                        <a:buNone/>
                      </a:pPr>
                      <a:r>
                        <a:rPr lang="en-GB" sz="700" dirty="0">
                          <a:latin typeface="Comic Sans MS"/>
                          <a:ea typeface="Comic Sans MS"/>
                          <a:cs typeface="Comic Sans MS"/>
                          <a:sym typeface="Comic Sans MS"/>
                        </a:rPr>
                        <a:t>- Capital punishment is a good punishment for murderers and terrorists because they are dead and cannot threaten people</a:t>
                      </a:r>
                      <a:endParaRPr sz="700" dirty="0">
                        <a:latin typeface="Comic Sans MS"/>
                        <a:ea typeface="Comic Sans MS"/>
                        <a:cs typeface="Comic Sans MS"/>
                        <a:sym typeface="Comic Sans MS"/>
                      </a:endParaRPr>
                    </a:p>
                    <a:p>
                      <a:pPr marL="0" marR="0" lvl="0" indent="0" algn="l" rtl="0">
                        <a:spcBef>
                          <a:spcPts val="0"/>
                        </a:spcBef>
                        <a:spcAft>
                          <a:spcPts val="0"/>
                        </a:spcAft>
                        <a:buNone/>
                      </a:pPr>
                      <a:r>
                        <a:rPr lang="en-GB" sz="700" dirty="0">
                          <a:latin typeface="Comic Sans MS"/>
                          <a:ea typeface="Comic Sans MS"/>
                          <a:cs typeface="Comic Sans MS"/>
                          <a:sym typeface="Comic Sans MS"/>
                        </a:rPr>
                        <a:t>- Long prison sentences are a good m punishment for people as they keep them out of society</a:t>
                      </a:r>
                      <a:endParaRPr sz="700" dirty="0">
                        <a:latin typeface="Comic Sans MS"/>
                        <a:ea typeface="Comic Sans MS"/>
                        <a:cs typeface="Comic Sans MS"/>
                        <a:sym typeface="Comic Sans MS"/>
                      </a:endParaRPr>
                    </a:p>
                    <a:p>
                      <a:pPr marL="0" marR="0" lvl="0" indent="0" algn="l" rtl="0">
                        <a:spcBef>
                          <a:spcPts val="0"/>
                        </a:spcBef>
                        <a:spcAft>
                          <a:spcPts val="0"/>
                        </a:spcAft>
                        <a:buNone/>
                      </a:pPr>
                      <a:r>
                        <a:rPr lang="en-GB" sz="700" dirty="0">
                          <a:latin typeface="Comic Sans MS"/>
                          <a:ea typeface="Comic Sans MS"/>
                          <a:cs typeface="Comic Sans MS"/>
                          <a:sym typeface="Comic Sans MS"/>
                        </a:rPr>
                        <a:t>- Community service can be a good punishment for hooligans and vandals because it keeps them off the streets</a:t>
                      </a:r>
                      <a:endParaRPr sz="700" dirty="0">
                        <a:latin typeface="Comic Sans MS"/>
                        <a:ea typeface="Comic Sans MS"/>
                        <a:cs typeface="Comic Sans MS"/>
                        <a:sym typeface="Comic Sans MS"/>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9999"/>
                    </a:solidFill>
                  </a:tcPr>
                </a:tc>
                <a:tc hMerge="1">
                  <a:txBody>
                    <a:bodyPr/>
                    <a:lstStyle/>
                    <a:p>
                      <a:endParaRPr lang="en-US"/>
                    </a:p>
                  </a:txBody>
                  <a:tcPr/>
                </a:tc>
                <a:extLst>
                  <a:ext uri="{0D108BD9-81ED-4DB2-BD59-A6C34878D82A}">
                    <a16:rowId xmlns:a16="http://schemas.microsoft.com/office/drawing/2014/main" val="10003"/>
                  </a:ext>
                </a:extLst>
              </a:tr>
            </a:tbl>
          </a:graphicData>
        </a:graphic>
      </p:graphicFrame>
      <p:sp>
        <p:nvSpPr>
          <p:cNvPr id="104" name="Shape 104"/>
          <p:cNvSpPr txBox="1"/>
          <p:nvPr/>
        </p:nvSpPr>
        <p:spPr>
          <a:xfrm>
            <a:off x="3333500" y="0"/>
            <a:ext cx="27663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000" b="1" u="sng">
                <a:solidFill>
                  <a:schemeClr val="dk1"/>
                </a:solidFill>
                <a:latin typeface="Comic Sans MS"/>
                <a:ea typeface="Comic Sans MS"/>
                <a:cs typeface="Comic Sans MS"/>
                <a:sym typeface="Comic Sans MS"/>
              </a:rPr>
              <a:t>6. Forgiveness</a:t>
            </a:r>
            <a:endParaRPr sz="1000" b="1" u="sng">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800" b="1" u="sng">
                <a:solidFill>
                  <a:schemeClr val="dk1"/>
                </a:solidFill>
                <a:latin typeface="Comic Sans MS"/>
                <a:ea typeface="Comic Sans MS"/>
                <a:cs typeface="Comic Sans MS"/>
                <a:sym typeface="Comic Sans MS"/>
              </a:rPr>
              <a:t>The Nature of Forgiveness</a:t>
            </a:r>
            <a:endParaRPr sz="800" b="1" u="sng">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700">
                <a:solidFill>
                  <a:schemeClr val="dk1"/>
                </a:solidFill>
                <a:latin typeface="Comic Sans MS"/>
                <a:ea typeface="Comic Sans MS"/>
                <a:cs typeface="Comic Sans MS"/>
                <a:sym typeface="Comic Sans MS"/>
              </a:rPr>
              <a:t>Forgiveness is a conscious, deliberate decision on the part of a victim to release the feelings of resentment or vengeance they have towards a person who has harmed them. </a:t>
            </a: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800" b="1" u="sng">
                <a:solidFill>
                  <a:schemeClr val="dk1"/>
                </a:solidFill>
                <a:latin typeface="Comic Sans MS"/>
                <a:ea typeface="Comic Sans MS"/>
                <a:cs typeface="Comic Sans MS"/>
                <a:sym typeface="Comic Sans MS"/>
              </a:rPr>
              <a:t>Muslim beliefs about forgiveness</a:t>
            </a:r>
            <a:endParaRPr sz="800" b="1" u="sng">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700">
                <a:solidFill>
                  <a:schemeClr val="dk1"/>
                </a:solidFill>
                <a:latin typeface="Comic Sans MS"/>
                <a:ea typeface="Comic Sans MS"/>
                <a:cs typeface="Comic Sans MS"/>
                <a:sym typeface="Comic Sans MS"/>
              </a:rPr>
              <a:t>The Qur’an teaches that God is compassionate and merciful to sinners. </a:t>
            </a: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b="1" u="sng">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700" b="1" u="sng">
                <a:solidFill>
                  <a:schemeClr val="dk1"/>
                </a:solidFill>
                <a:latin typeface="Comic Sans MS"/>
                <a:ea typeface="Comic Sans MS"/>
                <a:cs typeface="Comic Sans MS"/>
                <a:sym typeface="Comic Sans MS"/>
              </a:rPr>
              <a:t>Surah 64:14</a:t>
            </a:r>
            <a:r>
              <a:rPr lang="en-GB" sz="700">
                <a:solidFill>
                  <a:schemeClr val="dk1"/>
                </a:solidFill>
                <a:latin typeface="Comic Sans MS"/>
                <a:ea typeface="Comic Sans MS"/>
                <a:cs typeface="Comic Sans MS"/>
                <a:sym typeface="Comic Sans MS"/>
              </a:rPr>
              <a:t> - </a:t>
            </a:r>
            <a:r>
              <a:rPr lang="en-GB" sz="700" b="1" i="1">
                <a:solidFill>
                  <a:schemeClr val="dk1"/>
                </a:solidFill>
                <a:latin typeface="Comic Sans MS"/>
                <a:ea typeface="Comic Sans MS"/>
                <a:cs typeface="Comic Sans MS"/>
                <a:sym typeface="Comic Sans MS"/>
              </a:rPr>
              <a:t>But if ye forgive and overlook and cover up their faults, verily God is Oft-forgiving. Most Merciful. </a:t>
            </a: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700">
                <a:solidFill>
                  <a:schemeClr val="dk1"/>
                </a:solidFill>
                <a:latin typeface="Comic Sans MS"/>
                <a:ea typeface="Comic Sans MS"/>
                <a:cs typeface="Comic Sans MS"/>
                <a:sym typeface="Comic Sans MS"/>
              </a:rPr>
              <a:t>Because of this, Muslims believe that they too should be forgiving because:</a:t>
            </a: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700">
                <a:solidFill>
                  <a:schemeClr val="dk1"/>
                </a:solidFill>
                <a:latin typeface="Comic Sans MS"/>
                <a:ea typeface="Comic Sans MS"/>
                <a:cs typeface="Comic Sans MS"/>
                <a:sym typeface="Comic Sans MS"/>
              </a:rPr>
              <a:t>- On the Day of Judgement, God will deal with everyone as they deserve, but Muslims will be able to request his mercy. However, how can Muslims ask God for forgiveness if they are not prepared to forgive?</a:t>
            </a: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700">
                <a:solidFill>
                  <a:schemeClr val="dk1"/>
                </a:solidFill>
                <a:latin typeface="Comic Sans MS"/>
                <a:ea typeface="Comic Sans MS"/>
                <a:cs typeface="Comic Sans MS"/>
                <a:sym typeface="Comic Sans MS"/>
              </a:rPr>
              <a:t>- The Qur’an says that Muslims should forgive other people’s sins against them and Muslims should obey the Qur’an as they believe it is the word of God.</a:t>
            </a: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700">
                <a:solidFill>
                  <a:schemeClr val="dk1"/>
                </a:solidFill>
                <a:latin typeface="Comic Sans MS"/>
                <a:ea typeface="Comic Sans MS"/>
                <a:cs typeface="Comic Sans MS"/>
                <a:sym typeface="Comic Sans MS"/>
              </a:rPr>
              <a:t>- There are many hadith from the Prophet Muhammad about forgiving people who have offended others and bringing reconciliation to conflicts. </a:t>
            </a: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800" b="1" u="sng">
                <a:solidFill>
                  <a:schemeClr val="dk1"/>
                </a:solidFill>
                <a:latin typeface="Comic Sans MS"/>
                <a:ea typeface="Comic Sans MS"/>
                <a:cs typeface="Comic Sans MS"/>
                <a:sym typeface="Comic Sans MS"/>
              </a:rPr>
              <a:t>Why and how offenders are forgiven by the community</a:t>
            </a:r>
            <a:endParaRPr sz="800" b="1" u="sng">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700">
                <a:solidFill>
                  <a:schemeClr val="dk1"/>
                </a:solidFill>
                <a:latin typeface="Comic Sans MS"/>
                <a:ea typeface="Comic Sans MS"/>
                <a:cs typeface="Comic Sans MS"/>
                <a:sym typeface="Comic Sans MS"/>
              </a:rPr>
              <a:t>At any given time, there are around 65,000 people in prison and 60% of prisoners reoffend within a year of being released back into society. The community needs to forgive offenders and help them to </a:t>
            </a:r>
            <a:r>
              <a:rPr lang="en-GB" sz="700" b="1">
                <a:solidFill>
                  <a:schemeClr val="dk1"/>
                </a:solidFill>
                <a:latin typeface="Comic Sans MS"/>
                <a:ea typeface="Comic Sans MS"/>
                <a:cs typeface="Comic Sans MS"/>
                <a:sym typeface="Comic Sans MS"/>
              </a:rPr>
              <a:t>reintegrate</a:t>
            </a:r>
            <a:r>
              <a:rPr lang="en-GB" sz="700">
                <a:solidFill>
                  <a:schemeClr val="dk1"/>
                </a:solidFill>
                <a:latin typeface="Comic Sans MS"/>
                <a:ea typeface="Comic Sans MS"/>
                <a:cs typeface="Comic Sans MS"/>
                <a:sym typeface="Comic Sans MS"/>
              </a:rPr>
              <a:t> into law-abiding society so they feel they are apart of it and will not need to return to a life of crime. </a:t>
            </a: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700">
                <a:solidFill>
                  <a:schemeClr val="dk1"/>
                </a:solidFill>
                <a:latin typeface="Comic Sans MS"/>
                <a:ea typeface="Comic Sans MS"/>
                <a:cs typeface="Comic Sans MS"/>
                <a:sym typeface="Comic Sans MS"/>
              </a:rPr>
              <a:t>There are examples of business owners and charities who work with offenders to help bring them back into the community. </a:t>
            </a: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700" b="1">
                <a:solidFill>
                  <a:schemeClr val="dk1"/>
                </a:solidFill>
                <a:latin typeface="Comic Sans MS"/>
                <a:ea typeface="Comic Sans MS"/>
                <a:cs typeface="Comic Sans MS"/>
                <a:sym typeface="Comic Sans MS"/>
              </a:rPr>
              <a:t>Business - </a:t>
            </a:r>
            <a:r>
              <a:rPr lang="en-GB" sz="700">
                <a:solidFill>
                  <a:schemeClr val="dk1"/>
                </a:solidFill>
                <a:latin typeface="Comic Sans MS"/>
                <a:ea typeface="Comic Sans MS"/>
                <a:cs typeface="Comic Sans MS"/>
                <a:sym typeface="Comic Sans MS"/>
              </a:rPr>
              <a:t>Timpson (the key-cutting and shoe repair business) goes into prisons and offers training workshops and starts employing prisoners on day-release schemes. In 12 years, only 3 people have reoffended. </a:t>
            </a: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700" b="1">
                <a:solidFill>
                  <a:schemeClr val="dk1"/>
                </a:solidFill>
                <a:latin typeface="Comic Sans MS"/>
                <a:ea typeface="Comic Sans MS"/>
                <a:cs typeface="Comic Sans MS"/>
                <a:sym typeface="Comic Sans MS"/>
              </a:rPr>
              <a:t>Charities</a:t>
            </a:r>
            <a:r>
              <a:rPr lang="en-GB" sz="700">
                <a:solidFill>
                  <a:schemeClr val="dk1"/>
                </a:solidFill>
                <a:latin typeface="Comic Sans MS"/>
                <a:ea typeface="Comic Sans MS"/>
                <a:cs typeface="Comic Sans MS"/>
                <a:sym typeface="Comic Sans MS"/>
              </a:rPr>
              <a:t> - Nacro offers information and advice to ex-offenders, serving prisoners, families and friends through a helpline</a:t>
            </a: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800" b="1" u="sng">
                <a:solidFill>
                  <a:schemeClr val="dk1"/>
                </a:solidFill>
                <a:latin typeface="Comic Sans MS"/>
                <a:ea typeface="Comic Sans MS"/>
                <a:cs typeface="Comic Sans MS"/>
                <a:sym typeface="Comic Sans MS"/>
              </a:rPr>
              <a:t>Restorative Justice</a:t>
            </a:r>
            <a:endParaRPr sz="800" b="1" u="sng">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700">
                <a:solidFill>
                  <a:schemeClr val="dk1"/>
                </a:solidFill>
                <a:latin typeface="Comic Sans MS"/>
                <a:ea typeface="Comic Sans MS"/>
                <a:cs typeface="Comic Sans MS"/>
                <a:sym typeface="Comic Sans MS"/>
              </a:rPr>
              <a:t>Restorative justice gives victims of crime a chance to explain to the offender how they have been affected by the crime. It is important for criminals because:</a:t>
            </a: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700">
                <a:solidFill>
                  <a:schemeClr val="dk1"/>
                </a:solidFill>
                <a:latin typeface="Comic Sans MS"/>
                <a:ea typeface="Comic Sans MS"/>
                <a:cs typeface="Comic Sans MS"/>
                <a:sym typeface="Comic Sans MS"/>
              </a:rPr>
              <a:t>- It makes them realise the effects of their crime</a:t>
            </a: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700">
                <a:solidFill>
                  <a:schemeClr val="dk1"/>
                </a:solidFill>
                <a:latin typeface="Comic Sans MS"/>
                <a:ea typeface="Comic Sans MS"/>
                <a:cs typeface="Comic Sans MS"/>
                <a:sym typeface="Comic Sans MS"/>
              </a:rPr>
              <a:t>- It brings them face to face with their victims</a:t>
            </a: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700">
                <a:solidFill>
                  <a:schemeClr val="dk1"/>
                </a:solidFill>
                <a:latin typeface="Comic Sans MS"/>
                <a:ea typeface="Comic Sans MS"/>
                <a:cs typeface="Comic Sans MS"/>
                <a:sym typeface="Comic Sans MS"/>
              </a:rPr>
              <a:t>- It makes them realise that actions can have terrible consequences</a:t>
            </a: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800" b="1" u="sng">
                <a:solidFill>
                  <a:schemeClr val="dk1"/>
                </a:solidFill>
                <a:latin typeface="Comic Sans MS"/>
                <a:ea typeface="Comic Sans MS"/>
                <a:cs typeface="Comic Sans MS"/>
                <a:sym typeface="Comic Sans MS"/>
              </a:rPr>
              <a:t>Muslim attitudes towards Restorative Justice</a:t>
            </a:r>
            <a:endParaRPr sz="800" b="1" u="sng">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700">
                <a:solidFill>
                  <a:schemeClr val="dk1"/>
                </a:solidFill>
                <a:latin typeface="Comic Sans MS"/>
                <a:ea typeface="Comic Sans MS"/>
                <a:cs typeface="Comic Sans MS"/>
                <a:sym typeface="Comic Sans MS"/>
              </a:rPr>
              <a:t>Muslims are in favour of restorative justice because it is the only way of bringing peace and reconciliation between the victim and the criminal. In Islam, all brothers and sisters should work to help each other:</a:t>
            </a: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700" b="1" u="sng">
                <a:solidFill>
                  <a:schemeClr val="dk1"/>
                </a:solidFill>
                <a:latin typeface="Comic Sans MS"/>
                <a:ea typeface="Comic Sans MS"/>
                <a:cs typeface="Comic Sans MS"/>
                <a:sym typeface="Comic Sans MS"/>
              </a:rPr>
              <a:t>Surah 49:10</a:t>
            </a:r>
            <a:r>
              <a:rPr lang="en-GB" sz="700">
                <a:solidFill>
                  <a:schemeClr val="dk1"/>
                </a:solidFill>
                <a:latin typeface="Comic Sans MS"/>
                <a:ea typeface="Comic Sans MS"/>
                <a:cs typeface="Comic Sans MS"/>
                <a:sym typeface="Comic Sans MS"/>
              </a:rPr>
              <a:t> - </a:t>
            </a:r>
            <a:r>
              <a:rPr lang="en-GB" sz="700" b="1" i="1">
                <a:solidFill>
                  <a:schemeClr val="dk1"/>
                </a:solidFill>
                <a:latin typeface="Comic Sans MS"/>
                <a:ea typeface="Comic Sans MS"/>
                <a:cs typeface="Comic Sans MS"/>
                <a:sym typeface="Comic Sans MS"/>
              </a:rPr>
              <a:t>The believers are but a single brotherhood: so make peace and reconciliation between your two contending brothers</a:t>
            </a:r>
            <a:endParaRPr sz="700" b="1" i="1">
              <a:solidFill>
                <a:schemeClr val="dk1"/>
              </a:solidFill>
              <a:latin typeface="Comic Sans MS"/>
              <a:ea typeface="Comic Sans MS"/>
              <a:cs typeface="Comic Sans MS"/>
              <a:sym typeface="Comic Sans MS"/>
            </a:endParaRPr>
          </a:p>
        </p:txBody>
      </p:sp>
      <p:sp>
        <p:nvSpPr>
          <p:cNvPr id="105" name="Shape 105"/>
          <p:cNvSpPr txBox="1"/>
          <p:nvPr/>
        </p:nvSpPr>
        <p:spPr>
          <a:xfrm>
            <a:off x="6180875" y="0"/>
            <a:ext cx="2766300" cy="68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000" b="1" u="sng">
                <a:solidFill>
                  <a:schemeClr val="dk1"/>
                </a:solidFill>
                <a:latin typeface="Comic Sans MS"/>
                <a:ea typeface="Comic Sans MS"/>
                <a:cs typeface="Comic Sans MS"/>
                <a:sym typeface="Comic Sans MS"/>
              </a:rPr>
              <a:t>7. Treatment of Criminals</a:t>
            </a:r>
            <a:endParaRPr sz="1000" b="1" u="sng">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800" b="1" u="sng">
                <a:solidFill>
                  <a:schemeClr val="dk1"/>
                </a:solidFill>
                <a:latin typeface="Comic Sans MS"/>
                <a:ea typeface="Comic Sans MS"/>
                <a:cs typeface="Comic Sans MS"/>
                <a:sym typeface="Comic Sans MS"/>
              </a:rPr>
              <a:t>Human Rights</a:t>
            </a:r>
            <a:endParaRPr sz="800" b="1" u="sng">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600">
                <a:solidFill>
                  <a:schemeClr val="dk1"/>
                </a:solidFill>
                <a:latin typeface="Comic Sans MS"/>
                <a:ea typeface="Comic Sans MS"/>
                <a:cs typeface="Comic Sans MS"/>
                <a:sym typeface="Comic Sans MS"/>
              </a:rPr>
              <a:t>The Universal Declaration of Human Rights was proclaimed by the United Nations in 1948. It set out fundamental human rights to be universally protected which all members of the United Nations agreed to. These rights include:</a:t>
            </a:r>
            <a:endParaRPr sz="6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600">
                <a:solidFill>
                  <a:schemeClr val="dk1"/>
                </a:solidFill>
                <a:latin typeface="Comic Sans MS"/>
                <a:ea typeface="Comic Sans MS"/>
                <a:cs typeface="Comic Sans MS"/>
                <a:sym typeface="Comic Sans MS"/>
              </a:rPr>
              <a:t>- Freedom from torture and degrading treatment</a:t>
            </a:r>
            <a:endParaRPr sz="6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600">
                <a:solidFill>
                  <a:schemeClr val="dk1"/>
                </a:solidFill>
                <a:latin typeface="Comic Sans MS"/>
                <a:ea typeface="Comic Sans MS"/>
                <a:cs typeface="Comic Sans MS"/>
                <a:sym typeface="Comic Sans MS"/>
              </a:rPr>
              <a:t>- The right to liberty - people are free to do anything that is not against the law</a:t>
            </a:r>
            <a:endParaRPr sz="6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600">
                <a:solidFill>
                  <a:schemeClr val="dk1"/>
                </a:solidFill>
                <a:latin typeface="Comic Sans MS"/>
                <a:ea typeface="Comic Sans MS"/>
                <a:cs typeface="Comic Sans MS"/>
                <a:sym typeface="Comic Sans MS"/>
              </a:rPr>
              <a:t>- The right to a fair trial - trials are made in public and judgements are made by impartial people</a:t>
            </a:r>
            <a:endParaRPr sz="6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600">
                <a:solidFill>
                  <a:schemeClr val="dk1"/>
                </a:solidFill>
                <a:latin typeface="Comic Sans MS"/>
                <a:ea typeface="Comic Sans MS"/>
                <a:cs typeface="Comic Sans MS"/>
                <a:sym typeface="Comic Sans MS"/>
              </a:rPr>
              <a:t>- The right to not be punished for something that was not a crime when you did it</a:t>
            </a:r>
            <a:endParaRPr sz="6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600">
                <a:solidFill>
                  <a:schemeClr val="dk1"/>
                </a:solidFill>
                <a:latin typeface="Comic Sans MS"/>
                <a:ea typeface="Comic Sans MS"/>
                <a:cs typeface="Comic Sans MS"/>
                <a:sym typeface="Comic Sans MS"/>
              </a:rPr>
              <a:t>- Freedom of thought, conscience and religion</a:t>
            </a:r>
            <a:endParaRPr sz="6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800" b="1" u="sng">
                <a:solidFill>
                  <a:schemeClr val="dk1"/>
                </a:solidFill>
                <a:latin typeface="Comic Sans MS"/>
                <a:ea typeface="Comic Sans MS"/>
                <a:cs typeface="Comic Sans MS"/>
                <a:sym typeface="Comic Sans MS"/>
              </a:rPr>
              <a:t>Muslim attitudes to the treatment of criminals</a:t>
            </a:r>
            <a:endParaRPr sz="800" b="1" u="sng">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600">
                <a:solidFill>
                  <a:schemeClr val="dk1"/>
                </a:solidFill>
                <a:latin typeface="Comic Sans MS"/>
                <a:ea typeface="Comic Sans MS"/>
                <a:cs typeface="Comic Sans MS"/>
                <a:sym typeface="Comic Sans MS"/>
              </a:rPr>
              <a:t>1. Some Muslims believe that criminals should be treated fairly and that punishments should aim at both reforming criminals and bringing in restorative justice. Both the Muslim PRison Chaplains’ Association and Muslim Aid work with Muslim prisoners to achieve these ends.</a:t>
            </a:r>
            <a:endParaRPr sz="6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600">
                <a:solidFill>
                  <a:schemeClr val="dk1"/>
                </a:solidFill>
                <a:latin typeface="Comic Sans MS"/>
                <a:ea typeface="Comic Sans MS"/>
                <a:cs typeface="Comic Sans MS"/>
                <a:sym typeface="Comic Sans MS"/>
              </a:rPr>
              <a:t>2. Muslim countries with Shari’ah justice systems have a somewhat different attitude as they believe that criminals should be punishment according to the </a:t>
            </a:r>
            <a:r>
              <a:rPr lang="en-GB" sz="600" b="1" i="1">
                <a:solidFill>
                  <a:schemeClr val="dk1"/>
                </a:solidFill>
                <a:latin typeface="Comic Sans MS"/>
                <a:ea typeface="Comic Sans MS"/>
                <a:cs typeface="Comic Sans MS"/>
                <a:sym typeface="Comic Sans MS"/>
              </a:rPr>
              <a:t>hadd punishments</a:t>
            </a:r>
            <a:r>
              <a:rPr lang="en-GB" sz="600">
                <a:solidFill>
                  <a:schemeClr val="dk1"/>
                </a:solidFill>
                <a:latin typeface="Comic Sans MS"/>
                <a:ea typeface="Comic Sans MS"/>
                <a:cs typeface="Comic Sans MS"/>
                <a:sym typeface="Comic Sans MS"/>
              </a:rPr>
              <a:t> set out in the Qur’an. </a:t>
            </a:r>
            <a:endParaRPr sz="6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800" b="1" u="sng">
                <a:solidFill>
                  <a:schemeClr val="dk1"/>
                </a:solidFill>
                <a:latin typeface="Comic Sans MS"/>
                <a:ea typeface="Comic Sans MS"/>
                <a:cs typeface="Comic Sans MS"/>
                <a:sym typeface="Comic Sans MS"/>
              </a:rPr>
              <a:t>Islam and the use of torture</a:t>
            </a:r>
            <a:endParaRPr sz="800" b="1" u="sng">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600">
                <a:solidFill>
                  <a:schemeClr val="dk1"/>
                </a:solidFill>
                <a:latin typeface="Comic Sans MS"/>
                <a:ea typeface="Comic Sans MS"/>
                <a:cs typeface="Comic Sans MS"/>
                <a:sym typeface="Comic Sans MS"/>
              </a:rPr>
              <a:t>All Muslims are opposed to the use of torture. However, some non-Muslims interpret the Shari’ah punishments such as flogging, stoning or amputation as torture. </a:t>
            </a:r>
            <a:endParaRPr sz="6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6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600">
                <a:solidFill>
                  <a:schemeClr val="dk1"/>
                </a:solidFill>
                <a:latin typeface="Comic Sans MS"/>
                <a:ea typeface="Comic Sans MS"/>
                <a:cs typeface="Comic Sans MS"/>
                <a:sym typeface="Comic Sans MS"/>
              </a:rPr>
              <a:t>Some Muslims would say that it is permitted to torture criminals who are hiding a secret which will harm innocent people. </a:t>
            </a:r>
            <a:endParaRPr sz="6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6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600">
                <a:solidFill>
                  <a:schemeClr val="dk1"/>
                </a:solidFill>
                <a:latin typeface="Comic Sans MS"/>
                <a:ea typeface="Comic Sans MS"/>
                <a:cs typeface="Comic Sans MS"/>
                <a:sym typeface="Comic Sans MS"/>
              </a:rPr>
              <a:t>Most Muslims believe that the Qur’anic verse: </a:t>
            </a:r>
            <a:r>
              <a:rPr lang="en-GB" sz="600" b="1" i="1">
                <a:solidFill>
                  <a:schemeClr val="dk1"/>
                </a:solidFill>
                <a:latin typeface="Comic Sans MS"/>
                <a:ea typeface="Comic Sans MS"/>
                <a:cs typeface="Comic Sans MS"/>
                <a:sym typeface="Comic Sans MS"/>
              </a:rPr>
              <a:t>and they feed, for the love of Allah, the indigent, the orphan and the captive’</a:t>
            </a:r>
            <a:r>
              <a:rPr lang="en-GB" sz="600">
                <a:solidFill>
                  <a:schemeClr val="dk1"/>
                </a:solidFill>
                <a:latin typeface="Comic Sans MS"/>
                <a:ea typeface="Comic Sans MS"/>
                <a:cs typeface="Comic Sans MS"/>
                <a:sym typeface="Comic Sans MS"/>
              </a:rPr>
              <a:t> </a:t>
            </a:r>
            <a:r>
              <a:rPr lang="en-GB" sz="600" b="1">
                <a:solidFill>
                  <a:schemeClr val="dk1"/>
                </a:solidFill>
                <a:latin typeface="Comic Sans MS"/>
                <a:ea typeface="Comic Sans MS"/>
                <a:cs typeface="Comic Sans MS"/>
                <a:sym typeface="Comic Sans MS"/>
              </a:rPr>
              <a:t>Surah 76:8</a:t>
            </a:r>
            <a:r>
              <a:rPr lang="en-GB" sz="600">
                <a:solidFill>
                  <a:schemeClr val="dk1"/>
                </a:solidFill>
                <a:latin typeface="Comic Sans MS"/>
                <a:ea typeface="Comic Sans MS"/>
                <a:cs typeface="Comic Sans MS"/>
                <a:sym typeface="Comic Sans MS"/>
              </a:rPr>
              <a:t>, means that Muslims have been ordered by God to treat captives fairly and humanely.</a:t>
            </a:r>
            <a:endParaRPr sz="6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800" b="1" u="sng">
                <a:solidFill>
                  <a:schemeClr val="dk1"/>
                </a:solidFill>
                <a:latin typeface="Comic Sans MS"/>
                <a:ea typeface="Comic Sans MS"/>
                <a:cs typeface="Comic Sans MS"/>
                <a:sym typeface="Comic Sans MS"/>
              </a:rPr>
              <a:t>Islam and Fair Trial</a:t>
            </a:r>
            <a:endParaRPr sz="800" b="1" u="sng">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600">
                <a:solidFill>
                  <a:schemeClr val="dk1"/>
                </a:solidFill>
                <a:latin typeface="Comic Sans MS"/>
                <a:ea typeface="Comic Sans MS"/>
                <a:cs typeface="Comic Sans MS"/>
                <a:sym typeface="Comic Sans MS"/>
              </a:rPr>
              <a:t>Muslim countries adopting the Western-type legal systems operate a jury where 12 ordinary members of the public decide whether the accused is guilty. However, Muslim countries operating the Shari’ah legal systems do not use a jury. Crimes against God’s law are prosecuted as </a:t>
            </a:r>
            <a:r>
              <a:rPr lang="en-GB" sz="600" b="1">
                <a:solidFill>
                  <a:schemeClr val="dk1"/>
                </a:solidFill>
                <a:latin typeface="Comic Sans MS"/>
                <a:ea typeface="Comic Sans MS"/>
                <a:cs typeface="Comic Sans MS"/>
                <a:sym typeface="Comic Sans MS"/>
              </a:rPr>
              <a:t>hadd</a:t>
            </a:r>
            <a:r>
              <a:rPr lang="en-GB" sz="600">
                <a:solidFill>
                  <a:schemeClr val="dk1"/>
                </a:solidFill>
                <a:latin typeface="Comic Sans MS"/>
                <a:ea typeface="Comic Sans MS"/>
                <a:cs typeface="Comic Sans MS"/>
                <a:sym typeface="Comic Sans MS"/>
              </a:rPr>
              <a:t> crimes and all other criminal matters are treated as disputes between individuals. </a:t>
            </a:r>
            <a:endParaRPr sz="6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800" b="1" u="sng">
                <a:solidFill>
                  <a:schemeClr val="dk1"/>
                </a:solidFill>
                <a:latin typeface="Comic Sans MS"/>
                <a:ea typeface="Comic Sans MS"/>
                <a:cs typeface="Comic Sans MS"/>
                <a:sym typeface="Comic Sans MS"/>
              </a:rPr>
              <a:t>Islam and Human Rights</a:t>
            </a:r>
            <a:endParaRPr sz="800" b="1" u="sng">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600">
                <a:solidFill>
                  <a:schemeClr val="dk1"/>
                </a:solidFill>
                <a:latin typeface="Comic Sans MS"/>
                <a:ea typeface="Comic Sans MS"/>
                <a:cs typeface="Comic Sans MS"/>
                <a:sym typeface="Comic Sans MS"/>
              </a:rPr>
              <a:t>Muslims have some problems with the United Nations Declaration of Human Rights, especially around the areas of gay rights, sex outside of marriage and freedom of speech and religion. As a result, Muslim countries signed an alternative agreement which stated that ‘</a:t>
            </a:r>
            <a:r>
              <a:rPr lang="en-GB" sz="600" b="1" i="1">
                <a:solidFill>
                  <a:schemeClr val="dk1"/>
                </a:solidFill>
                <a:latin typeface="Comic Sans MS"/>
                <a:ea typeface="Comic Sans MS"/>
                <a:cs typeface="Comic Sans MS"/>
                <a:sym typeface="Comic Sans MS"/>
              </a:rPr>
              <a:t>all men are equal in terms of basic human dignity and basic obligations and responsibilities’. </a:t>
            </a:r>
            <a:r>
              <a:rPr lang="en-GB" sz="600">
                <a:solidFill>
                  <a:schemeClr val="dk1"/>
                </a:solidFill>
                <a:latin typeface="Comic Sans MS"/>
                <a:ea typeface="Comic Sans MS"/>
                <a:cs typeface="Comic Sans MS"/>
                <a:sym typeface="Comic Sans MS"/>
              </a:rPr>
              <a:t>In Muslim countries, there are often no gay rights and no equal rights for women.</a:t>
            </a:r>
            <a:endParaRPr sz="6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800" b="1" u="sng">
                <a:solidFill>
                  <a:schemeClr val="dk1"/>
                </a:solidFill>
                <a:latin typeface="Comic Sans MS"/>
                <a:ea typeface="Comic Sans MS"/>
                <a:cs typeface="Comic Sans MS"/>
                <a:sym typeface="Comic Sans MS"/>
              </a:rPr>
              <a:t>Humanist and Atheist Attitudes</a:t>
            </a:r>
            <a:endParaRPr sz="800" b="1" u="sng">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600">
                <a:solidFill>
                  <a:schemeClr val="dk1"/>
                </a:solidFill>
                <a:latin typeface="Comic Sans MS"/>
                <a:ea typeface="Comic Sans MS"/>
                <a:cs typeface="Comic Sans MS"/>
                <a:sym typeface="Comic Sans MS"/>
              </a:rPr>
              <a:t>Humanists believe that criminals should be treated justly and humanely as this helps to ensure that innocent suspects are treated this way too. </a:t>
            </a:r>
            <a:endParaRPr sz="6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6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600">
                <a:solidFill>
                  <a:schemeClr val="dk1"/>
                </a:solidFill>
                <a:latin typeface="Comic Sans MS"/>
                <a:ea typeface="Comic Sans MS"/>
                <a:cs typeface="Comic Sans MS"/>
                <a:sym typeface="Comic Sans MS"/>
              </a:rPr>
              <a:t>Humanists have always been in favour of the Human Rights and are supporters of the United Nations Declaration of Human Rights. </a:t>
            </a:r>
            <a:endParaRPr sz="6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6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600">
                <a:solidFill>
                  <a:schemeClr val="dk1"/>
                </a:solidFill>
                <a:latin typeface="Comic Sans MS"/>
                <a:ea typeface="Comic Sans MS"/>
                <a:cs typeface="Comic Sans MS"/>
                <a:sym typeface="Comic Sans MS"/>
              </a:rPr>
              <a:t>Most atheists would agree with the Humanist attitudes, but some atheists think that convicted criminals should not be able to use human rights legislation for such things as stopping them from being deported as it would split them from their spouse and children or to allow them to vote while in prison. Such atheists are also likely to approve of government agencies using torture to prevent terrorist attacks. </a:t>
            </a:r>
            <a:endParaRPr sz="600">
              <a:solidFill>
                <a:schemeClr val="dk1"/>
              </a:solidFill>
              <a:latin typeface="Comic Sans MS"/>
              <a:ea typeface="Comic Sans MS"/>
              <a:cs typeface="Comic Sans MS"/>
              <a:sym typeface="Comic Sans MS"/>
            </a:endParaRPr>
          </a:p>
        </p:txBody>
      </p:sp>
      <p:sp>
        <p:nvSpPr>
          <p:cNvPr id="106" name="Shape 106"/>
          <p:cNvSpPr txBox="1"/>
          <p:nvPr/>
        </p:nvSpPr>
        <p:spPr>
          <a:xfrm>
            <a:off x="0" y="5930700"/>
            <a:ext cx="3148200" cy="9273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800" b="1" u="sng">
                <a:solidFill>
                  <a:schemeClr val="dk1"/>
                </a:solidFill>
                <a:latin typeface="Comic Sans MS"/>
                <a:ea typeface="Comic Sans MS"/>
                <a:cs typeface="Comic Sans MS"/>
                <a:sym typeface="Comic Sans MS"/>
              </a:rPr>
              <a:t>Muslim attitudes to the aims of punishment</a:t>
            </a: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700">
                <a:solidFill>
                  <a:schemeClr val="dk1"/>
                </a:solidFill>
                <a:latin typeface="Comic Sans MS"/>
                <a:ea typeface="Comic Sans MS"/>
                <a:cs typeface="Comic Sans MS"/>
                <a:sym typeface="Comic Sans MS"/>
              </a:rPr>
              <a:t>Muslims agree with all four aims of punishment because:</a:t>
            </a: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700">
                <a:solidFill>
                  <a:schemeClr val="dk1"/>
                </a:solidFill>
                <a:latin typeface="Comic Sans MS"/>
                <a:ea typeface="Comic Sans MS"/>
                <a:cs typeface="Comic Sans MS"/>
                <a:sym typeface="Comic Sans MS"/>
              </a:rPr>
              <a:t>- The Qur’an sets down lashes or amputation for certain crimes and the Qur’an is the Word of God which must be followed.</a:t>
            </a: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700">
                <a:solidFill>
                  <a:schemeClr val="dk1"/>
                </a:solidFill>
                <a:latin typeface="Comic Sans MS"/>
                <a:ea typeface="Comic Sans MS"/>
                <a:cs typeface="Comic Sans MS"/>
                <a:sym typeface="Comic Sans MS"/>
              </a:rPr>
              <a:t>- Whipping and amputation allow the offender to remain in society with their families where, it is believe, they are less likely to reoffend than those who have been sent to prison</a:t>
            </a: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a:solidFill>
                <a:schemeClr val="dk1"/>
              </a:solidFill>
              <a:latin typeface="Comic Sans MS"/>
              <a:ea typeface="Comic Sans MS"/>
              <a:cs typeface="Comic Sans MS"/>
              <a:sym typeface="Comic Sans MS"/>
            </a:endParaRPr>
          </a:p>
        </p:txBody>
      </p:sp>
      <p:sp>
        <p:nvSpPr>
          <p:cNvPr id="107" name="Shape 107"/>
          <p:cNvSpPr txBox="1"/>
          <p:nvPr/>
        </p:nvSpPr>
        <p:spPr>
          <a:xfrm>
            <a:off x="9028250" y="0"/>
            <a:ext cx="3163800" cy="6858000"/>
          </a:xfrm>
          <a:prstGeom prst="rect">
            <a:avLst/>
          </a:prstGeom>
          <a:noFill/>
          <a:ln w="38100" cap="flat" cmpd="sng">
            <a:solidFill>
              <a:srgbClr val="7030A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000" b="1" u="sng">
                <a:solidFill>
                  <a:schemeClr val="dk1"/>
                </a:solidFill>
                <a:latin typeface="Comic Sans MS"/>
                <a:ea typeface="Comic Sans MS"/>
                <a:cs typeface="Comic Sans MS"/>
                <a:sym typeface="Comic Sans MS"/>
              </a:rPr>
              <a:t>8. The Death Penalty</a:t>
            </a:r>
            <a:endParaRPr sz="1000" b="1" u="sng">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800" b="1" u="sng">
                <a:solidFill>
                  <a:schemeClr val="dk1"/>
                </a:solidFill>
                <a:latin typeface="Comic Sans MS"/>
                <a:ea typeface="Comic Sans MS"/>
                <a:cs typeface="Comic Sans MS"/>
                <a:sym typeface="Comic Sans MS"/>
              </a:rPr>
              <a:t>The Nature of Purpose of Capital Punishment</a:t>
            </a:r>
            <a:endParaRPr sz="800" b="1" u="sng">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700">
                <a:solidFill>
                  <a:schemeClr val="dk1"/>
                </a:solidFill>
                <a:latin typeface="Comic Sans MS"/>
                <a:ea typeface="Comic Sans MS"/>
                <a:cs typeface="Comic Sans MS"/>
                <a:sym typeface="Comic Sans MS"/>
              </a:rPr>
              <a:t>Capital Punishment is punishment which takes away the criminals life. There are several methods of Capital Punishment still in use around the world, such as lethal injection, electrocution, hanging, firing squad, stoning and decapitation (cutting off someone’s head). </a:t>
            </a: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700">
                <a:solidFill>
                  <a:schemeClr val="dk1"/>
                </a:solidFill>
                <a:latin typeface="Comic Sans MS"/>
                <a:ea typeface="Comic Sans MS"/>
                <a:cs typeface="Comic Sans MS"/>
                <a:sym typeface="Comic Sans MS"/>
              </a:rPr>
              <a:t>102 countries around the world have abolished the death penalty for all crimes, and was abolished in the UK in 1970. Seven have abolished it but retain it for special circumstances. The USA, Japan and Singapore are the only countries to retain it. These countries believe that it’s purpose is to deter people from committing murder, to protect society from dangerous people and to act as retribution for those who have taken a life. </a:t>
            </a: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800" b="1" u="sng">
                <a:solidFill>
                  <a:schemeClr val="dk1"/>
                </a:solidFill>
                <a:latin typeface="Comic Sans MS"/>
                <a:ea typeface="Comic Sans MS"/>
                <a:cs typeface="Comic Sans MS"/>
                <a:sym typeface="Comic Sans MS"/>
              </a:rPr>
              <a:t>Muslim attitudes and teachings about Capital Punishment</a:t>
            </a:r>
            <a:endParaRPr sz="800" b="1" u="sng">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700">
                <a:solidFill>
                  <a:schemeClr val="dk1"/>
                </a:solidFill>
                <a:latin typeface="Comic Sans MS"/>
                <a:ea typeface="Comic Sans MS"/>
                <a:cs typeface="Comic Sans MS"/>
                <a:sym typeface="Comic Sans MS"/>
              </a:rPr>
              <a:t>Islam allows capital punishment for three offences: murder, adultery and apostasy (giving up or denying your religious faith). </a:t>
            </a: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r>
              <a:rPr lang="en-GB" sz="800" b="1" u="sng">
                <a:solidFill>
                  <a:schemeClr val="dk1"/>
                </a:solidFill>
                <a:latin typeface="Comic Sans MS"/>
                <a:ea typeface="Comic Sans MS"/>
                <a:cs typeface="Comic Sans MS"/>
                <a:sym typeface="Comic Sans MS"/>
              </a:rPr>
              <a:t>Humanist and Atheist attitudes to Capital Punishment</a:t>
            </a:r>
            <a:endParaRPr sz="800" b="1" u="sng">
              <a:solidFill>
                <a:schemeClr val="dk1"/>
              </a:solidFill>
              <a:latin typeface="Comic Sans MS"/>
              <a:ea typeface="Comic Sans MS"/>
              <a:cs typeface="Comic Sans MS"/>
              <a:sym typeface="Comic Sans MS"/>
            </a:endParaRPr>
          </a:p>
          <a:p>
            <a:pPr marL="0" marR="0" lvl="0" indent="0" algn="l" rtl="0">
              <a:spcBef>
                <a:spcPts val="0"/>
              </a:spcBef>
              <a:spcAft>
                <a:spcPts val="0"/>
              </a:spcAft>
              <a:buNone/>
            </a:pPr>
            <a:endParaRPr sz="700">
              <a:solidFill>
                <a:schemeClr val="dk1"/>
              </a:solidFill>
              <a:latin typeface="Comic Sans MS"/>
              <a:ea typeface="Comic Sans MS"/>
              <a:cs typeface="Comic Sans MS"/>
              <a:sym typeface="Comic Sans MS"/>
            </a:endParaRPr>
          </a:p>
        </p:txBody>
      </p:sp>
      <p:graphicFrame>
        <p:nvGraphicFramePr>
          <p:cNvPr id="108" name="Shape 108"/>
          <p:cNvGraphicFramePr/>
          <p:nvPr/>
        </p:nvGraphicFramePr>
        <p:xfrm>
          <a:off x="9091311" y="2091768"/>
          <a:ext cx="3037700" cy="1920270"/>
        </p:xfrm>
        <a:graphic>
          <a:graphicData uri="http://schemas.openxmlformats.org/drawingml/2006/table">
            <a:tbl>
              <a:tblPr firstRow="1" bandRow="1">
                <a:noFill/>
                <a:tableStyleId>{C936B7C4-281A-4EAE-B6DA-439832C5C192}</a:tableStyleId>
              </a:tblPr>
              <a:tblGrid>
                <a:gridCol w="1498875">
                  <a:extLst>
                    <a:ext uri="{9D8B030D-6E8A-4147-A177-3AD203B41FA5}">
                      <a16:colId xmlns:a16="http://schemas.microsoft.com/office/drawing/2014/main" val="20000"/>
                    </a:ext>
                  </a:extLst>
                </a:gridCol>
                <a:gridCol w="1538825">
                  <a:extLst>
                    <a:ext uri="{9D8B030D-6E8A-4147-A177-3AD203B41FA5}">
                      <a16:colId xmlns:a16="http://schemas.microsoft.com/office/drawing/2014/main" val="20001"/>
                    </a:ext>
                  </a:extLst>
                </a:gridCol>
              </a:tblGrid>
              <a:tr h="370850">
                <a:tc>
                  <a:txBody>
                    <a:bodyPr/>
                    <a:lstStyle/>
                    <a:p>
                      <a:pPr marL="0" marR="0" lvl="0" indent="0" algn="ctr" rtl="0">
                        <a:spcBef>
                          <a:spcPts val="0"/>
                        </a:spcBef>
                        <a:spcAft>
                          <a:spcPts val="0"/>
                        </a:spcAft>
                        <a:buNone/>
                      </a:pPr>
                      <a:r>
                        <a:rPr lang="en-GB" sz="800">
                          <a:solidFill>
                            <a:srgbClr val="000000"/>
                          </a:solidFill>
                          <a:latin typeface="Comic Sans MS"/>
                          <a:ea typeface="Comic Sans MS"/>
                          <a:cs typeface="Comic Sans MS"/>
                          <a:sym typeface="Comic Sans MS"/>
                        </a:rPr>
                        <a:t>Most Muslims agree with Capital Punishment because...</a:t>
                      </a:r>
                      <a:endParaRPr sz="800">
                        <a:solidFill>
                          <a:srgbClr val="000000"/>
                        </a:solidFill>
                        <a:latin typeface="Comic Sans MS"/>
                        <a:ea typeface="Comic Sans MS"/>
                        <a:cs typeface="Comic Sans MS"/>
                        <a:sym typeface="Comic Sans MS"/>
                      </a:endParaRPr>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B6D7A8"/>
                    </a:solidFill>
                  </a:tcPr>
                </a:tc>
                <a:tc>
                  <a:txBody>
                    <a:bodyPr/>
                    <a:lstStyle/>
                    <a:p>
                      <a:pPr marL="0" lvl="0" indent="0" algn="ctr" rtl="0">
                        <a:spcBef>
                          <a:spcPts val="0"/>
                        </a:spcBef>
                        <a:spcAft>
                          <a:spcPts val="0"/>
                        </a:spcAft>
                        <a:buClr>
                          <a:schemeClr val="dk1"/>
                        </a:buClr>
                        <a:buFont typeface="Arial"/>
                        <a:buNone/>
                      </a:pPr>
                      <a:r>
                        <a:rPr lang="en-GB" sz="800">
                          <a:solidFill>
                            <a:schemeClr val="dk1"/>
                          </a:solidFill>
                          <a:latin typeface="Comic Sans MS"/>
                          <a:ea typeface="Comic Sans MS"/>
                          <a:cs typeface="Comic Sans MS"/>
                          <a:sym typeface="Comic Sans MS"/>
                        </a:rPr>
                        <a:t>Some Muslims do not agree with Capital Punishment because...</a:t>
                      </a:r>
                      <a:endParaRPr sz="800"/>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EA9999"/>
                    </a:solidFill>
                  </a:tcPr>
                </a:tc>
                <a:extLst>
                  <a:ext uri="{0D108BD9-81ED-4DB2-BD59-A6C34878D82A}">
                    <a16:rowId xmlns:a16="http://schemas.microsoft.com/office/drawing/2014/main" val="10000"/>
                  </a:ext>
                </a:extLst>
              </a:tr>
              <a:tr h="370850">
                <a:tc>
                  <a:txBody>
                    <a:bodyPr/>
                    <a:lstStyle/>
                    <a:p>
                      <a:pPr marL="0" marR="0" lvl="0" indent="0" algn="ctr" rtl="0">
                        <a:spcBef>
                          <a:spcPts val="0"/>
                        </a:spcBef>
                        <a:spcAft>
                          <a:spcPts val="0"/>
                        </a:spcAft>
                        <a:buNone/>
                      </a:pPr>
                      <a:r>
                        <a:rPr lang="en-GB" sz="700">
                          <a:solidFill>
                            <a:srgbClr val="000000"/>
                          </a:solidFill>
                          <a:latin typeface="Comic Sans MS"/>
                          <a:ea typeface="Comic Sans MS"/>
                          <a:cs typeface="Comic Sans MS"/>
                          <a:sym typeface="Comic Sans MS"/>
                        </a:rPr>
                        <a:t>It is a punishment set down by God in the Qur’an and Muslims believe the Qur’an is the Word of God</a:t>
                      </a:r>
                      <a:endParaRPr sz="700">
                        <a:solidFill>
                          <a:srgbClr val="000000"/>
                        </a:solidFill>
                        <a:latin typeface="Comic Sans MS"/>
                        <a:ea typeface="Comic Sans MS"/>
                        <a:cs typeface="Comic Sans MS"/>
                        <a:sym typeface="Comic Sans MS"/>
                      </a:endParaRPr>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B6D7A8"/>
                    </a:solidFill>
                  </a:tcPr>
                </a:tc>
                <a:tc>
                  <a:txBody>
                    <a:bodyPr/>
                    <a:lstStyle/>
                    <a:p>
                      <a:pPr marL="0" lvl="0" indent="0" algn="ctr" rtl="0">
                        <a:spcBef>
                          <a:spcPts val="0"/>
                        </a:spcBef>
                        <a:spcAft>
                          <a:spcPts val="0"/>
                        </a:spcAft>
                        <a:buNone/>
                      </a:pPr>
                      <a:r>
                        <a:rPr lang="en-GB" sz="700">
                          <a:latin typeface="Comic Sans MS"/>
                          <a:ea typeface="Comic Sans MS"/>
                          <a:cs typeface="Comic Sans MS"/>
                          <a:sym typeface="Comic Sans MS"/>
                        </a:rPr>
                        <a:t>They feel that Capital Punishment is recommended by the Qur’an, but not compulsory</a:t>
                      </a:r>
                      <a:endParaRPr sz="700">
                        <a:solidFill>
                          <a:schemeClr val="dk1"/>
                        </a:solidFill>
                        <a:latin typeface="Comic Sans MS"/>
                        <a:ea typeface="Comic Sans MS"/>
                        <a:cs typeface="Comic Sans MS"/>
                        <a:sym typeface="Comic Sans MS"/>
                      </a:endParaRPr>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EA9999"/>
                    </a:solidFill>
                  </a:tcPr>
                </a:tc>
                <a:extLst>
                  <a:ext uri="{0D108BD9-81ED-4DB2-BD59-A6C34878D82A}">
                    <a16:rowId xmlns:a16="http://schemas.microsoft.com/office/drawing/2014/main" val="10001"/>
                  </a:ext>
                </a:extLst>
              </a:tr>
              <a:tr h="370850">
                <a:tc>
                  <a:txBody>
                    <a:bodyPr/>
                    <a:lstStyle/>
                    <a:p>
                      <a:pPr marL="0" marR="0" lvl="0" indent="0" algn="ctr" rtl="0">
                        <a:spcBef>
                          <a:spcPts val="0"/>
                        </a:spcBef>
                        <a:spcAft>
                          <a:spcPts val="0"/>
                        </a:spcAft>
                        <a:buNone/>
                      </a:pPr>
                      <a:r>
                        <a:rPr lang="en-GB" sz="700">
                          <a:solidFill>
                            <a:srgbClr val="000000"/>
                          </a:solidFill>
                          <a:latin typeface="Comic Sans MS"/>
                          <a:ea typeface="Comic Sans MS"/>
                          <a:cs typeface="Comic Sans MS"/>
                          <a:sym typeface="Comic Sans MS"/>
                        </a:rPr>
                        <a:t>Muhammad made several statements agreeing with capital punishment and Muhammad is the seal of the prophets whose words should be obeyed</a:t>
                      </a:r>
                      <a:endParaRPr sz="700">
                        <a:solidFill>
                          <a:srgbClr val="000000"/>
                        </a:solidFill>
                        <a:latin typeface="Comic Sans MS"/>
                        <a:ea typeface="Comic Sans MS"/>
                        <a:cs typeface="Comic Sans MS"/>
                        <a:sym typeface="Comic Sans MS"/>
                      </a:endParaRPr>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B6D7A8"/>
                    </a:solidFill>
                  </a:tcPr>
                </a:tc>
                <a:tc>
                  <a:txBody>
                    <a:bodyPr/>
                    <a:lstStyle/>
                    <a:p>
                      <a:pPr marL="0" lvl="0" indent="0" algn="ctr" rtl="0">
                        <a:spcBef>
                          <a:spcPts val="0"/>
                        </a:spcBef>
                        <a:spcAft>
                          <a:spcPts val="0"/>
                        </a:spcAft>
                        <a:buNone/>
                      </a:pPr>
                      <a:r>
                        <a:rPr lang="en-GB" sz="700">
                          <a:latin typeface="Comic Sans MS"/>
                          <a:ea typeface="Comic Sans MS"/>
                          <a:cs typeface="Comic Sans MS"/>
                          <a:sym typeface="Comic Sans MS"/>
                        </a:rPr>
                        <a:t>They feel that since Capital Punishment does not reduce crimes and since there is a possibility of the wrong person being convicted and then executed, capital punishment is not justice and so is banned by Suah 6:151</a:t>
                      </a:r>
                      <a:endParaRPr sz="700">
                        <a:solidFill>
                          <a:schemeClr val="dk1"/>
                        </a:solidFill>
                        <a:latin typeface="Comic Sans MS"/>
                        <a:ea typeface="Comic Sans MS"/>
                        <a:cs typeface="Comic Sans MS"/>
                        <a:sym typeface="Comic Sans MS"/>
                      </a:endParaRPr>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EA9999"/>
                    </a:solidFill>
                  </a:tcPr>
                </a:tc>
                <a:extLst>
                  <a:ext uri="{0D108BD9-81ED-4DB2-BD59-A6C34878D82A}">
                    <a16:rowId xmlns:a16="http://schemas.microsoft.com/office/drawing/2014/main" val="10002"/>
                  </a:ext>
                </a:extLst>
              </a:tr>
            </a:tbl>
          </a:graphicData>
        </a:graphic>
      </p:graphicFrame>
      <p:sp>
        <p:nvSpPr>
          <p:cNvPr id="109" name="Shape 109"/>
          <p:cNvSpPr txBox="1"/>
          <p:nvPr/>
        </p:nvSpPr>
        <p:spPr>
          <a:xfrm>
            <a:off x="9091250" y="3994900"/>
            <a:ext cx="3037800" cy="404100"/>
          </a:xfrm>
          <a:prstGeom prst="rect">
            <a:avLst/>
          </a:prstGeom>
          <a:solidFill>
            <a:srgbClr val="FFFF00"/>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a:spcBef>
                <a:spcPts val="0"/>
              </a:spcBef>
              <a:spcAft>
                <a:spcPts val="0"/>
              </a:spcAft>
              <a:buNone/>
            </a:pPr>
            <a:r>
              <a:rPr lang="en-GB" sz="700" b="1" u="sng">
                <a:latin typeface="Comic Sans MS"/>
                <a:ea typeface="Comic Sans MS"/>
                <a:cs typeface="Comic Sans MS"/>
                <a:sym typeface="Comic Sans MS"/>
              </a:rPr>
              <a:t>Surah 6:151</a:t>
            </a:r>
            <a:r>
              <a:rPr lang="en-GB" sz="700" b="1">
                <a:latin typeface="Comic Sans MS"/>
                <a:ea typeface="Comic Sans MS"/>
                <a:cs typeface="Comic Sans MS"/>
                <a:sym typeface="Comic Sans MS"/>
              </a:rPr>
              <a:t>: </a:t>
            </a:r>
            <a:r>
              <a:rPr lang="en-GB" sz="700" b="1" i="1">
                <a:latin typeface="Comic Sans MS"/>
                <a:ea typeface="Comic Sans MS"/>
                <a:cs typeface="Comic Sans MS"/>
                <a:sym typeface="Comic Sans MS"/>
              </a:rPr>
              <a:t>Take not life, which God hath made sacred, except by way of justice and the law</a:t>
            </a:r>
            <a:endParaRPr sz="700" b="1" i="1">
              <a:latin typeface="Comic Sans MS"/>
              <a:ea typeface="Comic Sans MS"/>
              <a:cs typeface="Comic Sans MS"/>
              <a:sym typeface="Comic Sans MS"/>
            </a:endParaRPr>
          </a:p>
        </p:txBody>
      </p:sp>
      <p:graphicFrame>
        <p:nvGraphicFramePr>
          <p:cNvPr id="110" name="Shape 110"/>
          <p:cNvGraphicFramePr/>
          <p:nvPr/>
        </p:nvGraphicFramePr>
        <p:xfrm>
          <a:off x="9091311" y="4715818"/>
          <a:ext cx="3037700" cy="1920270"/>
        </p:xfrm>
        <a:graphic>
          <a:graphicData uri="http://schemas.openxmlformats.org/drawingml/2006/table">
            <a:tbl>
              <a:tblPr firstRow="1" bandRow="1">
                <a:noFill/>
                <a:tableStyleId>{C936B7C4-281A-4EAE-B6DA-439832C5C192}</a:tableStyleId>
              </a:tblPr>
              <a:tblGrid>
                <a:gridCol w="1498875">
                  <a:extLst>
                    <a:ext uri="{9D8B030D-6E8A-4147-A177-3AD203B41FA5}">
                      <a16:colId xmlns:a16="http://schemas.microsoft.com/office/drawing/2014/main" val="20000"/>
                    </a:ext>
                  </a:extLst>
                </a:gridCol>
                <a:gridCol w="1538825">
                  <a:extLst>
                    <a:ext uri="{9D8B030D-6E8A-4147-A177-3AD203B41FA5}">
                      <a16:colId xmlns:a16="http://schemas.microsoft.com/office/drawing/2014/main" val="20001"/>
                    </a:ext>
                  </a:extLst>
                </a:gridCol>
              </a:tblGrid>
              <a:tr h="370850">
                <a:tc>
                  <a:txBody>
                    <a:bodyPr/>
                    <a:lstStyle/>
                    <a:p>
                      <a:pPr marL="0" marR="0" lvl="0" indent="0" algn="ctr" rtl="0">
                        <a:spcBef>
                          <a:spcPts val="0"/>
                        </a:spcBef>
                        <a:spcAft>
                          <a:spcPts val="0"/>
                        </a:spcAft>
                        <a:buNone/>
                      </a:pPr>
                      <a:r>
                        <a:rPr lang="en-GB" sz="800">
                          <a:solidFill>
                            <a:srgbClr val="000000"/>
                          </a:solidFill>
                          <a:latin typeface="Comic Sans MS"/>
                          <a:ea typeface="Comic Sans MS"/>
                          <a:cs typeface="Comic Sans MS"/>
                          <a:sym typeface="Comic Sans MS"/>
                        </a:rPr>
                        <a:t>Most Humanists disagree with Capital Punishment because...</a:t>
                      </a:r>
                      <a:endParaRPr sz="800">
                        <a:solidFill>
                          <a:srgbClr val="000000"/>
                        </a:solidFill>
                        <a:latin typeface="Comic Sans MS"/>
                        <a:ea typeface="Comic Sans MS"/>
                        <a:cs typeface="Comic Sans MS"/>
                        <a:sym typeface="Comic Sans MS"/>
                      </a:endParaRPr>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B6D7A8"/>
                    </a:solidFill>
                  </a:tcPr>
                </a:tc>
                <a:tc>
                  <a:txBody>
                    <a:bodyPr/>
                    <a:lstStyle/>
                    <a:p>
                      <a:pPr marL="0" lvl="0" indent="0" algn="ctr" rtl="0">
                        <a:spcBef>
                          <a:spcPts val="0"/>
                        </a:spcBef>
                        <a:spcAft>
                          <a:spcPts val="0"/>
                        </a:spcAft>
                        <a:buNone/>
                      </a:pPr>
                      <a:r>
                        <a:rPr lang="en-GB" sz="800">
                          <a:solidFill>
                            <a:schemeClr val="dk1"/>
                          </a:solidFill>
                          <a:latin typeface="Comic Sans MS"/>
                          <a:ea typeface="Comic Sans MS"/>
                          <a:cs typeface="Comic Sans MS"/>
                          <a:sym typeface="Comic Sans MS"/>
                        </a:rPr>
                        <a:t>Some Atheists would agree with Capital Punishment because...</a:t>
                      </a:r>
                      <a:endParaRPr sz="800"/>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EA9999"/>
                    </a:solidFill>
                  </a:tcPr>
                </a:tc>
                <a:extLst>
                  <a:ext uri="{0D108BD9-81ED-4DB2-BD59-A6C34878D82A}">
                    <a16:rowId xmlns:a16="http://schemas.microsoft.com/office/drawing/2014/main" val="10000"/>
                  </a:ext>
                </a:extLst>
              </a:tr>
              <a:tr h="370850">
                <a:tc>
                  <a:txBody>
                    <a:bodyPr/>
                    <a:lstStyle/>
                    <a:p>
                      <a:pPr marL="0" marR="0" lvl="0" indent="0" algn="ctr" rtl="0">
                        <a:spcBef>
                          <a:spcPts val="0"/>
                        </a:spcBef>
                        <a:spcAft>
                          <a:spcPts val="0"/>
                        </a:spcAft>
                        <a:buNone/>
                      </a:pPr>
                      <a:r>
                        <a:rPr lang="en-GB" sz="700">
                          <a:solidFill>
                            <a:srgbClr val="000000"/>
                          </a:solidFill>
                          <a:latin typeface="Comic Sans MS"/>
                          <a:ea typeface="Comic Sans MS"/>
                          <a:cs typeface="Comic Sans MS"/>
                          <a:sym typeface="Comic Sans MS"/>
                        </a:rPr>
                        <a:t>Murdered who know they are going to be killed if caught are more likely to kill more people to avoid being caught.</a:t>
                      </a:r>
                      <a:endParaRPr sz="700">
                        <a:solidFill>
                          <a:srgbClr val="000000"/>
                        </a:solidFill>
                        <a:latin typeface="Comic Sans MS"/>
                        <a:ea typeface="Comic Sans MS"/>
                        <a:cs typeface="Comic Sans MS"/>
                        <a:sym typeface="Comic Sans MS"/>
                      </a:endParaRPr>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B6D7A8"/>
                    </a:solidFill>
                  </a:tcPr>
                </a:tc>
                <a:tc>
                  <a:txBody>
                    <a:bodyPr/>
                    <a:lstStyle/>
                    <a:p>
                      <a:pPr marL="0" lvl="0" indent="0" algn="ctr" rtl="0">
                        <a:spcBef>
                          <a:spcPts val="0"/>
                        </a:spcBef>
                        <a:spcAft>
                          <a:spcPts val="0"/>
                        </a:spcAft>
                        <a:buNone/>
                      </a:pPr>
                      <a:r>
                        <a:rPr lang="en-GB" sz="700">
                          <a:latin typeface="Comic Sans MS"/>
                          <a:ea typeface="Comic Sans MS"/>
                          <a:cs typeface="Comic Sans MS"/>
                          <a:sym typeface="Comic Sans MS"/>
                        </a:rPr>
                        <a:t>If people know that they wil lose their life if they murder someone, it will act as a deterrent and there will be fewer murderes.</a:t>
                      </a:r>
                      <a:endParaRPr sz="700">
                        <a:solidFill>
                          <a:schemeClr val="dk1"/>
                        </a:solidFill>
                        <a:latin typeface="Comic Sans MS"/>
                        <a:ea typeface="Comic Sans MS"/>
                        <a:cs typeface="Comic Sans MS"/>
                        <a:sym typeface="Comic Sans MS"/>
                      </a:endParaRPr>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EA9999"/>
                    </a:solidFill>
                  </a:tcPr>
                </a:tc>
                <a:extLst>
                  <a:ext uri="{0D108BD9-81ED-4DB2-BD59-A6C34878D82A}">
                    <a16:rowId xmlns:a16="http://schemas.microsoft.com/office/drawing/2014/main" val="10001"/>
                  </a:ext>
                </a:extLst>
              </a:tr>
              <a:tr h="370850">
                <a:tc>
                  <a:txBody>
                    <a:bodyPr/>
                    <a:lstStyle/>
                    <a:p>
                      <a:pPr marL="0" marR="0" lvl="0" indent="0" algn="ctr" rtl="0">
                        <a:spcBef>
                          <a:spcPts val="0"/>
                        </a:spcBef>
                        <a:spcAft>
                          <a:spcPts val="0"/>
                        </a:spcAft>
                        <a:buNone/>
                      </a:pPr>
                      <a:r>
                        <a:rPr lang="en-GB" sz="700">
                          <a:solidFill>
                            <a:srgbClr val="000000"/>
                          </a:solidFill>
                          <a:latin typeface="Comic Sans MS"/>
                          <a:ea typeface="Comic Sans MS"/>
                          <a:cs typeface="Comic Sans MS"/>
                          <a:sym typeface="Comic Sans MS"/>
                        </a:rPr>
                        <a:t>Human life is the most important thing there is, so no one has the right to take it. Executing murderers demonstrates that society does not regard life as important.</a:t>
                      </a:r>
                      <a:endParaRPr sz="700">
                        <a:solidFill>
                          <a:srgbClr val="000000"/>
                        </a:solidFill>
                        <a:latin typeface="Comic Sans MS"/>
                        <a:ea typeface="Comic Sans MS"/>
                        <a:cs typeface="Comic Sans MS"/>
                        <a:sym typeface="Comic Sans MS"/>
                      </a:endParaRPr>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B6D7A8"/>
                    </a:solidFill>
                  </a:tcPr>
                </a:tc>
                <a:tc>
                  <a:txBody>
                    <a:bodyPr/>
                    <a:lstStyle/>
                    <a:p>
                      <a:pPr marL="0" lvl="0" indent="0" algn="ctr" rtl="0">
                        <a:spcBef>
                          <a:spcPts val="0"/>
                        </a:spcBef>
                        <a:spcAft>
                          <a:spcPts val="0"/>
                        </a:spcAft>
                        <a:buNone/>
                      </a:pPr>
                      <a:r>
                        <a:rPr lang="en-GB" sz="700">
                          <a:latin typeface="Comic Sans MS"/>
                          <a:ea typeface="Comic Sans MS"/>
                          <a:cs typeface="Comic Sans MS"/>
                          <a:sym typeface="Comic Sans MS"/>
                        </a:rPr>
                        <a:t>Human life is the most important thing there is, and the value of human life can only be shown by giving those who take human life the worst possible punishment, which is the death penalty.</a:t>
                      </a:r>
                      <a:endParaRPr sz="700">
                        <a:solidFill>
                          <a:schemeClr val="dk1"/>
                        </a:solidFill>
                        <a:latin typeface="Comic Sans MS"/>
                        <a:ea typeface="Comic Sans MS"/>
                        <a:cs typeface="Comic Sans MS"/>
                        <a:sym typeface="Comic Sans MS"/>
                      </a:endParaRPr>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EA9999"/>
                    </a:solidFill>
                  </a:tcPr>
                </a:tc>
                <a:extLst>
                  <a:ext uri="{0D108BD9-81ED-4DB2-BD59-A6C34878D82A}">
                    <a16:rowId xmlns:a16="http://schemas.microsoft.com/office/drawing/2014/main" val="10002"/>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B9E0B2B11D76E45A4A8CA10C7FC0931" ma:contentTypeVersion="20" ma:contentTypeDescription="Create a new document." ma:contentTypeScope="" ma:versionID="f480f0e97bcf7e6ea435bba64c474ce2">
  <xsd:schema xmlns:xsd="http://www.w3.org/2001/XMLSchema" xmlns:xs="http://www.w3.org/2001/XMLSchema" xmlns:p="http://schemas.microsoft.com/office/2006/metadata/properties" xmlns:ns2="2ae8b9b8-deb7-4e47-ba09-cc2898df0d8c" xmlns:ns3="baff96f5-a7d4-4f1d-8526-ffc6a0e3c1dd" targetNamespace="http://schemas.microsoft.com/office/2006/metadata/properties" ma:root="true" ma:fieldsID="c656060c42fcb9b913b267268bc8f422" ns2:_="" ns3:_="">
    <xsd:import namespace="2ae8b9b8-deb7-4e47-ba09-cc2898df0d8c"/>
    <xsd:import namespace="baff96f5-a7d4-4f1d-8526-ffc6a0e3c1d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Beth" minOccurs="0"/>
                <xsd:element ref="ns2:MediaServiceLocation" minOccurs="0"/>
                <xsd:element ref="ns2:DateandTime"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e8b9b8-deb7-4e47-ba09-cc2898df0d8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Beth" ma:index="19" nillable="true" ma:displayName="Beth" ma:format="DateTime" ma:internalName="Beth">
      <xsd:simpleType>
        <xsd:restriction base="dms:DateTime"/>
      </xsd:simpleType>
    </xsd:element>
    <xsd:element name="MediaServiceLocation" ma:index="20" nillable="true" ma:displayName="Location" ma:internalName="MediaServiceLocation" ma:readOnly="true">
      <xsd:simpleType>
        <xsd:restriction base="dms:Text"/>
      </xsd:simpleType>
    </xsd:element>
    <xsd:element name="DateandTime" ma:index="21" nillable="true" ma:displayName="Date and Time" ma:format="DateOnly" ma:internalName="DateandTime">
      <xsd:simpleType>
        <xsd:restriction base="dms:DateTime"/>
      </xsd:simpleType>
    </xsd:element>
    <xsd:element name="MediaLengthInSeconds" ma:index="22" nillable="true" ma:displayName="Length (seconds)"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1f716dc5-a102-461f-8ebd-7330aa7d30a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aff96f5-a7d4-4f1d-8526-ffc6a0e3c1dd"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06046488-a493-40a3-aad1-5cc745c4a11b}" ma:internalName="TaxCatchAll" ma:showField="CatchAllData" ma:web="baff96f5-a7d4-4f1d-8526-ffc6a0e3c1d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baff96f5-a7d4-4f1d-8526-ffc6a0e3c1dd" xsi:nil="true"/>
    <lcf76f155ced4ddcb4097134ff3c332f xmlns="2ae8b9b8-deb7-4e47-ba09-cc2898df0d8c">
      <Terms xmlns="http://schemas.microsoft.com/office/infopath/2007/PartnerControls"/>
    </lcf76f155ced4ddcb4097134ff3c332f>
    <Beth xmlns="2ae8b9b8-deb7-4e47-ba09-cc2898df0d8c" xsi:nil="true"/>
    <DateandTime xmlns="2ae8b9b8-deb7-4e47-ba09-cc2898df0d8c" xsi:nil="true"/>
  </documentManagement>
</p:properties>
</file>

<file path=customXml/itemProps1.xml><?xml version="1.0" encoding="utf-8"?>
<ds:datastoreItem xmlns:ds="http://schemas.openxmlformats.org/officeDocument/2006/customXml" ds:itemID="{54AF64B4-415D-4E18-98AD-2A453DB0DDF7}">
  <ds:schemaRefs>
    <ds:schemaRef ds:uri="http://schemas.microsoft.com/sharepoint/v3/contenttype/forms"/>
  </ds:schemaRefs>
</ds:datastoreItem>
</file>

<file path=customXml/itemProps2.xml><?xml version="1.0" encoding="utf-8"?>
<ds:datastoreItem xmlns:ds="http://schemas.openxmlformats.org/officeDocument/2006/customXml" ds:itemID="{3B3E425F-6A4E-44AE-9E0E-9A40436F7A04}"/>
</file>

<file path=customXml/itemProps3.xml><?xml version="1.0" encoding="utf-8"?>
<ds:datastoreItem xmlns:ds="http://schemas.openxmlformats.org/officeDocument/2006/customXml" ds:itemID="{DF714127-5D64-4CD2-813E-2EA2092AE46A}">
  <ds:schemaRefs>
    <ds:schemaRef ds:uri="http://schemas.microsoft.com/office/2006/metadata/properties"/>
    <ds:schemaRef ds:uri="http://schemas.microsoft.com/office/infopath/2007/PartnerControls"/>
    <ds:schemaRef ds:uri="baff96f5-a7d4-4f1d-8526-ffc6a0e3c1dd"/>
    <ds:schemaRef ds:uri="2ae8b9b8-deb7-4e47-ba09-cc2898df0d8c"/>
  </ds:schemaRefs>
</ds:datastoreItem>
</file>

<file path=docProps/app.xml><?xml version="1.0" encoding="utf-8"?>
<Properties xmlns="http://schemas.openxmlformats.org/officeDocument/2006/extended-properties" xmlns:vt="http://schemas.openxmlformats.org/officeDocument/2006/docPropsVTypes">
  <TotalTime>0</TotalTime>
  <Words>3824</Words>
  <Application>Microsoft Office PowerPoint</Application>
  <PresentationFormat>Widescreen</PresentationFormat>
  <Paragraphs>238</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Comic Sans MS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 Martin</dc:creator>
  <cp:lastModifiedBy>Lisa Martin</cp:lastModifiedBy>
  <cp:revision>2</cp:revision>
  <dcterms:modified xsi:type="dcterms:W3CDTF">2025-01-31T09:34:38Z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0x0101009B9E0B2B11D76E45A4A8CA10C7FC0931</vt:lpwstr>
  </property>
</Properties>
</file>