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C6DF8-2AE1-3671-A6FC-8B48165278F9}" v="61" dt="2025-10-07T07:51:44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14F27-8730-4695-BBA2-BDBD66D21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F40624-B4DA-4FFE-9678-C1D53A941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69496-C1E9-44E0-9C2B-AD70C5E25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99F43-EDDE-4A2E-8316-11FD9488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9DECB-86A1-4C7B-9131-D0247D43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50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9F4B8-D93F-42F1-A40E-CD320FB69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79867C-E42C-4279-9DD2-0C2998310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69154-0F7C-4207-9C7A-B9338CD4F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6F3CC-E56D-4C23-835B-2A91DB896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D016B-7BF7-4AF0-939F-47BF3F0DB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45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1795C9-3751-4625-B7C5-B2F093A9D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DB7C79-6021-4525-88AA-185D52B6A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93EBD-392D-46B3-91D7-CF48A07FB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858C7-D5FE-4041-BE15-865AC085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424BB-514C-480B-A923-2209B319B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78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526B9-3D5A-4F7E-A834-5BD87871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9D313-2F8F-4125-BEA3-C2AD0EDA3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9CC00-163D-448F-AD04-191D8861D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E9307-F3D7-4E83-AC64-18EFE3483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8BAF8-E6EB-46AC-9C8A-C11E61FDD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4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BB2FB-D2E1-4DB4-9693-FA4034E2D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C5609F-FAFF-4C36-8060-A385A9EAB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69E80-65D0-407F-BAB6-DDFCCF22C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27AE9-EF46-40C9-8642-5EC2FD35C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33EB8-94C8-414E-8C7B-CF98F4ED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5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3F68E-B45C-417F-B1A7-64BA6CD67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9C2D1-F39C-456C-BA45-B88B1E932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EC5387-BB90-43A2-A4C7-3F71008C4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E7AA6-094C-4948-A0E3-23B2F344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C20E-9DAD-4F1C-B2DC-96D1D11B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DEB42-FB40-4D7E-B032-A37FCE8B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67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B956-4B2A-439B-8D48-674A5DDA1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B8A37-07C0-46EA-9D44-A0E7C5E0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F27BC-A10F-4E02-BC3A-7BF04D60D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7F72E6-C89E-43A0-A0D8-D08419837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D670E0-9637-4896-BE7B-BCCE9920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432E8F-EE4D-4A4B-833E-96855D59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FF3478-BF1F-4343-B995-A0832B4A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82C3F3-23C5-4132-AD44-4F6E29690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47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57FE-9002-46D7-90D0-1031EF829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7044DB-2886-4ABE-A396-40C792E70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370F2-2EF3-420E-8926-0D401995D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B58120-DD78-4133-8644-C3895AEA2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89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795803-227E-40A7-84E1-114FBB40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1F1D3C-0CFC-4482-A148-3A5164DE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217CD-D826-40B1-B34E-0F6B940DA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B681-974A-4CF8-AEE1-DB061B451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F6B77-9B41-43AA-B5D5-C4609D0D2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C6168-7E02-4511-9A14-D03176B09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AF534-91CD-4860-A818-1CA1D3665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96B9D-7A35-4A4A-A378-EC045EE0E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FC4C2-21ED-4E6B-98D0-A1D9CCD3E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4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5553C-721E-41F6-959A-BD9AF5F40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A385EC-EA55-4A7B-82C6-1EE6BFAEC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98214C-8DCB-4A8E-B3F3-93054DBDA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D72FD1-B565-4E15-9764-0DBF5288D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7E59C-FF35-4FC9-8398-D668693E4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FAA36-3F85-449C-B431-D411EEC2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022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F3F0FF-26D8-4C33-A8FB-96AB55C7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23FB1-908F-4F45-AF8C-D13E7F172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04212-29D2-49A8-8173-DB1DE537D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07C2D-005E-4CD5-BE16-B36574A9F95A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3F1CC-4C18-402C-A3E9-4213EA341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D0F1-F14D-49EE-BAC9-30D10CE4D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DAED-4FDA-4335-88CE-D9BDF1762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74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B3E985-4C99-43F7-8E3E-B09860A2908D}"/>
              </a:ext>
            </a:extLst>
          </p:cNvPr>
          <p:cNvSpPr txBox="1"/>
          <p:nvPr/>
        </p:nvSpPr>
        <p:spPr>
          <a:xfrm rot="16200000">
            <a:off x="-2088777" y="2781353"/>
            <a:ext cx="477818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GCSE Music Overview 25/26 (years 10 and 11)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4EC3B2A-1C2F-4AB4-83CF-F2DA09899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655003"/>
              </p:ext>
            </p:extLst>
          </p:nvPr>
        </p:nvGraphicFramePr>
        <p:xfrm>
          <a:off x="770965" y="211162"/>
          <a:ext cx="3589866" cy="63680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9953">
                  <a:extLst>
                    <a:ext uri="{9D8B030D-6E8A-4147-A177-3AD203B41FA5}">
                      <a16:colId xmlns:a16="http://schemas.microsoft.com/office/drawing/2014/main" val="1990175114"/>
                    </a:ext>
                  </a:extLst>
                </a:gridCol>
                <a:gridCol w="2545976">
                  <a:extLst>
                    <a:ext uri="{9D8B030D-6E8A-4147-A177-3AD203B41FA5}">
                      <a16:colId xmlns:a16="http://schemas.microsoft.com/office/drawing/2014/main" val="2928410517"/>
                    </a:ext>
                  </a:extLst>
                </a:gridCol>
                <a:gridCol w="523937">
                  <a:extLst>
                    <a:ext uri="{9D8B030D-6E8A-4147-A177-3AD203B41FA5}">
                      <a16:colId xmlns:a16="http://schemas.microsoft.com/office/drawing/2014/main" val="2683126118"/>
                    </a:ext>
                  </a:extLst>
                </a:gridCol>
              </a:tblGrid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COP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993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  <a:p>
                      <a:r>
                        <a:rPr lang="en-GB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Elements of music consolidate and recap MAD TSHIRT</a:t>
                      </a:r>
                    </a:p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The history of Pop, famous bands and artists, vocal types and features.</a:t>
                      </a:r>
                    </a:p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 intro solo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r>
                        <a:rPr lang="en-GB" sz="1000" dirty="0"/>
                        <a:t>Ensemble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6578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Instruments typical to pop and technology effects</a:t>
                      </a:r>
                    </a:p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Theory (notes, durations, rhythms, scales)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162679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  <a:p>
                      <a:r>
                        <a:rPr lang="en-GB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lesson 1 – free comp</a:t>
                      </a:r>
                    </a:p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Rock n Roll style, 12 bar blues chords, Walking Bassline (theory behind)</a:t>
                      </a:r>
                    </a:p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Rock n Roll instrumentation, time signatures, fast loud, themes, sonority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92796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 – criteria/examples of good performances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lesson 2 – free comp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17538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  <a:p>
                      <a:r>
                        <a:rPr lang="en-GB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Rock n Roll structure, harmony, hook, improvisation</a:t>
                      </a:r>
                    </a:p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Rock Anthems, style history, harmony, rhythms.</a:t>
                      </a:r>
                    </a:p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Swap to film lesson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576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Rock Anthems – styles of rock, famous artists and bands. Features</a:t>
                      </a:r>
                    </a:p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lesson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9471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  <a:p>
                      <a:r>
                        <a:rPr lang="en-GB" sz="1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Pop Ballads, features with a theory focus to consolidate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Theory, key signatures, changing key, modulation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Pop Ballads, major minor chords.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136852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Solo Artists, word painting, cadences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Listening Assessment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29972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54DCCDE-25B2-4076-BA6A-AFDCF3B2B997}"/>
              </a:ext>
            </a:extLst>
          </p:cNvPr>
          <p:cNvSpPr txBox="1"/>
          <p:nvPr/>
        </p:nvSpPr>
        <p:spPr>
          <a:xfrm rot="16200000">
            <a:off x="-277835" y="2424342"/>
            <a:ext cx="1801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1</a:t>
            </a:r>
            <a:r>
              <a:rPr lang="en-GB" sz="1100" baseline="30000" dirty="0"/>
              <a:t>st</a:t>
            </a:r>
            <a:r>
              <a:rPr lang="en-GB" sz="1100" dirty="0"/>
              <a:t> September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0FAAC8-695B-49CB-BA9F-CD70A9DB7D8F}"/>
              </a:ext>
            </a:extLst>
          </p:cNvPr>
          <p:cNvSpPr txBox="1"/>
          <p:nvPr/>
        </p:nvSpPr>
        <p:spPr>
          <a:xfrm rot="16200000">
            <a:off x="3574502" y="2381190"/>
            <a:ext cx="1801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3</a:t>
            </a:r>
            <a:r>
              <a:rPr lang="en-GB" sz="1100" baseline="30000" dirty="0"/>
              <a:t>rd</a:t>
            </a:r>
            <a:r>
              <a:rPr lang="en-GB" sz="1100" dirty="0"/>
              <a:t> November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6DE25D-EEC4-4F9F-B062-186F7C13819C}"/>
              </a:ext>
            </a:extLst>
          </p:cNvPr>
          <p:cNvSpPr txBox="1"/>
          <p:nvPr/>
        </p:nvSpPr>
        <p:spPr>
          <a:xfrm rot="16200000">
            <a:off x="7426604" y="2184412"/>
            <a:ext cx="1801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5</a:t>
            </a:r>
            <a:r>
              <a:rPr lang="en-GB" sz="1100" baseline="30000" dirty="0"/>
              <a:t>th</a:t>
            </a:r>
            <a:r>
              <a:rPr lang="en-GB" sz="1100" dirty="0"/>
              <a:t> January</a:t>
            </a:r>
          </a:p>
        </p:txBody>
      </p:sp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0BEAAEE5-25ED-463E-ACE3-32317868B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030539"/>
              </p:ext>
            </p:extLst>
          </p:nvPr>
        </p:nvGraphicFramePr>
        <p:xfrm>
          <a:off x="10914032" y="5250913"/>
          <a:ext cx="1162317" cy="14524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2317">
                  <a:extLst>
                    <a:ext uri="{9D8B030D-6E8A-4147-A177-3AD203B41FA5}">
                      <a16:colId xmlns:a16="http://schemas.microsoft.com/office/drawing/2014/main" val="1520508891"/>
                    </a:ext>
                  </a:extLst>
                </a:gridCol>
              </a:tblGrid>
              <a:tr h="319551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49577"/>
                  </a:ext>
                </a:extLst>
              </a:tr>
              <a:tr h="37764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386942"/>
                  </a:ext>
                </a:extLst>
              </a:tr>
              <a:tr h="37764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Theory/Listening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292449"/>
                  </a:ext>
                </a:extLst>
              </a:tr>
              <a:tr h="37764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B050"/>
                          </a:solidFill>
                        </a:rPr>
                        <a:t>RAP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155586"/>
                  </a:ext>
                </a:extLst>
              </a:tr>
            </a:tbl>
          </a:graphicData>
        </a:graphic>
      </p:graphicFrame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85ACD28A-748B-BCCE-C0F9-F0A87940F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46592"/>
              </p:ext>
            </p:extLst>
          </p:nvPr>
        </p:nvGraphicFramePr>
        <p:xfrm>
          <a:off x="4536795" y="215460"/>
          <a:ext cx="3670086" cy="5270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95709">
                  <a:extLst>
                    <a:ext uri="{9D8B030D-6E8A-4147-A177-3AD203B41FA5}">
                      <a16:colId xmlns:a16="http://schemas.microsoft.com/office/drawing/2014/main" val="1990175114"/>
                    </a:ext>
                  </a:extLst>
                </a:gridCol>
                <a:gridCol w="618565">
                  <a:extLst>
                    <a:ext uri="{9D8B030D-6E8A-4147-A177-3AD203B41FA5}">
                      <a16:colId xmlns:a16="http://schemas.microsoft.com/office/drawing/2014/main" val="2928410517"/>
                    </a:ext>
                  </a:extLst>
                </a:gridCol>
                <a:gridCol w="555812">
                  <a:extLst>
                    <a:ext uri="{9D8B030D-6E8A-4147-A177-3AD203B41FA5}">
                      <a16:colId xmlns:a16="http://schemas.microsoft.com/office/drawing/2014/main" val="2683126118"/>
                    </a:ext>
                  </a:extLst>
                </a:gridCol>
              </a:tblGrid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ROTW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993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rgbClr val="00B050"/>
                          </a:solidFill>
                        </a:rPr>
                        <a:t>RAP lesson ROTH so far</a:t>
                      </a:r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tx2"/>
                          </a:solidFill>
                        </a:rPr>
                        <a:t>Composition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Revision Based on Requirement</a:t>
                      </a:r>
                    </a:p>
                  </a:txBody>
                  <a:tcPr vert="vert"/>
                </a:tc>
                <a:extLst>
                  <a:ext uri="{0D108BD9-81ED-4DB2-BD59-A6C34878D82A}">
                    <a16:rowId xmlns:a16="http://schemas.microsoft.com/office/drawing/2014/main" val="45016578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Calypso  – Instruments, structure, rhythms, pitch, melody, meter, tempo, dynamics, texture, harmony, tonality, </a:t>
                      </a:r>
                      <a:endParaRPr lang="en-GB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Calypso – Practical ensemble work and Listening test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162679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Greek  – Instruments, structure, rhythms, pitch, melody, meter, tempo, dynamics, texture, harmony, tonality, </a:t>
                      </a:r>
                      <a:endParaRPr lang="en-GB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Greek – Practical ensemble work and Listening test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92796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tx2"/>
                          </a:solidFill>
                        </a:rPr>
                        <a:t>Composition 11</a:t>
                      </a:r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Palestinian – Instruments, structure, rhythms, pitch, melody, meter, tempo, dynamics, texture, harmony, tonality, </a:t>
                      </a:r>
                      <a:endParaRPr lang="en-GB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Palestinian – Practical ensemble work and Listening test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17538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  <a:p>
                      <a:r>
                        <a:rPr lang="en-GB" sz="1000" dirty="0"/>
                        <a:t>2 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Israeli  – Instruments, structure, rhythms, pitch, melody, meter, tempo, dynamics, texture, harmony, tonality,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576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Israeli – Practical ensemble work and Listening test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tx2"/>
                          </a:solidFill>
                        </a:rPr>
                        <a:t>Composition 12</a:t>
                      </a:r>
                    </a:p>
                    <a:p>
                      <a:r>
                        <a:rPr lang="en-GB" sz="1000" dirty="0"/>
                        <a:t>5 MOCK 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94710"/>
                  </a:ext>
                </a:extLst>
              </a:tr>
            </a:tbl>
          </a:graphicData>
        </a:graphic>
      </p:graphicFrame>
      <p:graphicFrame>
        <p:nvGraphicFramePr>
          <p:cNvPr id="18" name="Table 5">
            <a:extLst>
              <a:ext uri="{FF2B5EF4-FFF2-40B4-BE49-F238E27FC236}">
                <a16:creationId xmlns:a16="http://schemas.microsoft.com/office/drawing/2014/main" id="{17595404-C736-FED6-7829-94C8AB6881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089614"/>
              </p:ext>
            </p:extLst>
          </p:nvPr>
        </p:nvGraphicFramePr>
        <p:xfrm>
          <a:off x="8462491" y="215460"/>
          <a:ext cx="3284607" cy="48745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4595">
                  <a:extLst>
                    <a:ext uri="{9D8B030D-6E8A-4147-A177-3AD203B41FA5}">
                      <a16:colId xmlns:a16="http://schemas.microsoft.com/office/drawing/2014/main" val="1990175114"/>
                    </a:ext>
                  </a:extLst>
                </a:gridCol>
                <a:gridCol w="528918">
                  <a:extLst>
                    <a:ext uri="{9D8B030D-6E8A-4147-A177-3AD203B41FA5}">
                      <a16:colId xmlns:a16="http://schemas.microsoft.com/office/drawing/2014/main" val="2928410517"/>
                    </a:ext>
                  </a:extLst>
                </a:gridCol>
                <a:gridCol w="471094">
                  <a:extLst>
                    <a:ext uri="{9D8B030D-6E8A-4147-A177-3AD203B41FA5}">
                      <a16:colId xmlns:a16="http://schemas.microsoft.com/office/drawing/2014/main" val="2683126118"/>
                    </a:ext>
                  </a:extLst>
                </a:gridCol>
              </a:tblGrid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ROTW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993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rgbClr val="00B050"/>
                          </a:solidFill>
                        </a:rPr>
                        <a:t>RAP lesson Film</a:t>
                      </a:r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Samba – Instruments, structure, rhythms, pitch, melody, meter, tempo, dynamics, texture, harmony, tonality,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Candence ROTH topic to 1 lesson per Country. </a:t>
                      </a:r>
                    </a:p>
                  </a:txBody>
                  <a:tcPr vert="vert"/>
                </a:tc>
                <a:extLst>
                  <a:ext uri="{0D108BD9-81ED-4DB2-BD59-A6C34878D82A}">
                    <a16:rowId xmlns:a16="http://schemas.microsoft.com/office/drawing/2014/main" val="45016578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Samba – Practical ensemble work and Listening test</a:t>
                      </a:r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</a:t>
                      </a:r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Africa – – Instruments, structure, rhythms, pitch, melody, meter, tempo, dynamics, texture, harmony, tonality, Instruments, Structure, Rhythms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GB" sz="1000" dirty="0"/>
                        <a:t>ensemble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162679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Africa – Practical ensemble work and Listening test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lesson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GB" sz="1000" dirty="0"/>
                        <a:t>brief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92796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Indian Classical  – Instruments, structure, rhythms, pitch, melody, meter, tempo, dynamics, texture, harmony, tonality, </a:t>
                      </a:r>
                      <a:endParaRPr lang="en-GB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India– Practical ensemble work and Listening test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GB" sz="1000" dirty="0"/>
                        <a:t>ensemble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17538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Punjabi Bhangra  – Instruments, structure, rhythms, pitch, melody, meter, tempo, dynamics, texture, harmony, tonality, </a:t>
                      </a:r>
                      <a:endParaRPr lang="en-GB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Bhangra– Practical ensemble work and Listening test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5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147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CC6CBF-578C-42F9-B6A8-AE3660150F71}"/>
              </a:ext>
            </a:extLst>
          </p:cNvPr>
          <p:cNvSpPr txBox="1"/>
          <p:nvPr/>
        </p:nvSpPr>
        <p:spPr>
          <a:xfrm rot="16200000">
            <a:off x="-2088777" y="2781353"/>
            <a:ext cx="477818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GCSE Music Overview 25/26 (years 10 and 11)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5D740D7-4499-4AA7-BFF2-35D71BC2F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43627"/>
              </p:ext>
            </p:extLst>
          </p:nvPr>
        </p:nvGraphicFramePr>
        <p:xfrm>
          <a:off x="4670879" y="121515"/>
          <a:ext cx="3670092" cy="423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82710">
                  <a:extLst>
                    <a:ext uri="{9D8B030D-6E8A-4147-A177-3AD203B41FA5}">
                      <a16:colId xmlns:a16="http://schemas.microsoft.com/office/drawing/2014/main" val="19901751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28410517"/>
                    </a:ext>
                  </a:extLst>
                </a:gridCol>
                <a:gridCol w="577782">
                  <a:extLst>
                    <a:ext uri="{9D8B030D-6E8A-4147-A177-3AD203B41FA5}">
                      <a16:colId xmlns:a16="http://schemas.microsoft.com/office/drawing/2014/main" val="2683126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993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Understanding a music score</a:t>
                      </a:r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Based on Requirement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 vert="vert"/>
                </a:tc>
                <a:extLst>
                  <a:ext uri="{0D108BD9-81ED-4DB2-BD59-A6C34878D82A}">
                    <a16:rowId xmlns:a16="http://schemas.microsoft.com/office/drawing/2014/main" val="45016578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Intervals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Rhythm Dictation</a:t>
                      </a:r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chemeClr val="tx2"/>
                          </a:solidFill>
                        </a:rPr>
                        <a:t>Composition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162679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1 </a:t>
                      </a:r>
                      <a:r>
                        <a:rPr lang="en-GB" sz="1000" b="0" i="0" u="none" strike="noStrike" noProof="0" dirty="0">
                          <a:solidFill>
                            <a:schemeClr val="accent2"/>
                          </a:solidFill>
                          <a:latin typeface="+mn-lt"/>
                        </a:rPr>
                        <a:t>How to respond to a longer answer question (I do, we do, you do) - Teacher Marked. 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Cadences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92796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Pitch Dictation</a:t>
                      </a:r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Expressions/techniques/Articulation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17538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chemeClr val="tx2"/>
                          </a:solidFill>
                        </a:rPr>
                        <a:t>Composition 14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2 </a:t>
                      </a:r>
                      <a:r>
                        <a:rPr lang="en-GB" sz="1000" b="0" i="0" u="none" strike="noStrike" noProof="0" dirty="0">
                          <a:solidFill>
                            <a:schemeClr val="accent2"/>
                          </a:solidFill>
                          <a:latin typeface="+mn-lt"/>
                        </a:rPr>
                        <a:t>How to respond to a longer answer question (I do, we do, you do) - Teacher Marked.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576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Recap composers of all genres and listen to example of music.</a:t>
                      </a:r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chemeClr val="tx2"/>
                          </a:solidFill>
                        </a:rPr>
                        <a:t>Composition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9471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PERFORMANCE RECORDING</a:t>
                      </a:r>
                    </a:p>
                    <a:p>
                      <a:r>
                        <a:rPr lang="en-GB" sz="1000" dirty="0"/>
                        <a:t>2 Summary – Revision booklet for holidays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13685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A08F35B-FFC2-4D54-8210-991E268F7B85}"/>
              </a:ext>
            </a:extLst>
          </p:cNvPr>
          <p:cNvSpPr txBox="1"/>
          <p:nvPr/>
        </p:nvSpPr>
        <p:spPr>
          <a:xfrm rot="16200000">
            <a:off x="-251566" y="2397241"/>
            <a:ext cx="1801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23</a:t>
            </a:r>
            <a:r>
              <a:rPr lang="en-GB" sz="1100" baseline="30000" dirty="0"/>
              <a:t>rd</a:t>
            </a:r>
            <a:r>
              <a:rPr lang="en-GB" sz="1100" dirty="0"/>
              <a:t> February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78A31F-CA40-4BE3-B902-FF238C8FF3DE}"/>
              </a:ext>
            </a:extLst>
          </p:cNvPr>
          <p:cNvSpPr txBox="1"/>
          <p:nvPr/>
        </p:nvSpPr>
        <p:spPr>
          <a:xfrm rot="16200000">
            <a:off x="3660637" y="2202017"/>
            <a:ext cx="1801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13</a:t>
            </a:r>
            <a:r>
              <a:rPr lang="en-GB" sz="1100" baseline="30000" dirty="0"/>
              <a:t>th</a:t>
            </a:r>
            <a:r>
              <a:rPr lang="en-GB" sz="1100" dirty="0"/>
              <a:t> April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18E8CA-E104-4792-AC11-A8FEA8DE2396}"/>
              </a:ext>
            </a:extLst>
          </p:cNvPr>
          <p:cNvSpPr txBox="1"/>
          <p:nvPr/>
        </p:nvSpPr>
        <p:spPr>
          <a:xfrm rot="16200000">
            <a:off x="7584819" y="2197372"/>
            <a:ext cx="1801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1</a:t>
            </a:r>
            <a:r>
              <a:rPr lang="en-GB" sz="1100" baseline="30000" dirty="0"/>
              <a:t>st</a:t>
            </a:r>
            <a:r>
              <a:rPr lang="en-GB" sz="1100" dirty="0"/>
              <a:t> June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29D04DEF-9B32-42F4-8FC5-63E696A7F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510752"/>
              </p:ext>
            </p:extLst>
          </p:nvPr>
        </p:nvGraphicFramePr>
        <p:xfrm>
          <a:off x="4715121" y="5372818"/>
          <a:ext cx="7260008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0004">
                  <a:extLst>
                    <a:ext uri="{9D8B030D-6E8A-4147-A177-3AD203B41FA5}">
                      <a16:colId xmlns:a16="http://schemas.microsoft.com/office/drawing/2014/main" val="2320137673"/>
                    </a:ext>
                  </a:extLst>
                </a:gridCol>
                <a:gridCol w="3630004">
                  <a:extLst>
                    <a:ext uri="{9D8B030D-6E8A-4147-A177-3AD203B41FA5}">
                      <a16:colId xmlns:a16="http://schemas.microsoft.com/office/drawing/2014/main" val="1273486323"/>
                    </a:ext>
                  </a:extLst>
                </a:gridCol>
              </a:tblGrid>
              <a:tr h="197855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Year 10 coursework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Year 11 coursework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560433"/>
                  </a:ext>
                </a:extLst>
              </a:tr>
              <a:tr h="197855">
                <a:tc>
                  <a:txBody>
                    <a:bodyPr/>
                    <a:lstStyle/>
                    <a:p>
                      <a:r>
                        <a:rPr lang="en-GB" sz="1200" dirty="0"/>
                        <a:t>Solo Performance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Ensemble Performance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790292"/>
                  </a:ext>
                </a:extLst>
              </a:tr>
              <a:tr h="197855">
                <a:tc>
                  <a:txBody>
                    <a:bodyPr/>
                    <a:lstStyle/>
                    <a:p>
                      <a:r>
                        <a:rPr lang="en-GB" sz="1200" dirty="0"/>
                        <a:t>Free Composition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Brief Composition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58066"/>
                  </a:ext>
                </a:extLst>
              </a:tr>
              <a:tr h="385430">
                <a:tc gridSpan="2">
                  <a:txBody>
                    <a:bodyPr/>
                    <a:lstStyle/>
                    <a:p>
                      <a:r>
                        <a:rPr lang="en-GB" sz="1200" dirty="0"/>
                        <a:t>Teaching and guidance on coursework, assessment criteria etc taught in given lesson. Bulk of work completed in after school/lunchtime intervention sessions.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234344"/>
                  </a:ext>
                </a:extLst>
              </a:tr>
            </a:tbl>
          </a:graphicData>
        </a:graphic>
      </p:graphicFrame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719A07DA-D681-8199-9BF7-370A946F0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810886"/>
              </p:ext>
            </p:extLst>
          </p:nvPr>
        </p:nvGraphicFramePr>
        <p:xfrm>
          <a:off x="781125" y="117216"/>
          <a:ext cx="3585332" cy="64345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7701">
                  <a:extLst>
                    <a:ext uri="{9D8B030D-6E8A-4147-A177-3AD203B41FA5}">
                      <a16:colId xmlns:a16="http://schemas.microsoft.com/office/drawing/2014/main" val="1990175114"/>
                    </a:ext>
                  </a:extLst>
                </a:gridCol>
                <a:gridCol w="2733801">
                  <a:extLst>
                    <a:ext uri="{9D8B030D-6E8A-4147-A177-3AD203B41FA5}">
                      <a16:colId xmlns:a16="http://schemas.microsoft.com/office/drawing/2014/main" val="2928410517"/>
                    </a:ext>
                  </a:extLst>
                </a:gridCol>
                <a:gridCol w="373830">
                  <a:extLst>
                    <a:ext uri="{9D8B030D-6E8A-4147-A177-3AD203B41FA5}">
                      <a16:colId xmlns:a16="http://schemas.microsoft.com/office/drawing/2014/main" val="2683126118"/>
                    </a:ext>
                  </a:extLst>
                </a:gridCol>
              </a:tblGrid>
              <a:tr h="308046">
                <a:tc>
                  <a:txBody>
                    <a:bodyPr/>
                    <a:lstStyle/>
                    <a:p>
                      <a:r>
                        <a:rPr lang="en-GB" sz="1000" dirty="0"/>
                        <a:t>CTT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993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B050"/>
                          </a:solidFill>
                        </a:rPr>
                        <a:t>RAP lesson from COP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Introduce CTT – What is a Concerto, instrument families, sonorities of the orchestra. Concerto structure.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6578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</a:p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General Concerto Theory – Introduce score reading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Baroque Concerto – general features and composers/dates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r>
                        <a:rPr lang="en-GB" sz="1000" dirty="0"/>
                        <a:t>Recap features but in more depth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162679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lesson 4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Classical Concerto – general features and composers/dates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92796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</a:t>
                      </a:r>
                    </a:p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Romantic concerto – general features and composers/dates</a:t>
                      </a:r>
                    </a:p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ensemble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17538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Baroque Concerto – general features and composers/dates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Classical Concerto – general features and composers/dates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576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</a:t>
                      </a:r>
                    </a:p>
                    <a:p>
                      <a:r>
                        <a:rPr lang="en-GB" sz="1000" dirty="0"/>
                        <a:t>4</a:t>
                      </a:r>
                    </a:p>
                    <a:p>
                      <a:r>
                        <a:rPr lang="en-GB" sz="1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lesson 5</a:t>
                      </a:r>
                      <a:endParaRPr lang="en-US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Romantic concerto – general features and composers/dates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General theory – Performance directions on scores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9471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</a:p>
                    <a:p>
                      <a:r>
                        <a:rPr lang="en-GB" sz="1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</a:t>
                      </a:r>
                    </a:p>
                    <a:p>
                      <a:r>
                        <a:rPr lang="en-GB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Listening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1368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62A5795-1867-DE95-7A1D-143DFFF79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274694"/>
              </p:ext>
            </p:extLst>
          </p:nvPr>
        </p:nvGraphicFramePr>
        <p:xfrm>
          <a:off x="8596248" y="115789"/>
          <a:ext cx="3589866" cy="46066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97354">
                  <a:extLst>
                    <a:ext uri="{9D8B030D-6E8A-4147-A177-3AD203B41FA5}">
                      <a16:colId xmlns:a16="http://schemas.microsoft.com/office/drawing/2014/main" val="1990175114"/>
                    </a:ext>
                  </a:extLst>
                </a:gridCol>
                <a:gridCol w="510988">
                  <a:extLst>
                    <a:ext uri="{9D8B030D-6E8A-4147-A177-3AD203B41FA5}">
                      <a16:colId xmlns:a16="http://schemas.microsoft.com/office/drawing/2014/main" val="2928410517"/>
                    </a:ext>
                  </a:extLst>
                </a:gridCol>
                <a:gridCol w="481524">
                  <a:extLst>
                    <a:ext uri="{9D8B030D-6E8A-4147-A177-3AD203B41FA5}">
                      <a16:colId xmlns:a16="http://schemas.microsoft.com/office/drawing/2014/main" val="2683126118"/>
                    </a:ext>
                  </a:extLst>
                </a:gridCol>
              </a:tblGrid>
              <a:tr h="400398">
                <a:tc>
                  <a:txBody>
                    <a:bodyPr/>
                    <a:lstStyle/>
                    <a:p>
                      <a:r>
                        <a:rPr lang="en-GB" sz="1000" dirty="0"/>
                        <a:t>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499930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rgbClr val="00B050"/>
                          </a:solidFill>
                        </a:rPr>
                        <a:t>RAP lesson from CTT</a:t>
                      </a:r>
                      <a:endParaRPr lang="en-GB" sz="1000" dirty="0"/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Introduce Film – Recap the elements of music. What is film music, how developed. Orchestral instrumentation/listening. Mood match genre.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6578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 Composition lesson 6 </a:t>
                      </a:r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Key signatures/pitch. Identify and play in film music melodies.</a:t>
                      </a:r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How to respond to a longer answer question (I do, we do, you do) - Teacher Marked.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More complex key </a:t>
                      </a:r>
                      <a:r>
                        <a:rPr lang="en-GB" sz="1000" dirty="0" err="1"/>
                        <a:t>signaures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162679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Performance Lesson</a:t>
                      </a:r>
                    </a:p>
                    <a:p>
                      <a:r>
                        <a:rPr lang="en-GB" sz="1000" dirty="0"/>
                        <a:t>2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 Notes durations/Rhythm and Meter in film music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92796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T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empo/Dynamics and how they effect a scene</a:t>
                      </a:r>
                    </a:p>
                    <a:p>
                      <a:r>
                        <a:rPr lang="en-GB" sz="1000" dirty="0"/>
                        <a:t>4</a:t>
                      </a:r>
                      <a:r>
                        <a:rPr lang="en-GB" sz="1000" dirty="0">
                          <a:solidFill>
                            <a:schemeClr val="accent1">
                              <a:lumMod val="49000"/>
                            </a:schemeClr>
                          </a:solidFill>
                        </a:rPr>
                        <a:t> Composition lesson 7</a:t>
                      </a:r>
                    </a:p>
                    <a:p>
                      <a:r>
                        <a:rPr lang="en-GB" sz="1000" dirty="0"/>
                        <a:t>5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 Character Motifs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17538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 Performance Lesson</a:t>
                      </a:r>
                    </a:p>
                    <a:p>
                      <a:r>
                        <a:rPr lang="en-GB" sz="1000" dirty="0"/>
                        <a:t>2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Expressions/techniques/Articulation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ensemble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35765"/>
                  </a:ext>
                </a:extLst>
              </a:tr>
              <a:tr h="302510">
                <a:tc>
                  <a:txBody>
                    <a:bodyPr/>
                    <a:lstStyle/>
                    <a:p>
                      <a:r>
                        <a:rPr lang="en-GB" sz="1000" dirty="0"/>
                        <a:t>3 </a:t>
                      </a:r>
                      <a:r>
                        <a:rPr lang="en-GB" sz="1000" dirty="0">
                          <a:solidFill>
                            <a:schemeClr val="accent2"/>
                          </a:solidFill>
                        </a:rPr>
                        <a:t>Harmony and Tonality</a:t>
                      </a:r>
                    </a:p>
                    <a:p>
                      <a:r>
                        <a:rPr lang="en-GB" sz="1000" dirty="0"/>
                        <a:t>4 </a:t>
                      </a: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Composition 8</a:t>
                      </a:r>
                    </a:p>
                    <a:p>
                      <a:r>
                        <a:rPr lang="en-GB" sz="1000" dirty="0"/>
                        <a:t>5 </a:t>
                      </a:r>
                      <a:r>
                        <a:rPr lang="en-GB" sz="1000" b="0" i="0" u="none" strike="noStrike" noProof="0" dirty="0">
                          <a:solidFill>
                            <a:schemeClr val="accent2"/>
                          </a:solidFill>
                          <a:latin typeface="Calibri"/>
                        </a:rPr>
                        <a:t>How to respond to a longer answer question (I do, we do, you do) - Teacher Marked.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Brief comp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994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658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10136</TotalTime>
  <Words>1036</Words>
  <Application>Microsoft Office PowerPoint</Application>
  <PresentationFormat>Widescreen</PresentationFormat>
  <Paragraphs>196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Lynsey Kavanagh</dc:creator>
  <cp:lastModifiedBy>Lynsey Kavanagh</cp:lastModifiedBy>
  <cp:revision>136</cp:revision>
  <dcterms:created xsi:type="dcterms:W3CDTF">2025-05-14T09:22:16Z</dcterms:created>
  <dcterms:modified xsi:type="dcterms:W3CDTF">2026-03-20T10:26:42Z</dcterms:modified>
</cp:coreProperties>
</file>