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74" d="100"/>
          <a:sy n="174" d="100"/>
        </p:scale>
        <p:origin x="168" y="-2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pPr/>
              <a:t>23/07/2022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Y11 History</a:t>
            </a:r>
            <a:endParaRPr lang="en-GB" sz="1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6996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11 - GCSE</a:t>
            </a:r>
          </a:p>
        </p:txBody>
      </p:sp>
      <p:sp>
        <p:nvSpPr>
          <p:cNvPr id="262" name="Oval 261"/>
          <p:cNvSpPr/>
          <p:nvPr/>
        </p:nvSpPr>
        <p:spPr>
          <a:xfrm>
            <a:off x="4352550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1A</a:t>
            </a:r>
          </a:p>
        </p:txBody>
      </p:sp>
      <p:sp>
        <p:nvSpPr>
          <p:cNvPr id="273" name="Oval 272"/>
          <p:cNvSpPr/>
          <p:nvPr/>
        </p:nvSpPr>
        <p:spPr>
          <a:xfrm>
            <a:off x="4845326" y="678643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1B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2" y="160816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550345" y="15904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Exams </a:t>
            </a:r>
          </a:p>
        </p:txBody>
      </p:sp>
      <p:sp>
        <p:nvSpPr>
          <p:cNvPr id="303" name="Oval 302"/>
          <p:cNvSpPr/>
          <p:nvPr/>
        </p:nvSpPr>
        <p:spPr>
          <a:xfrm>
            <a:off x="1144046" y="161662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College and FE this way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Further Education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2B</a:t>
            </a:r>
          </a:p>
        </p:txBody>
      </p:sp>
      <p:sp>
        <p:nvSpPr>
          <p:cNvPr id="302" name="Oval 301"/>
          <p:cNvSpPr/>
          <p:nvPr/>
        </p:nvSpPr>
        <p:spPr>
          <a:xfrm>
            <a:off x="3503659" y="353843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3A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B5C0865A-25A6-13CF-4D0E-48A0A37BC113}"/>
              </a:ext>
            </a:extLst>
          </p:cNvPr>
          <p:cNvSpPr/>
          <p:nvPr/>
        </p:nvSpPr>
        <p:spPr>
          <a:xfrm>
            <a:off x="2599705" y="9434510"/>
            <a:ext cx="1817428" cy="420015"/>
          </a:xfrm>
          <a:prstGeom prst="rect">
            <a:avLst/>
          </a:prstGeom>
          <a:solidFill>
            <a:srgbClr val="F6F6F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70C0"/>
                </a:solidFill>
              </a:rPr>
              <a:t>Topic: Edexcel Paper 2: Early Elizabethan England, 1558-88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6070A76-982F-DCC2-5958-B8B9F281135A}"/>
              </a:ext>
            </a:extLst>
          </p:cNvPr>
          <p:cNvSpPr txBox="1"/>
          <p:nvPr/>
        </p:nvSpPr>
        <p:spPr>
          <a:xfrm>
            <a:off x="4362254" y="8372899"/>
            <a:ext cx="83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How did Elizabeth I’s upbringing impact on her personality?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4DE858A-4D73-089C-19B0-A271D31F0389}"/>
              </a:ext>
            </a:extLst>
          </p:cNvPr>
          <p:cNvSpPr txBox="1"/>
          <p:nvPr/>
        </p:nvSpPr>
        <p:spPr>
          <a:xfrm>
            <a:off x="3836854" y="8318880"/>
            <a:ext cx="605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How did society help, but also challenge Elizabeth’s rule?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E832A59-0D8C-3110-AB5E-E67D23B78BD2}"/>
              </a:ext>
            </a:extLst>
          </p:cNvPr>
          <p:cNvSpPr txBox="1"/>
          <p:nvPr/>
        </p:nvSpPr>
        <p:spPr>
          <a:xfrm>
            <a:off x="3187222" y="8326173"/>
            <a:ext cx="774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was Elizabeth’s legitimacy questioned and why did this cause her problems?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163FE38-213D-328B-2CF8-406BB80181F7}"/>
              </a:ext>
            </a:extLst>
          </p:cNvPr>
          <p:cNvSpPr txBox="1"/>
          <p:nvPr/>
        </p:nvSpPr>
        <p:spPr>
          <a:xfrm>
            <a:off x="2600429" y="8327886"/>
            <a:ext cx="645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were the Privy council significant in helping Elizabeth to rule England?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08B0161-388B-0CA1-CD94-9FF1722E0797}"/>
              </a:ext>
            </a:extLst>
          </p:cNvPr>
          <p:cNvSpPr txBox="1"/>
          <p:nvPr/>
        </p:nvSpPr>
        <p:spPr>
          <a:xfrm>
            <a:off x="2035989" y="8381287"/>
            <a:ext cx="6490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was the impact of religion in England in the Tudor Period?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042090E-204A-5505-4211-185224CC6A22}"/>
              </a:ext>
            </a:extLst>
          </p:cNvPr>
          <p:cNvSpPr txBox="1"/>
          <p:nvPr/>
        </p:nvSpPr>
        <p:spPr>
          <a:xfrm>
            <a:off x="1846962" y="9408347"/>
            <a:ext cx="658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was there challenge to the religious settlement?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C80648-2D91-13C5-28EA-3DFE8B939DFD}"/>
              </a:ext>
            </a:extLst>
          </p:cNvPr>
          <p:cNvSpPr txBox="1"/>
          <p:nvPr/>
        </p:nvSpPr>
        <p:spPr>
          <a:xfrm>
            <a:off x="1339907" y="9259669"/>
            <a:ext cx="557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problems were there at home and abroad?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7D8C7493-2D31-BD83-D255-04A9C4168165}"/>
              </a:ext>
            </a:extLst>
          </p:cNvPr>
          <p:cNvSpPr txBox="1"/>
          <p:nvPr/>
        </p:nvSpPr>
        <p:spPr>
          <a:xfrm>
            <a:off x="724157" y="9313089"/>
            <a:ext cx="691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was Mary Queen of Scots a threat to Elizabeth’s reign?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85B98576-6968-2534-CF65-0026395DAF60}"/>
              </a:ext>
            </a:extLst>
          </p:cNvPr>
          <p:cNvSpPr txBox="1"/>
          <p:nvPr/>
        </p:nvSpPr>
        <p:spPr>
          <a:xfrm>
            <a:off x="99486" y="9454514"/>
            <a:ext cx="57536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Assessment: Mini Mock – Topic Area 1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8C446F9-881C-8E4B-2E54-7A883C82B5F7}"/>
              </a:ext>
            </a:extLst>
          </p:cNvPr>
          <p:cNvSpPr txBox="1"/>
          <p:nvPr/>
        </p:nvSpPr>
        <p:spPr>
          <a:xfrm>
            <a:off x="52022" y="8944924"/>
            <a:ext cx="934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was the significance of the Revolt of the Northern Earls?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334038F-D590-DB62-42D7-5EC75004F37B}"/>
              </a:ext>
            </a:extLst>
          </p:cNvPr>
          <p:cNvSpPr txBox="1"/>
          <p:nvPr/>
        </p:nvSpPr>
        <p:spPr>
          <a:xfrm>
            <a:off x="47184" y="8619672"/>
            <a:ext cx="946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Which plot was the most serious against Elizabeth?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88FC3C9-6258-15FB-46F8-E1CBBDD789B6}"/>
              </a:ext>
            </a:extLst>
          </p:cNvPr>
          <p:cNvSpPr txBox="1"/>
          <p:nvPr/>
        </p:nvSpPr>
        <p:spPr>
          <a:xfrm>
            <a:off x="-14274" y="8281720"/>
            <a:ext cx="88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How did Elizabeth deal with Mary, Queen of Scots?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AC7F396-EC26-8556-9A2F-5E4CE54CCF1C}"/>
              </a:ext>
            </a:extLst>
          </p:cNvPr>
          <p:cNvSpPr txBox="1"/>
          <p:nvPr/>
        </p:nvSpPr>
        <p:spPr>
          <a:xfrm>
            <a:off x="5852" y="7882575"/>
            <a:ext cx="1012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role did Sir Francis </a:t>
            </a:r>
            <a:r>
              <a:rPr lang="en-US" sz="600" dirty="0" err="1">
                <a:solidFill>
                  <a:srgbClr val="0070C0"/>
                </a:solidFill>
              </a:rPr>
              <a:t>Walsingham</a:t>
            </a:r>
            <a:r>
              <a:rPr lang="en-US" sz="600" dirty="0">
                <a:solidFill>
                  <a:srgbClr val="0070C0"/>
                </a:solidFill>
              </a:rPr>
              <a:t> play in preventing Elizabeth’s death?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09BB606-938C-44CE-9F70-EBAD96527F51}"/>
              </a:ext>
            </a:extLst>
          </p:cNvPr>
          <p:cNvSpPr txBox="1"/>
          <p:nvPr/>
        </p:nvSpPr>
        <p:spPr>
          <a:xfrm>
            <a:off x="201663" y="7546865"/>
            <a:ext cx="101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were England and Spain such fierce rivals in the Elizabethan period?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D938044-4E3E-BF53-FB41-7700D49193B8}"/>
              </a:ext>
            </a:extLst>
          </p:cNvPr>
          <p:cNvSpPr txBox="1"/>
          <p:nvPr/>
        </p:nvSpPr>
        <p:spPr>
          <a:xfrm>
            <a:off x="1069997" y="7402522"/>
            <a:ext cx="727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was Phillip’s plan with the Spanish Armada?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DC7BC23-F5CB-6D90-16DA-FEBAA4466A69}"/>
              </a:ext>
            </a:extLst>
          </p:cNvPr>
          <p:cNvSpPr txBox="1"/>
          <p:nvPr/>
        </p:nvSpPr>
        <p:spPr>
          <a:xfrm>
            <a:off x="1694893" y="7429353"/>
            <a:ext cx="77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How did the English defeat the Spanish Armada?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170EAB39-5A4A-AFDF-6E67-5DE1D077C00B}"/>
              </a:ext>
            </a:extLst>
          </p:cNvPr>
          <p:cNvSpPr txBox="1"/>
          <p:nvPr/>
        </p:nvSpPr>
        <p:spPr>
          <a:xfrm>
            <a:off x="2445556" y="7445467"/>
            <a:ext cx="57536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Assessment: Mini Mock – Topic Area 2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F6C2B3A5-351B-459B-B789-6B441C942E7B}"/>
              </a:ext>
            </a:extLst>
          </p:cNvPr>
          <p:cNvSpPr txBox="1"/>
          <p:nvPr/>
        </p:nvSpPr>
        <p:spPr>
          <a:xfrm>
            <a:off x="3073894" y="7347951"/>
            <a:ext cx="640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How were people educated in Elizabethan England?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49340A64-BD00-40AD-6675-B8C1CE4F6F31}"/>
              </a:ext>
            </a:extLst>
          </p:cNvPr>
          <p:cNvSpPr txBox="1"/>
          <p:nvPr/>
        </p:nvSpPr>
        <p:spPr>
          <a:xfrm>
            <a:off x="3548918" y="7421711"/>
            <a:ext cx="846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How did people have fun in Elizabethan England?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9DF8674-AC8B-1FD2-1822-7E92910FF516}"/>
              </a:ext>
            </a:extLst>
          </p:cNvPr>
          <p:cNvSpPr txBox="1"/>
          <p:nvPr/>
        </p:nvSpPr>
        <p:spPr>
          <a:xfrm>
            <a:off x="4259711" y="7348554"/>
            <a:ext cx="8362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was there an increase in poverty and how did attitudes towards the poor change?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446E512-A345-A5F7-A90C-D93E65CE8497}"/>
              </a:ext>
            </a:extLst>
          </p:cNvPr>
          <p:cNvSpPr txBox="1"/>
          <p:nvPr/>
        </p:nvSpPr>
        <p:spPr>
          <a:xfrm>
            <a:off x="5555935" y="8199450"/>
            <a:ext cx="832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were Elizabethan’s keen to explore the Globe?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19714AE-82B3-7569-54A9-008546BDEB4B}"/>
              </a:ext>
            </a:extLst>
          </p:cNvPr>
          <p:cNvSpPr txBox="1"/>
          <p:nvPr/>
        </p:nvSpPr>
        <p:spPr>
          <a:xfrm>
            <a:off x="5985555" y="7988657"/>
            <a:ext cx="94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was Drake’s circumnavigation of the Globe significant?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FE5E226-C14B-C0B1-A87F-24E23A82A590}"/>
              </a:ext>
            </a:extLst>
          </p:cNvPr>
          <p:cNvSpPr txBox="1"/>
          <p:nvPr/>
        </p:nvSpPr>
        <p:spPr>
          <a:xfrm>
            <a:off x="6240242" y="7536080"/>
            <a:ext cx="681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did Raleigh attempt to </a:t>
            </a:r>
            <a:r>
              <a:rPr lang="en-US" sz="600" dirty="0" err="1">
                <a:solidFill>
                  <a:srgbClr val="0070C0"/>
                </a:solidFill>
              </a:rPr>
              <a:t>colonise</a:t>
            </a:r>
            <a:r>
              <a:rPr lang="en-US" sz="600" dirty="0">
                <a:solidFill>
                  <a:srgbClr val="0070C0"/>
                </a:solidFill>
              </a:rPr>
              <a:t> Virginia?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E88AD875-7100-6A8B-DD7C-A45C73010EDC}"/>
              </a:ext>
            </a:extLst>
          </p:cNvPr>
          <p:cNvSpPr txBox="1"/>
          <p:nvPr/>
        </p:nvSpPr>
        <p:spPr>
          <a:xfrm>
            <a:off x="6216183" y="7197855"/>
            <a:ext cx="715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did the colonization of Virginia fail?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9DB3E40-21A7-6C97-4BA6-E4CC4A9988F8}"/>
              </a:ext>
            </a:extLst>
          </p:cNvPr>
          <p:cNvSpPr txBox="1"/>
          <p:nvPr/>
        </p:nvSpPr>
        <p:spPr>
          <a:xfrm>
            <a:off x="6142395" y="6824158"/>
            <a:ext cx="57536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Assessment: Mini Mock – Topic Area 3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EFF9FAC-BF28-9E1D-ED19-D5849DAE8434}"/>
              </a:ext>
            </a:extLst>
          </p:cNvPr>
          <p:cNvSpPr txBox="1"/>
          <p:nvPr/>
        </p:nvSpPr>
        <p:spPr>
          <a:xfrm>
            <a:off x="4641054" y="6374727"/>
            <a:ext cx="723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Where is the American West and who lives there?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9EE6A78-8597-DC57-77E3-057ACBFAF83C}"/>
              </a:ext>
            </a:extLst>
          </p:cNvPr>
          <p:cNvSpPr txBox="1"/>
          <p:nvPr/>
        </p:nvSpPr>
        <p:spPr>
          <a:xfrm>
            <a:off x="4107133" y="6467060"/>
            <a:ext cx="61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tribes survive on the Plains?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A0C8E627-44A2-B5DD-8469-37880C986DE5}"/>
              </a:ext>
            </a:extLst>
          </p:cNvPr>
          <p:cNvSpPr txBox="1"/>
          <p:nvPr/>
        </p:nvSpPr>
        <p:spPr>
          <a:xfrm>
            <a:off x="3503659" y="6414844"/>
            <a:ext cx="723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Plains Indians beliefs about land and nature?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36FF35F1-35EC-356C-0702-F7A9869BC144}"/>
              </a:ext>
            </a:extLst>
          </p:cNvPr>
          <p:cNvSpPr txBox="1"/>
          <p:nvPr/>
        </p:nvSpPr>
        <p:spPr>
          <a:xfrm>
            <a:off x="2930547" y="6402046"/>
            <a:ext cx="723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push and pull factors to migration West?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08F69D0-4605-6171-7ADF-A7319C78F5BF}"/>
              </a:ext>
            </a:extLst>
          </p:cNvPr>
          <p:cNvSpPr txBox="1"/>
          <p:nvPr/>
        </p:nvSpPr>
        <p:spPr>
          <a:xfrm>
            <a:off x="2400836" y="6414845"/>
            <a:ext cx="6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Why was the Donner Party migration unsuccessful?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A75BE2B-FE26-D954-24C0-08E3D6D868FC}"/>
              </a:ext>
            </a:extLst>
          </p:cNvPr>
          <p:cNvSpPr txBox="1"/>
          <p:nvPr/>
        </p:nvSpPr>
        <p:spPr>
          <a:xfrm>
            <a:off x="187157" y="7108235"/>
            <a:ext cx="91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government policies were introduced? 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AAD2AA4-776F-F36F-F71D-B9ADD9DDBABB}"/>
              </a:ext>
            </a:extLst>
          </p:cNvPr>
          <p:cNvSpPr txBox="1"/>
          <p:nvPr/>
        </p:nvSpPr>
        <p:spPr>
          <a:xfrm>
            <a:off x="1467971" y="6382877"/>
            <a:ext cx="6298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problems did early White Settlers encounter?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A219066-BACA-3E2B-B33E-69B7AEE40C7E}"/>
              </a:ext>
            </a:extLst>
          </p:cNvPr>
          <p:cNvSpPr txBox="1"/>
          <p:nvPr/>
        </p:nvSpPr>
        <p:spPr>
          <a:xfrm>
            <a:off x="1938666" y="6389480"/>
            <a:ext cx="5488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Why was the Mormon migration successful?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6820EEC-B326-193F-989B-71F5D9A15815}"/>
              </a:ext>
            </a:extLst>
          </p:cNvPr>
          <p:cNvSpPr txBox="1"/>
          <p:nvPr/>
        </p:nvSpPr>
        <p:spPr>
          <a:xfrm>
            <a:off x="-62339" y="6538400"/>
            <a:ext cx="634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terms and conditions of the Fort Laramie Treaty?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F3715D9-8F9A-DFB1-786E-C10CC6D8C0C6}"/>
              </a:ext>
            </a:extLst>
          </p:cNvPr>
          <p:cNvSpPr txBox="1"/>
          <p:nvPr/>
        </p:nvSpPr>
        <p:spPr>
          <a:xfrm>
            <a:off x="1091596" y="5423356"/>
            <a:ext cx="604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Why did migration West lead to lawlessness?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6779304-5818-B552-49A1-729A5AA45102}"/>
              </a:ext>
            </a:extLst>
          </p:cNvPr>
          <p:cNvSpPr txBox="1"/>
          <p:nvPr/>
        </p:nvSpPr>
        <p:spPr>
          <a:xfrm>
            <a:off x="1737386" y="5480202"/>
            <a:ext cx="57536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Assessment: Mini Mock – Topic Area 1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205A432-6B3C-A369-E7F0-2796B3C23DC0}"/>
              </a:ext>
            </a:extLst>
          </p:cNvPr>
          <p:cNvSpPr txBox="1"/>
          <p:nvPr/>
        </p:nvSpPr>
        <p:spPr>
          <a:xfrm>
            <a:off x="2325975" y="5413093"/>
            <a:ext cx="69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was the significance of the Homestead Act of 1862?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D9687AB-4C31-2DFB-0DC4-D8CE94245947}"/>
              </a:ext>
            </a:extLst>
          </p:cNvPr>
          <p:cNvSpPr txBox="1"/>
          <p:nvPr/>
        </p:nvSpPr>
        <p:spPr>
          <a:xfrm>
            <a:off x="2909852" y="5411536"/>
            <a:ext cx="79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was the significance of the Pacific Railroad Act of 1862?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4106DF3-CB8C-7593-11F3-7A25868ECF0E}"/>
              </a:ext>
            </a:extLst>
          </p:cNvPr>
          <p:cNvSpPr txBox="1"/>
          <p:nvPr/>
        </p:nvSpPr>
        <p:spPr>
          <a:xfrm>
            <a:off x="3613343" y="5455177"/>
            <a:ext cx="66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farming in the West develop?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BE9113B-A77B-265B-0F1A-148654C7A2F0}"/>
              </a:ext>
            </a:extLst>
          </p:cNvPr>
          <p:cNvSpPr txBox="1"/>
          <p:nvPr/>
        </p:nvSpPr>
        <p:spPr>
          <a:xfrm>
            <a:off x="4204387" y="5437829"/>
            <a:ext cx="79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Why did lawlessness in the American West increase?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F970247-C30D-BB20-ACA3-B400DC8B1292}"/>
              </a:ext>
            </a:extLst>
          </p:cNvPr>
          <p:cNvSpPr txBox="1"/>
          <p:nvPr/>
        </p:nvSpPr>
        <p:spPr>
          <a:xfrm>
            <a:off x="5689073" y="6036245"/>
            <a:ext cx="9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the cattle industry in the West develop?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91D8CD9-137A-6E80-B7D7-6E024B6AD821}"/>
              </a:ext>
            </a:extLst>
          </p:cNvPr>
          <p:cNvSpPr txBox="1"/>
          <p:nvPr/>
        </p:nvSpPr>
        <p:spPr>
          <a:xfrm>
            <a:off x="5982052" y="5688535"/>
            <a:ext cx="9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the changing cattle industry impact cowboys?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D07C5BD-6C94-4F13-FB1A-D7FF63BC695C}"/>
              </a:ext>
            </a:extLst>
          </p:cNvPr>
          <p:cNvSpPr txBox="1"/>
          <p:nvPr/>
        </p:nvSpPr>
        <p:spPr>
          <a:xfrm>
            <a:off x="5972021" y="5274405"/>
            <a:ext cx="99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was the impact of new developments on the Plains Indians?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8AA2E6D-62D6-CE21-8B14-8E903B3C0C13}"/>
              </a:ext>
            </a:extLst>
          </p:cNvPr>
          <p:cNvSpPr txBox="1"/>
          <p:nvPr/>
        </p:nvSpPr>
        <p:spPr>
          <a:xfrm>
            <a:off x="5994830" y="4723699"/>
            <a:ext cx="830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causes, events and consequences of the Indian Wars?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8F977F3-DC6C-A668-B1CC-81BD0F12E964}"/>
              </a:ext>
            </a:extLst>
          </p:cNvPr>
          <p:cNvSpPr txBox="1"/>
          <p:nvPr/>
        </p:nvSpPr>
        <p:spPr>
          <a:xfrm>
            <a:off x="4388233" y="4374790"/>
            <a:ext cx="801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government policies towards the Plains Indians develop?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9E918D-335A-72CD-4C8C-70E977CF2CE3}"/>
              </a:ext>
            </a:extLst>
          </p:cNvPr>
          <p:cNvSpPr txBox="1"/>
          <p:nvPr/>
        </p:nvSpPr>
        <p:spPr>
          <a:xfrm>
            <a:off x="3766923" y="4464722"/>
            <a:ext cx="57536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Assessment: Mini Mock – Topic Area 2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55D4578-9089-5453-6069-63F10E8C068F}"/>
              </a:ext>
            </a:extLst>
          </p:cNvPr>
          <p:cNvSpPr txBox="1"/>
          <p:nvPr/>
        </p:nvSpPr>
        <p:spPr>
          <a:xfrm>
            <a:off x="3115571" y="4477404"/>
            <a:ext cx="744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farming techniques improve?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742954-800D-E6DC-25AB-BAC7158381B9}"/>
              </a:ext>
            </a:extLst>
          </p:cNvPr>
          <p:cNvSpPr txBox="1"/>
          <p:nvPr/>
        </p:nvSpPr>
        <p:spPr>
          <a:xfrm>
            <a:off x="2607187" y="4421863"/>
            <a:ext cx="6726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Why did cattle ranching decline and open range end?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7140DF5-305A-0AC0-D8D8-EBF4C109A43F}"/>
              </a:ext>
            </a:extLst>
          </p:cNvPr>
          <p:cNvSpPr txBox="1"/>
          <p:nvPr/>
        </p:nvSpPr>
        <p:spPr>
          <a:xfrm>
            <a:off x="1812672" y="4421347"/>
            <a:ext cx="871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was the impact of the Exoduster Movement and the Oklahoma land rush?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17EF719-42CC-8D94-4B17-FDD1985F4A57}"/>
              </a:ext>
            </a:extLst>
          </p:cNvPr>
          <p:cNvSpPr txBox="1"/>
          <p:nvPr/>
        </p:nvSpPr>
        <p:spPr>
          <a:xfrm>
            <a:off x="40859" y="4697595"/>
            <a:ext cx="71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events of the Johnson County War?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91C4692-CA7C-9AB6-6502-8A5D87E88E15}"/>
              </a:ext>
            </a:extLst>
          </p:cNvPr>
          <p:cNvSpPr txBox="1"/>
          <p:nvPr/>
        </p:nvSpPr>
        <p:spPr>
          <a:xfrm>
            <a:off x="268475" y="5113685"/>
            <a:ext cx="845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Billy the Kid and Wyatt Earp increase lawlessness?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F4D15C2-B0C5-4C5E-00B8-9A008E319A14}"/>
              </a:ext>
            </a:extLst>
          </p:cNvPr>
          <p:cNvSpPr txBox="1"/>
          <p:nvPr/>
        </p:nvSpPr>
        <p:spPr>
          <a:xfrm>
            <a:off x="897795" y="3451577"/>
            <a:ext cx="799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consequences of the extermination of the Buffalo?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27C557-0FBC-C391-FCAF-A3669CD5E663}"/>
              </a:ext>
            </a:extLst>
          </p:cNvPr>
          <p:cNvSpPr/>
          <p:nvPr/>
        </p:nvSpPr>
        <p:spPr>
          <a:xfrm>
            <a:off x="40859" y="5801792"/>
            <a:ext cx="321609" cy="699159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324EFD6-05E2-7459-1BBF-C3CC0E73DC77}"/>
              </a:ext>
            </a:extLst>
          </p:cNvPr>
          <p:cNvSpPr txBox="1"/>
          <p:nvPr/>
        </p:nvSpPr>
        <p:spPr>
          <a:xfrm>
            <a:off x="11148" y="3988546"/>
            <a:ext cx="658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causes, events and consequences of the Battle of the Little Big Horn?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325164" y="585034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2A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C703DCD-1F1F-567A-60AA-1B2D0D031675}"/>
              </a:ext>
            </a:extLst>
          </p:cNvPr>
          <p:cNvSpPr txBox="1"/>
          <p:nvPr/>
        </p:nvSpPr>
        <p:spPr>
          <a:xfrm>
            <a:off x="227151" y="3474567"/>
            <a:ext cx="7996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causes, events and consequences of the Wounded Knee Massacre?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5DA813F-702E-61EF-12C9-EA0F5BB4F594}"/>
              </a:ext>
            </a:extLst>
          </p:cNvPr>
          <p:cNvSpPr txBox="1"/>
          <p:nvPr/>
        </p:nvSpPr>
        <p:spPr>
          <a:xfrm>
            <a:off x="1607083" y="3420459"/>
            <a:ext cx="7457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was the impact of life on reservations for the Plains Indians?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C24A3C7-767C-684B-BA8C-9F5CEB268BA2}"/>
              </a:ext>
            </a:extLst>
          </p:cNvPr>
          <p:cNvSpPr txBox="1"/>
          <p:nvPr/>
        </p:nvSpPr>
        <p:spPr>
          <a:xfrm>
            <a:off x="2243899" y="3468531"/>
            <a:ext cx="723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was the importance of the Dawes Act?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F2E2CEB-81F9-6B62-0BA7-185007BC9F10}"/>
              </a:ext>
            </a:extLst>
          </p:cNvPr>
          <p:cNvSpPr txBox="1"/>
          <p:nvPr/>
        </p:nvSpPr>
        <p:spPr>
          <a:xfrm>
            <a:off x="2911672" y="3467596"/>
            <a:ext cx="57536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Assessment: Mini Mock – Topic Area 3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0E0E127-E4C8-EAEE-C1C8-321D740E6907}"/>
              </a:ext>
            </a:extLst>
          </p:cNvPr>
          <p:cNvSpPr/>
          <p:nvPr/>
        </p:nvSpPr>
        <p:spPr>
          <a:xfrm>
            <a:off x="5305951" y="6396487"/>
            <a:ext cx="1465894" cy="312722"/>
          </a:xfrm>
          <a:prstGeom prst="rect">
            <a:avLst/>
          </a:prstGeom>
          <a:solidFill>
            <a:srgbClr val="F6F6F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B050"/>
                </a:solidFill>
              </a:rPr>
              <a:t>Topic: Edexcel Paper 2: </a:t>
            </a:r>
            <a:r>
              <a:rPr lang="en-US" sz="800" b="1" dirty="0">
                <a:solidFill>
                  <a:srgbClr val="00B050"/>
                </a:solidFill>
              </a:rPr>
              <a:t>The American West, c1835–c1895</a:t>
            </a:r>
            <a:endParaRPr lang="en-GB" sz="800" b="1" dirty="0">
              <a:solidFill>
                <a:srgbClr val="00B05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9F36B61-2DE8-02DE-160F-5B5D34C9E6BE}"/>
              </a:ext>
            </a:extLst>
          </p:cNvPr>
          <p:cNvSpPr/>
          <p:nvPr/>
        </p:nvSpPr>
        <p:spPr>
          <a:xfrm>
            <a:off x="5305951" y="4412039"/>
            <a:ext cx="1465894" cy="223955"/>
          </a:xfrm>
          <a:prstGeom prst="rect">
            <a:avLst/>
          </a:prstGeom>
          <a:solidFill>
            <a:srgbClr val="F6F6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7030A0"/>
                </a:solidFill>
              </a:rPr>
              <a:t>Revision: Paper 1 </a:t>
            </a:r>
            <a:endParaRPr lang="en-GB" sz="800" b="1" dirty="0">
              <a:solidFill>
                <a:srgbClr val="7030A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35998C5-8CEC-F8E3-4006-49DA95EB7976}"/>
              </a:ext>
            </a:extLst>
          </p:cNvPr>
          <p:cNvSpPr txBox="1"/>
          <p:nvPr/>
        </p:nvSpPr>
        <p:spPr>
          <a:xfrm>
            <a:off x="4714818" y="3397790"/>
            <a:ext cx="504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</a:rPr>
              <a:t>Topic Area 1: Medicine c12500 - c1500</a:t>
            </a:r>
            <a:endParaRPr lang="en-GB" sz="600" dirty="0">
              <a:solidFill>
                <a:srgbClr val="7030A0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A386E0B-0CBD-945B-BE71-3AB48EC8B402}"/>
              </a:ext>
            </a:extLst>
          </p:cNvPr>
          <p:cNvSpPr txBox="1"/>
          <p:nvPr/>
        </p:nvSpPr>
        <p:spPr>
          <a:xfrm>
            <a:off x="5211636" y="3393787"/>
            <a:ext cx="504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</a:rPr>
              <a:t>Topic Area 2: Medicine c1500 – c1700</a:t>
            </a:r>
            <a:endParaRPr lang="en-GB" sz="600" dirty="0">
              <a:solidFill>
                <a:srgbClr val="7030A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FF5873B-7166-45BF-CB94-F993817B3EFB}"/>
              </a:ext>
            </a:extLst>
          </p:cNvPr>
          <p:cNvSpPr txBox="1"/>
          <p:nvPr/>
        </p:nvSpPr>
        <p:spPr>
          <a:xfrm>
            <a:off x="6434440" y="2920209"/>
            <a:ext cx="4739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</a:rPr>
              <a:t>Topic Area 3: Medicine c1700 – c1900</a:t>
            </a:r>
            <a:endParaRPr lang="en-GB" sz="600" dirty="0">
              <a:solidFill>
                <a:srgbClr val="7030A0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8F535CF-18E4-0C9A-F2F9-D0602615A42F}"/>
              </a:ext>
            </a:extLst>
          </p:cNvPr>
          <p:cNvSpPr txBox="1"/>
          <p:nvPr/>
        </p:nvSpPr>
        <p:spPr>
          <a:xfrm>
            <a:off x="6098092" y="2573415"/>
            <a:ext cx="504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</a:rPr>
              <a:t>Topic Area 4: Medicine c1900 - present</a:t>
            </a:r>
            <a:endParaRPr lang="en-GB" sz="600" dirty="0">
              <a:solidFill>
                <a:srgbClr val="7030A0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C10C83-2C21-B6AC-E854-13A7F858C63A}"/>
              </a:ext>
            </a:extLst>
          </p:cNvPr>
          <p:cNvSpPr txBox="1"/>
          <p:nvPr/>
        </p:nvSpPr>
        <p:spPr>
          <a:xfrm>
            <a:off x="5541119" y="2584148"/>
            <a:ext cx="583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7030A0"/>
                </a:solidFill>
              </a:rPr>
              <a:t>Topic Area 5: Historic Environment</a:t>
            </a:r>
            <a:endParaRPr lang="en-GB" sz="600" dirty="0">
              <a:solidFill>
                <a:srgbClr val="7030A0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D3CA1EA-6212-F23D-ED16-4DCA84F1A91A}"/>
              </a:ext>
            </a:extLst>
          </p:cNvPr>
          <p:cNvSpPr/>
          <p:nvPr/>
        </p:nvSpPr>
        <p:spPr>
          <a:xfrm>
            <a:off x="4548267" y="2312738"/>
            <a:ext cx="1880532" cy="223955"/>
          </a:xfrm>
          <a:prstGeom prst="rect">
            <a:avLst/>
          </a:prstGeom>
          <a:solidFill>
            <a:srgbClr val="F6F6F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Revision: Paper 2 – Elizabethan England </a:t>
            </a:r>
            <a:endParaRPr lang="en-GB" sz="800" b="1" dirty="0">
              <a:solidFill>
                <a:srgbClr val="0070C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F544EE1-7028-B618-F933-D53A20C35297}"/>
              </a:ext>
            </a:extLst>
          </p:cNvPr>
          <p:cNvSpPr txBox="1"/>
          <p:nvPr/>
        </p:nvSpPr>
        <p:spPr>
          <a:xfrm>
            <a:off x="4710507" y="2573018"/>
            <a:ext cx="83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Topic Area 1: Queen, government and  religion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FB89DE3-648C-3D43-29F3-6E95BB17CF57}"/>
              </a:ext>
            </a:extLst>
          </p:cNvPr>
          <p:cNvSpPr txBox="1"/>
          <p:nvPr/>
        </p:nvSpPr>
        <p:spPr>
          <a:xfrm>
            <a:off x="4035162" y="2503734"/>
            <a:ext cx="741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Topic Area 2: Challenges to Elizabeth at home and abroad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70370CA-4915-1515-0493-B2B9C73B0955}"/>
              </a:ext>
            </a:extLst>
          </p:cNvPr>
          <p:cNvSpPr txBox="1"/>
          <p:nvPr/>
        </p:nvSpPr>
        <p:spPr>
          <a:xfrm>
            <a:off x="3364989" y="2476082"/>
            <a:ext cx="741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Topic Area 3: Elizabethan society in the Age of Exploration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58D6F1A-2E85-3FA1-9891-B99411BF6785}"/>
              </a:ext>
            </a:extLst>
          </p:cNvPr>
          <p:cNvSpPr txBox="1"/>
          <p:nvPr/>
        </p:nvSpPr>
        <p:spPr>
          <a:xfrm>
            <a:off x="2701743" y="2472953"/>
            <a:ext cx="622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Topic Area 1: The early settlement of the West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620F56C-0459-8BC0-3A46-02CC09934A9E}"/>
              </a:ext>
            </a:extLst>
          </p:cNvPr>
          <p:cNvSpPr txBox="1"/>
          <p:nvPr/>
        </p:nvSpPr>
        <p:spPr>
          <a:xfrm>
            <a:off x="2045783" y="2506773"/>
            <a:ext cx="650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Topic Area 2: Development of the Plains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8CE3E5D-CC6B-5D98-7E36-2FAAAFB5FF4D}"/>
              </a:ext>
            </a:extLst>
          </p:cNvPr>
          <p:cNvSpPr txBox="1"/>
          <p:nvPr/>
        </p:nvSpPr>
        <p:spPr>
          <a:xfrm>
            <a:off x="1483036" y="2466735"/>
            <a:ext cx="552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Topic Area 3: Conflicts and Conquests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C0E5789-87AB-379A-E7C3-4BCA5F16EB97}"/>
              </a:ext>
            </a:extLst>
          </p:cNvPr>
          <p:cNvSpPr txBox="1"/>
          <p:nvPr/>
        </p:nvSpPr>
        <p:spPr>
          <a:xfrm>
            <a:off x="-5619" y="3034276"/>
            <a:ext cx="622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Topic Area 1: The Weimar Republic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5453652-658D-884A-526D-50EEE817A862}"/>
              </a:ext>
            </a:extLst>
          </p:cNvPr>
          <p:cNvSpPr txBox="1"/>
          <p:nvPr/>
        </p:nvSpPr>
        <p:spPr>
          <a:xfrm>
            <a:off x="-30254" y="2431078"/>
            <a:ext cx="4348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Topic Area 2: Hitler’s rise to power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5B3439-2E42-43A4-DBFF-2BBF6FE2E3BC}"/>
              </a:ext>
            </a:extLst>
          </p:cNvPr>
          <p:cNvSpPr txBox="1"/>
          <p:nvPr/>
        </p:nvSpPr>
        <p:spPr>
          <a:xfrm>
            <a:off x="-27307" y="1977047"/>
            <a:ext cx="622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Topic Area 3: Nazi control and dictatorship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C603FCC-8E22-5B5D-AC09-7D06F04FE600}"/>
              </a:ext>
            </a:extLst>
          </p:cNvPr>
          <p:cNvSpPr txBox="1"/>
          <p:nvPr/>
        </p:nvSpPr>
        <p:spPr>
          <a:xfrm>
            <a:off x="504518" y="1765333"/>
            <a:ext cx="622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Topic Area 4: Life in Nazi Germany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C7D71CE-981B-2100-FDD6-51DB89BEE1FE}"/>
              </a:ext>
            </a:extLst>
          </p:cNvPr>
          <p:cNvSpPr/>
          <p:nvPr/>
        </p:nvSpPr>
        <p:spPr>
          <a:xfrm>
            <a:off x="1445741" y="3035873"/>
            <a:ext cx="1880532" cy="223955"/>
          </a:xfrm>
          <a:prstGeom prst="rect">
            <a:avLst/>
          </a:prstGeom>
          <a:solidFill>
            <a:srgbClr val="F6F6F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00B050"/>
                </a:solidFill>
              </a:rPr>
              <a:t>Revision: Paper 2 – American West</a:t>
            </a:r>
            <a:endParaRPr lang="en-GB" sz="800" b="1" dirty="0">
              <a:solidFill>
                <a:srgbClr val="00B050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09DEF131-E751-49EC-6542-49987CFEFD9E}"/>
              </a:ext>
            </a:extLst>
          </p:cNvPr>
          <p:cNvSpPr/>
          <p:nvPr/>
        </p:nvSpPr>
        <p:spPr>
          <a:xfrm>
            <a:off x="62537" y="1257327"/>
            <a:ext cx="1109029" cy="461666"/>
          </a:xfrm>
          <a:prstGeom prst="rect">
            <a:avLst/>
          </a:prstGeom>
          <a:solidFill>
            <a:srgbClr val="F6F6F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</a:rPr>
              <a:t>Revision: Paper 3 – Weimar and Nazi Germany</a:t>
            </a:r>
            <a:endParaRPr lang="en-GB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205D65-FAE3-419C-A3DC-488DC3974629}">
  <ds:schemaRefs>
    <ds:schemaRef ds:uri="http://purl.org/dc/elements/1.1/"/>
    <ds:schemaRef ds:uri="http://schemas.microsoft.com/office/2006/metadata/properties"/>
    <ds:schemaRef ds:uri="2ae8b9b8-deb7-4e47-ba09-cc2898df0d8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ff96f5-a7d4-4f1d-8526-ffc6a0e3c1d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8467DF2-671F-494A-9BF8-32896AC3EE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A050D2-B1CD-4C6E-B1AE-0A019F11C2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1578</TotalTime>
  <Words>805</Words>
  <Application>Microsoft Office PowerPoint</Application>
  <PresentationFormat>A4 Paper (210x297 mm)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Y11 History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leoniewaring@gmail.com</cp:lastModifiedBy>
  <cp:revision>69</cp:revision>
  <dcterms:created xsi:type="dcterms:W3CDTF">2019-07-02T10:31:49Z</dcterms:created>
  <dcterms:modified xsi:type="dcterms:W3CDTF">2022-07-23T08:59:47Z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