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6F6F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13" d="100"/>
          <a:sy n="213" d="100"/>
        </p:scale>
        <p:origin x="182" y="-981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Y8 History – Power and Industry</a:t>
            </a:r>
            <a:endParaRPr lang="en-GB" sz="1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8</a:t>
            </a:r>
          </a:p>
        </p:txBody>
      </p:sp>
      <p:sp>
        <p:nvSpPr>
          <p:cNvPr id="262" name="Oval 261"/>
          <p:cNvSpPr/>
          <p:nvPr/>
        </p:nvSpPr>
        <p:spPr>
          <a:xfrm>
            <a:off x="4345332" y="88097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Term 1A</a:t>
            </a:r>
          </a:p>
        </p:txBody>
      </p:sp>
      <p:sp>
        <p:nvSpPr>
          <p:cNvPr id="299" name="Oval 298"/>
          <p:cNvSpPr/>
          <p:nvPr/>
        </p:nvSpPr>
        <p:spPr>
          <a:xfrm>
            <a:off x="4384449" y="471734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637265" y="168623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28" name="Rectangle 327"/>
          <p:cNvSpPr/>
          <p:nvPr/>
        </p:nvSpPr>
        <p:spPr>
          <a:xfrm>
            <a:off x="5548418" y="148089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End of Year Exams 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403531">
            <a:off x="1581523" y="1444205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214346">
            <a:off x="2293848" y="136954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305395">
            <a:off x="2847591" y="140846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02" name="Oval 301"/>
          <p:cNvSpPr/>
          <p:nvPr/>
        </p:nvSpPr>
        <p:spPr>
          <a:xfrm>
            <a:off x="3059456" y="35757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Term 3B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7C8056A6-F3AE-4511-BD6E-A106597C347F}"/>
              </a:ext>
            </a:extLst>
          </p:cNvPr>
          <p:cNvSpPr/>
          <p:nvPr/>
        </p:nvSpPr>
        <p:spPr>
          <a:xfrm>
            <a:off x="742863" y="78336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Term 1B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FD27EA2-34D0-4DD8-A2F7-3106ED5D9FFC}"/>
              </a:ext>
            </a:extLst>
          </p:cNvPr>
          <p:cNvSpPr txBox="1"/>
          <p:nvPr/>
        </p:nvSpPr>
        <p:spPr>
          <a:xfrm>
            <a:off x="4234160" y="8417911"/>
            <a:ext cx="703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chemeClr val="accent2"/>
                </a:solidFill>
              </a:rPr>
              <a:t>What problems did Henry VI face when he came to the throne? 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4F06A13-8F35-4571-AC5A-A7183B41EFCF}"/>
              </a:ext>
            </a:extLst>
          </p:cNvPr>
          <p:cNvSpPr txBox="1"/>
          <p:nvPr/>
        </p:nvSpPr>
        <p:spPr>
          <a:xfrm>
            <a:off x="3664261" y="8369632"/>
            <a:ext cx="625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How did Henry VIII end us as head of the Church of England?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B047DC-657A-4C57-81BB-DD1AA7E6DE56}"/>
              </a:ext>
            </a:extLst>
          </p:cNvPr>
          <p:cNvSpPr txBox="1"/>
          <p:nvPr/>
        </p:nvSpPr>
        <p:spPr>
          <a:xfrm>
            <a:off x="2631349" y="8399075"/>
            <a:ext cx="70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Who was John Blanke and why is his story significant? 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98C4F4D-89EB-4CB9-9A13-437287B92E97}"/>
              </a:ext>
            </a:extLst>
          </p:cNvPr>
          <p:cNvSpPr txBox="1"/>
          <p:nvPr/>
        </p:nvSpPr>
        <p:spPr>
          <a:xfrm>
            <a:off x="1919900" y="9388150"/>
            <a:ext cx="829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Why did the Mary Rose sink?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CCB6B5B-990A-4ABB-8325-B09D2778328B}"/>
              </a:ext>
            </a:extLst>
          </p:cNvPr>
          <p:cNvSpPr txBox="1"/>
          <p:nvPr/>
        </p:nvSpPr>
        <p:spPr>
          <a:xfrm>
            <a:off x="16499" y="8857954"/>
            <a:ext cx="1080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Why was Mary I known as ‘Bloody Mary’? 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3E74F58-9FD0-4338-86C0-2971B47DF565}"/>
              </a:ext>
            </a:extLst>
          </p:cNvPr>
          <p:cNvSpPr txBox="1"/>
          <p:nvPr/>
        </p:nvSpPr>
        <p:spPr>
          <a:xfrm>
            <a:off x="128164" y="9157048"/>
            <a:ext cx="1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How did Edward VI change the church? 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4C3B6CB-FABA-43F6-8D2B-FEEE0981D4BA}"/>
              </a:ext>
            </a:extLst>
          </p:cNvPr>
          <p:cNvSpPr txBox="1"/>
          <p:nvPr/>
        </p:nvSpPr>
        <p:spPr>
          <a:xfrm>
            <a:off x="3200954" y="8415925"/>
            <a:ext cx="58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Who were the wives of Henry VIII?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A88EFD2E-0D5C-453D-8037-204987101161}"/>
              </a:ext>
            </a:extLst>
          </p:cNvPr>
          <p:cNvSpPr txBox="1"/>
          <p:nvPr/>
        </p:nvSpPr>
        <p:spPr>
          <a:xfrm>
            <a:off x="-46502" y="8455622"/>
            <a:ext cx="1043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What can we learn about Elizabeth I from her portraits?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D4E6EB-E013-459A-8962-E96A1571E424}"/>
              </a:ext>
            </a:extLst>
          </p:cNvPr>
          <p:cNvSpPr/>
          <p:nvPr/>
        </p:nvSpPr>
        <p:spPr>
          <a:xfrm>
            <a:off x="38460" y="5722374"/>
            <a:ext cx="325702" cy="872975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70DA4EF4-D142-4E53-931D-64F8512C0F62}"/>
              </a:ext>
            </a:extLst>
          </p:cNvPr>
          <p:cNvSpPr txBox="1"/>
          <p:nvPr/>
        </p:nvSpPr>
        <p:spPr>
          <a:xfrm>
            <a:off x="1247842" y="8796334"/>
            <a:ext cx="672058" cy="830997"/>
          </a:xfrm>
          <a:prstGeom prst="rect">
            <a:avLst/>
          </a:prstGeom>
          <a:solidFill>
            <a:srgbClr val="F6F6F6"/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Assessment: </a:t>
            </a:r>
            <a:r>
              <a:rPr lang="en-US" sz="600" dirty="0">
                <a:solidFill>
                  <a:schemeClr val="accent2"/>
                </a:solidFill>
              </a:rPr>
              <a:t>How far do you agree with the statement ‘The Mary Rose sank because the gun ports were left open’?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BA37B0B-9E12-44DE-A348-B638E45CC24A}"/>
              </a:ext>
            </a:extLst>
          </p:cNvPr>
          <p:cNvSpPr txBox="1"/>
          <p:nvPr/>
        </p:nvSpPr>
        <p:spPr>
          <a:xfrm>
            <a:off x="4674786" y="6466468"/>
            <a:ext cx="81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Why did the population of England explode? 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3E11294-7B26-48CC-81A6-8CC2BF548C21}"/>
              </a:ext>
            </a:extLst>
          </p:cNvPr>
          <p:cNvSpPr txBox="1"/>
          <p:nvPr/>
        </p:nvSpPr>
        <p:spPr>
          <a:xfrm>
            <a:off x="1413530" y="6472173"/>
            <a:ext cx="686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Did the working conditions improve? 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1DE6CCE-FE83-4D83-8BF7-38244AA95237}"/>
              </a:ext>
            </a:extLst>
          </p:cNvPr>
          <p:cNvSpPr txBox="1"/>
          <p:nvPr/>
        </p:nvSpPr>
        <p:spPr>
          <a:xfrm>
            <a:off x="16499" y="6325771"/>
            <a:ext cx="5353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FF0000"/>
                </a:solidFill>
              </a:rPr>
              <a:t>What were the living conditions like in the Industrial Revolution? 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E74B91B-7926-48C8-AEC9-2D0B450BD909}"/>
              </a:ext>
            </a:extLst>
          </p:cNvPr>
          <p:cNvSpPr txBox="1"/>
          <p:nvPr/>
        </p:nvSpPr>
        <p:spPr>
          <a:xfrm>
            <a:off x="4076569" y="6487852"/>
            <a:ext cx="67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Why did people move to the towns? 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18122CC-C607-4061-8B3A-22F85A56A796}"/>
              </a:ext>
            </a:extLst>
          </p:cNvPr>
          <p:cNvSpPr txBox="1"/>
          <p:nvPr/>
        </p:nvSpPr>
        <p:spPr>
          <a:xfrm>
            <a:off x="3370539" y="6502278"/>
            <a:ext cx="8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What were the working conditions like in cotton mills?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9B821D34-E4AA-47A1-8E7E-6F801F00922C}"/>
              </a:ext>
            </a:extLst>
          </p:cNvPr>
          <p:cNvSpPr txBox="1"/>
          <p:nvPr/>
        </p:nvSpPr>
        <p:spPr>
          <a:xfrm>
            <a:off x="2729428" y="6450860"/>
            <a:ext cx="67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What were working conditions like in the mines? 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45A73B7-5C78-4BC4-A2B8-2BF0E90E3C17}"/>
              </a:ext>
            </a:extLst>
          </p:cNvPr>
          <p:cNvSpPr txBox="1"/>
          <p:nvPr/>
        </p:nvSpPr>
        <p:spPr>
          <a:xfrm>
            <a:off x="2099598" y="6474027"/>
            <a:ext cx="70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FF0000"/>
                </a:solidFill>
              </a:rPr>
              <a:t>What was the best invention of the Industrial Revolution? 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8ECE5341-6548-4E46-9370-E31D01558794}"/>
              </a:ext>
            </a:extLst>
          </p:cNvPr>
          <p:cNvSpPr txBox="1"/>
          <p:nvPr/>
        </p:nvSpPr>
        <p:spPr>
          <a:xfrm>
            <a:off x="1325160" y="7456589"/>
            <a:ext cx="665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What are the origins of slavery? 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1A8809C9-FA97-41DF-9E31-B660678E1128}"/>
              </a:ext>
            </a:extLst>
          </p:cNvPr>
          <p:cNvSpPr txBox="1"/>
          <p:nvPr/>
        </p:nvSpPr>
        <p:spPr>
          <a:xfrm>
            <a:off x="1833210" y="7468313"/>
            <a:ext cx="70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did the triangular trade work? 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8824C595-F13E-42B8-A546-AD11CAEA4B7D}"/>
              </a:ext>
            </a:extLst>
          </p:cNvPr>
          <p:cNvSpPr txBox="1"/>
          <p:nvPr/>
        </p:nvSpPr>
        <p:spPr>
          <a:xfrm>
            <a:off x="2356150" y="7417674"/>
            <a:ext cx="739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What was it like on the Middle Passage?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6231A68-9B4F-4F42-913E-725C2EF56A43}"/>
              </a:ext>
            </a:extLst>
          </p:cNvPr>
          <p:cNvSpPr txBox="1"/>
          <p:nvPr/>
        </p:nvSpPr>
        <p:spPr>
          <a:xfrm>
            <a:off x="2968944" y="7453089"/>
            <a:ext cx="862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What happened at slave auctions? 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85FFC7F-E9B5-4541-929F-F66BE3702B5A}"/>
              </a:ext>
            </a:extLst>
          </p:cNvPr>
          <p:cNvSpPr txBox="1"/>
          <p:nvPr/>
        </p:nvSpPr>
        <p:spPr>
          <a:xfrm>
            <a:off x="3647132" y="7417674"/>
            <a:ext cx="779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Why was life on a plantation difficult? 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CF384268-83AE-47F2-995A-2788E5130237}"/>
              </a:ext>
            </a:extLst>
          </p:cNvPr>
          <p:cNvSpPr txBox="1"/>
          <p:nvPr/>
        </p:nvSpPr>
        <p:spPr>
          <a:xfrm>
            <a:off x="4304570" y="7421192"/>
            <a:ext cx="70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was Liverpool connected to the slave trade? 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CBF4D7E-8F68-423E-AE1A-B6A8255B55FC}"/>
              </a:ext>
            </a:extLst>
          </p:cNvPr>
          <p:cNvSpPr txBox="1"/>
          <p:nvPr/>
        </p:nvSpPr>
        <p:spPr>
          <a:xfrm>
            <a:off x="5020126" y="8334538"/>
            <a:ext cx="9459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0070C0"/>
                </a:solidFill>
              </a:rPr>
              <a:t>Who was </a:t>
            </a:r>
            <a:r>
              <a:rPr lang="en-GB" sz="500" dirty="0" err="1">
                <a:solidFill>
                  <a:srgbClr val="0070C0"/>
                </a:solidFill>
              </a:rPr>
              <a:t>Dred</a:t>
            </a:r>
            <a:r>
              <a:rPr lang="en-GB" sz="500" dirty="0">
                <a:solidFill>
                  <a:srgbClr val="0070C0"/>
                </a:solidFill>
              </a:rPr>
              <a:t> Scott and why did he spark a campaign to end slavery?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F604955-A6C0-40CD-8546-D6045F66C170}"/>
              </a:ext>
            </a:extLst>
          </p:cNvPr>
          <p:cNvSpPr txBox="1"/>
          <p:nvPr/>
        </p:nvSpPr>
        <p:spPr>
          <a:xfrm>
            <a:off x="5996987" y="8070867"/>
            <a:ext cx="627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0070C0"/>
                </a:solidFill>
              </a:rPr>
              <a:t>Why was William Wilberforce significant to the abolition of slavery in Britain? 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DD7E71FE-4B0A-4A10-8A5D-F8220A275F17}"/>
              </a:ext>
            </a:extLst>
          </p:cNvPr>
          <p:cNvSpPr txBox="1"/>
          <p:nvPr/>
        </p:nvSpPr>
        <p:spPr>
          <a:xfrm>
            <a:off x="6130940" y="6822672"/>
            <a:ext cx="68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70C0"/>
                </a:solidFill>
              </a:rPr>
              <a:t>How is slavery still evident in the modern day? </a:t>
            </a:r>
          </a:p>
        </p:txBody>
      </p:sp>
      <p:sp>
        <p:nvSpPr>
          <p:cNvPr id="273" name="Oval 272"/>
          <p:cNvSpPr/>
          <p:nvPr/>
        </p:nvSpPr>
        <p:spPr>
          <a:xfrm>
            <a:off x="4951277" y="678967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Term 2A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19309346-3F0F-4837-8C32-D1B8AE81765E}"/>
              </a:ext>
            </a:extLst>
          </p:cNvPr>
          <p:cNvSpPr txBox="1"/>
          <p:nvPr/>
        </p:nvSpPr>
        <p:spPr>
          <a:xfrm>
            <a:off x="1565883" y="5460644"/>
            <a:ext cx="61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How was football born in the North? 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33E9924-1D42-45C4-818F-F13196CD6209}"/>
              </a:ext>
            </a:extLst>
          </p:cNvPr>
          <p:cNvSpPr txBox="1"/>
          <p:nvPr/>
        </p:nvSpPr>
        <p:spPr>
          <a:xfrm>
            <a:off x="2048330" y="5528884"/>
            <a:ext cx="648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Where is Whitechapel?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3F8E15D-FE66-4DF5-AA03-9661BD34852E}"/>
              </a:ext>
            </a:extLst>
          </p:cNvPr>
          <p:cNvSpPr txBox="1"/>
          <p:nvPr/>
        </p:nvSpPr>
        <p:spPr>
          <a:xfrm>
            <a:off x="2633141" y="5477870"/>
            <a:ext cx="82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What are the living conditions like in Whitechapel? 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267B765-F061-4D31-874A-BF753CC1938E}"/>
              </a:ext>
            </a:extLst>
          </p:cNvPr>
          <p:cNvSpPr txBox="1"/>
          <p:nvPr/>
        </p:nvSpPr>
        <p:spPr>
          <a:xfrm>
            <a:off x="3344623" y="5491695"/>
            <a:ext cx="1004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Why were there high levels of crime in Whitechapel?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5245487E-09EB-4129-8EA7-18471B072155}"/>
              </a:ext>
            </a:extLst>
          </p:cNvPr>
          <p:cNvSpPr txBox="1"/>
          <p:nvPr/>
        </p:nvSpPr>
        <p:spPr>
          <a:xfrm>
            <a:off x="4119615" y="5483840"/>
            <a:ext cx="76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Who were the victims of Jack the Ripper?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12B05D2A-8CD3-4836-808E-8D7255BDCA7B}"/>
              </a:ext>
            </a:extLst>
          </p:cNvPr>
          <p:cNvSpPr txBox="1"/>
          <p:nvPr/>
        </p:nvSpPr>
        <p:spPr>
          <a:xfrm>
            <a:off x="5762821" y="5975412"/>
            <a:ext cx="100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How did the police react to the Ripper murders? 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B5F5EAC4-5AE6-4C2C-94F2-7F3D8E82ED11}"/>
              </a:ext>
            </a:extLst>
          </p:cNvPr>
          <p:cNvSpPr txBox="1"/>
          <p:nvPr/>
        </p:nvSpPr>
        <p:spPr>
          <a:xfrm>
            <a:off x="5672702" y="4959632"/>
            <a:ext cx="100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00B050"/>
                </a:solidFill>
              </a:rPr>
              <a:t>Who was suspected of being Jack the Ripper? 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EC53D71B-E645-4736-BE6E-F8E6973EB151}"/>
              </a:ext>
            </a:extLst>
          </p:cNvPr>
          <p:cNvSpPr txBox="1"/>
          <p:nvPr/>
        </p:nvSpPr>
        <p:spPr>
          <a:xfrm>
            <a:off x="4230614" y="3480393"/>
            <a:ext cx="853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long term causes of World War One? 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C89DC6A9-85E8-4038-BDC9-485F68F865E2}"/>
              </a:ext>
            </a:extLst>
          </p:cNvPr>
          <p:cNvSpPr txBox="1"/>
          <p:nvPr/>
        </p:nvSpPr>
        <p:spPr>
          <a:xfrm>
            <a:off x="5048654" y="3455031"/>
            <a:ext cx="764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short term causes of World War One? 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2B04DF40-9194-46E6-83B6-0EC219D3F933}"/>
              </a:ext>
            </a:extLst>
          </p:cNvPr>
          <p:cNvSpPr txBox="1"/>
          <p:nvPr/>
        </p:nvSpPr>
        <p:spPr>
          <a:xfrm>
            <a:off x="6056377" y="2733232"/>
            <a:ext cx="909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How was propaganda used to encourage men to volunteer?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58964725-0C62-4B2F-9A30-B799532850A0}"/>
              </a:ext>
            </a:extLst>
          </p:cNvPr>
          <p:cNvSpPr txBox="1"/>
          <p:nvPr/>
        </p:nvSpPr>
        <p:spPr>
          <a:xfrm>
            <a:off x="5381103" y="2561626"/>
            <a:ext cx="863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trenches like? 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9EFFD16-990D-49B7-BA62-C9FD99CF7899}"/>
              </a:ext>
            </a:extLst>
          </p:cNvPr>
          <p:cNvSpPr txBox="1"/>
          <p:nvPr/>
        </p:nvSpPr>
        <p:spPr>
          <a:xfrm>
            <a:off x="4567517" y="2540800"/>
            <a:ext cx="896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conditions like in the trenches? 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AA14B425-8E90-4763-9C1D-E4A899E483CF}"/>
              </a:ext>
            </a:extLst>
          </p:cNvPr>
          <p:cNvSpPr txBox="1"/>
          <p:nvPr/>
        </p:nvSpPr>
        <p:spPr>
          <a:xfrm>
            <a:off x="3757032" y="2535400"/>
            <a:ext cx="90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What were the events of the Battle of the Somme? 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36ECB10-CFD2-4D6A-9821-74FD3EF213EC}"/>
              </a:ext>
            </a:extLst>
          </p:cNvPr>
          <p:cNvSpPr txBox="1"/>
          <p:nvPr/>
        </p:nvSpPr>
        <p:spPr>
          <a:xfrm>
            <a:off x="2104996" y="2554653"/>
            <a:ext cx="769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Who were the Accrington Pals? 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53E3730-867E-4C3C-A142-2A097A8A1423}"/>
              </a:ext>
            </a:extLst>
          </p:cNvPr>
          <p:cNvSpPr txBox="1"/>
          <p:nvPr/>
        </p:nvSpPr>
        <p:spPr>
          <a:xfrm>
            <a:off x="1440620" y="2456233"/>
            <a:ext cx="769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C000"/>
                </a:solidFill>
              </a:rPr>
              <a:t>Why is remembrance of the Great War so important? </a:t>
            </a:r>
          </a:p>
        </p:txBody>
      </p:sp>
      <p:sp>
        <p:nvSpPr>
          <p:cNvPr id="296" name="Oval 295"/>
          <p:cNvSpPr/>
          <p:nvPr/>
        </p:nvSpPr>
        <p:spPr>
          <a:xfrm>
            <a:off x="426622" y="5651202"/>
            <a:ext cx="1259073" cy="80606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Term 2B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3A5A5B32-4563-4D72-9D3F-3F5A38576467}"/>
              </a:ext>
            </a:extLst>
          </p:cNvPr>
          <p:cNvSpPr txBox="1"/>
          <p:nvPr/>
        </p:nvSpPr>
        <p:spPr>
          <a:xfrm>
            <a:off x="3358029" y="4427202"/>
            <a:ext cx="8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What is the difference between democracy and dictatorship? 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1AD4291-D7BA-4F79-84FB-535A1286C3A9}"/>
              </a:ext>
            </a:extLst>
          </p:cNvPr>
          <p:cNvSpPr txBox="1"/>
          <p:nvPr/>
        </p:nvSpPr>
        <p:spPr>
          <a:xfrm>
            <a:off x="2598254" y="4492075"/>
            <a:ext cx="8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What were the long term causes of the Russian revolution?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A842C288-B0BC-4ACE-B0FE-B555CB15B9BC}"/>
              </a:ext>
            </a:extLst>
          </p:cNvPr>
          <p:cNvSpPr txBox="1"/>
          <p:nvPr/>
        </p:nvSpPr>
        <p:spPr>
          <a:xfrm>
            <a:off x="1859457" y="4465028"/>
            <a:ext cx="83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What were the short term causes of the Russian revolution?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B0E142FD-39C5-4FB4-AADE-E5C49E000322}"/>
              </a:ext>
            </a:extLst>
          </p:cNvPr>
          <p:cNvSpPr txBox="1"/>
          <p:nvPr/>
        </p:nvSpPr>
        <p:spPr>
          <a:xfrm>
            <a:off x="107476" y="4549690"/>
            <a:ext cx="576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Who was Rasputin? 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56096C27-4DD0-457D-B34B-329BE616D6B1}"/>
              </a:ext>
            </a:extLst>
          </p:cNvPr>
          <p:cNvSpPr txBox="1"/>
          <p:nvPr/>
        </p:nvSpPr>
        <p:spPr>
          <a:xfrm>
            <a:off x="27786" y="4128673"/>
            <a:ext cx="83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did the Bolsheviks seize power? 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6C95687D-2ABC-450A-A61F-B707C7861263}"/>
              </a:ext>
            </a:extLst>
          </p:cNvPr>
          <p:cNvSpPr txBox="1"/>
          <p:nvPr/>
        </p:nvSpPr>
        <p:spPr>
          <a:xfrm>
            <a:off x="332961" y="3831524"/>
            <a:ext cx="777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did Lenin rise to power?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D4DDC405-F6D7-488C-93E4-6C08D70EE8A8}"/>
              </a:ext>
            </a:extLst>
          </p:cNvPr>
          <p:cNvSpPr txBox="1"/>
          <p:nvPr/>
        </p:nvSpPr>
        <p:spPr>
          <a:xfrm>
            <a:off x="857986" y="3550232"/>
            <a:ext cx="83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Who should be leader after Lenin? 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D37E1EA-DCC0-4C8D-A24E-AA773182A2AC}"/>
              </a:ext>
            </a:extLst>
          </p:cNvPr>
          <p:cNvSpPr txBox="1"/>
          <p:nvPr/>
        </p:nvSpPr>
        <p:spPr>
          <a:xfrm>
            <a:off x="1555313" y="3540308"/>
            <a:ext cx="837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did Stalin rise to power? 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463B5307-D563-411B-BD20-E80DFA452AC5}"/>
              </a:ext>
            </a:extLst>
          </p:cNvPr>
          <p:cNvSpPr txBox="1"/>
          <p:nvPr/>
        </p:nvSpPr>
        <p:spPr>
          <a:xfrm>
            <a:off x="2340290" y="3499022"/>
            <a:ext cx="83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33CC"/>
                </a:solidFill>
              </a:rPr>
              <a:t>How did Stalin establish complete control? </a:t>
            </a:r>
          </a:p>
        </p:txBody>
      </p:sp>
      <p:sp>
        <p:nvSpPr>
          <p:cNvPr id="79" name="TextBox 125">
            <a:extLst>
              <a:ext uri="{FF2B5EF4-FFF2-40B4-BE49-F238E27FC236}">
                <a16:creationId xmlns:a16="http://schemas.microsoft.com/office/drawing/2014/main" id="{AC50DC99-3716-6E2E-8F22-9EFDDD8C6485}"/>
              </a:ext>
            </a:extLst>
          </p:cNvPr>
          <p:cNvSpPr txBox="1"/>
          <p:nvPr/>
        </p:nvSpPr>
        <p:spPr>
          <a:xfrm>
            <a:off x="2876345" y="2393722"/>
            <a:ext cx="81793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FFC000"/>
                </a:solidFill>
              </a:rPr>
              <a:t>Assessment: Why was the Battle of the Somme a significant break through in World War One? </a:t>
            </a:r>
            <a:endParaRPr lang="en-GB" sz="600" dirty="0">
              <a:solidFill>
                <a:srgbClr val="FFC000"/>
              </a:solidFill>
            </a:endParaRPr>
          </a:p>
        </p:txBody>
      </p:sp>
      <p:sp>
        <p:nvSpPr>
          <p:cNvPr id="80" name="TextBox 125">
            <a:extLst>
              <a:ext uri="{FF2B5EF4-FFF2-40B4-BE49-F238E27FC236}">
                <a16:creationId xmlns:a16="http://schemas.microsoft.com/office/drawing/2014/main" id="{4DF9EA62-5E28-CF64-38E4-208B9B24375F}"/>
              </a:ext>
            </a:extLst>
          </p:cNvPr>
          <p:cNvSpPr txBox="1"/>
          <p:nvPr/>
        </p:nvSpPr>
        <p:spPr>
          <a:xfrm>
            <a:off x="475320" y="4854352"/>
            <a:ext cx="1161675" cy="276999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FF33CC"/>
                </a:solidFill>
              </a:rPr>
              <a:t>Assessment: Why was there a revolution in Russia in 1905?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81" name="TextBox 125">
            <a:extLst>
              <a:ext uri="{FF2B5EF4-FFF2-40B4-BE49-F238E27FC236}">
                <a16:creationId xmlns:a16="http://schemas.microsoft.com/office/drawing/2014/main" id="{A863AF16-06D7-974D-7F72-A2ECC9A97915}"/>
              </a:ext>
            </a:extLst>
          </p:cNvPr>
          <p:cNvSpPr txBox="1"/>
          <p:nvPr/>
        </p:nvSpPr>
        <p:spPr>
          <a:xfrm>
            <a:off x="5997031" y="5330551"/>
            <a:ext cx="817931" cy="64633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00B050"/>
                </a:solidFill>
              </a:rPr>
              <a:t>Assessment: How can sources be used to explain why the police could not catch Jack the Ripper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29314A7-66DA-8208-A047-6B0DC9E7F9EF}"/>
              </a:ext>
            </a:extLst>
          </p:cNvPr>
          <p:cNvSpPr/>
          <p:nvPr/>
        </p:nvSpPr>
        <p:spPr>
          <a:xfrm>
            <a:off x="48067" y="9690790"/>
            <a:ext cx="2468854" cy="177604"/>
          </a:xfrm>
          <a:prstGeom prst="rect">
            <a:avLst/>
          </a:prstGeom>
          <a:solidFill>
            <a:srgbClr val="F6F6F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accent2"/>
                </a:solidFill>
              </a:rPr>
              <a:t>What are the different interpretations of the Tudors? </a:t>
            </a:r>
            <a:endParaRPr lang="en-GB" sz="800" b="1" dirty="0">
              <a:solidFill>
                <a:schemeClr val="accent2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94412DF-F50F-EE70-371E-4C4E00408288}"/>
              </a:ext>
            </a:extLst>
          </p:cNvPr>
          <p:cNvSpPr txBox="1"/>
          <p:nvPr/>
        </p:nvSpPr>
        <p:spPr>
          <a:xfrm>
            <a:off x="307975" y="6932099"/>
            <a:ext cx="985269" cy="461665"/>
          </a:xfrm>
          <a:prstGeom prst="rect">
            <a:avLst/>
          </a:prstGeom>
          <a:solidFill>
            <a:srgbClr val="F6F6F6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rgbClr val="FF0000"/>
                </a:solidFill>
              </a:rPr>
              <a:t>Assessment: How did working conditions in the Industrial Revolution improve?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335B306-DB4E-3709-AE7E-CF14A53C83ED}"/>
              </a:ext>
            </a:extLst>
          </p:cNvPr>
          <p:cNvSpPr txBox="1"/>
          <p:nvPr/>
        </p:nvSpPr>
        <p:spPr>
          <a:xfrm>
            <a:off x="5900396" y="7618460"/>
            <a:ext cx="901601" cy="400110"/>
          </a:xfrm>
          <a:prstGeom prst="rect">
            <a:avLst/>
          </a:prstGeom>
          <a:solidFill>
            <a:srgbClr val="F6F6F6"/>
          </a:solidFill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rgbClr val="0070C0"/>
                </a:solidFill>
              </a:rPr>
              <a:t>Assessment: Why was William Wilberforce significant to the abolition of slavery?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D4230C1-10F4-311C-59A3-5E4DA7A52227}"/>
              </a:ext>
            </a:extLst>
          </p:cNvPr>
          <p:cNvSpPr/>
          <p:nvPr/>
        </p:nvSpPr>
        <p:spPr>
          <a:xfrm>
            <a:off x="45655" y="7481493"/>
            <a:ext cx="932791" cy="374638"/>
          </a:xfrm>
          <a:prstGeom prst="rect">
            <a:avLst/>
          </a:prstGeom>
          <a:solidFill>
            <a:srgbClr val="F6F6F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70C0"/>
                </a:solidFill>
              </a:rPr>
              <a:t>Why is it important to remember the slave trade? 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B9B23E4-251E-280D-4C2B-9C4BF3B7F920}"/>
              </a:ext>
            </a:extLst>
          </p:cNvPr>
          <p:cNvSpPr/>
          <p:nvPr/>
        </p:nvSpPr>
        <p:spPr>
          <a:xfrm>
            <a:off x="5381127" y="6280973"/>
            <a:ext cx="1420870" cy="374638"/>
          </a:xfrm>
          <a:prstGeom prst="rect">
            <a:avLst/>
          </a:prstGeom>
          <a:solidFill>
            <a:srgbClr val="F6F6F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How did Britain change during the Industrial Revolution? 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8736584-4D22-302B-C9AC-C6BA25B84436}"/>
              </a:ext>
            </a:extLst>
          </p:cNvPr>
          <p:cNvSpPr/>
          <p:nvPr/>
        </p:nvSpPr>
        <p:spPr>
          <a:xfrm>
            <a:off x="81693" y="5217905"/>
            <a:ext cx="1243467" cy="374638"/>
          </a:xfrm>
          <a:prstGeom prst="rect">
            <a:avLst/>
          </a:prstGeom>
          <a:solidFill>
            <a:srgbClr val="F6F6F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What happened in Pre-War Britain?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A1866AB-14BF-75C0-3EA3-E1DD4D29FBFF}"/>
              </a:ext>
            </a:extLst>
          </p:cNvPr>
          <p:cNvSpPr/>
          <p:nvPr/>
        </p:nvSpPr>
        <p:spPr>
          <a:xfrm>
            <a:off x="4195475" y="4424325"/>
            <a:ext cx="2205325" cy="240719"/>
          </a:xfrm>
          <a:prstGeom prst="rect">
            <a:avLst/>
          </a:prstGeom>
          <a:solidFill>
            <a:srgbClr val="F6F6F6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33CC"/>
                </a:solidFill>
              </a:rPr>
              <a:t>How was Russian history marked by revolution? 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A0C3D53-2B65-8A03-19DD-9C50C9C88E05}"/>
              </a:ext>
            </a:extLst>
          </p:cNvPr>
          <p:cNvSpPr/>
          <p:nvPr/>
        </p:nvSpPr>
        <p:spPr>
          <a:xfrm>
            <a:off x="4866483" y="2250431"/>
            <a:ext cx="1935514" cy="240719"/>
          </a:xfrm>
          <a:prstGeom prst="rect">
            <a:avLst/>
          </a:prstGeom>
          <a:solidFill>
            <a:srgbClr val="F6F6F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C000"/>
                </a:solidFill>
              </a:rPr>
              <a:t>Why is World War One significant?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4A28E-BCED-B915-DEB9-33A1D1DE3641}"/>
              </a:ext>
            </a:extLst>
          </p:cNvPr>
          <p:cNvSpPr txBox="1"/>
          <p:nvPr/>
        </p:nvSpPr>
        <p:spPr>
          <a:xfrm>
            <a:off x="2125979" y="8364295"/>
            <a:ext cx="6374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accent2"/>
                </a:solidFill>
              </a:rPr>
              <a:t>Why did Henry VIII close down the monasteries?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E4D45C-00FC-4F6D-9AA0-D15D9074EE56}">
  <ds:schemaRefs>
    <ds:schemaRef ds:uri="2ae8b9b8-deb7-4e47-ba09-cc2898df0d8c"/>
    <ds:schemaRef ds:uri="http://schemas.openxmlformats.org/package/2006/metadata/core-properties"/>
    <ds:schemaRef ds:uri="http://purl.org/dc/terms/"/>
    <ds:schemaRef ds:uri="baff96f5-a7d4-4f1d-8526-ffc6a0e3c1dd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2A4F99-4D46-4712-9BAA-2B43B030DA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89D80-E9FD-4DD8-9BEA-21B8FB8A36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3244</TotalTime>
  <Words>661</Words>
  <Application>Microsoft Office PowerPoint</Application>
  <PresentationFormat>A4 Paper (210x297 mm)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Y8 History – Power and Industry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leoniewaring@gmail.com</cp:lastModifiedBy>
  <cp:revision>77</cp:revision>
  <dcterms:created xsi:type="dcterms:W3CDTF">2019-07-02T10:31:49Z</dcterms:created>
  <dcterms:modified xsi:type="dcterms:W3CDTF">2022-08-30T07:54:47Z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