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CC"/>
    <a:srgbClr val="F6F6F6"/>
    <a:srgbClr val="99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58" d="100"/>
          <a:sy n="58" d="100"/>
        </p:scale>
        <p:origin x="2611" y="86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pPr/>
              <a:t>23/07/2022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8053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pPr/>
              <a:t>23/07/2022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14518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pPr/>
              <a:t>23/07/2022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9478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pPr/>
              <a:t>23/07/2022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6905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pPr/>
              <a:t>23/07/2022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14950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pPr/>
              <a:t>23/07/2022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4362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pPr/>
              <a:t>23/07/2022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0358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pPr/>
              <a:t>23/07/2022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9419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pPr/>
              <a:t>23/07/2022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7412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pPr/>
              <a:t>23/07/2022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8304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pPr/>
              <a:t>23/07/2022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1421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BFD676-D3C3-4AA9-9270-1CC973D195A6}" type="datetimeFigureOut">
              <a:rPr lang="en-GB" smtClean="0"/>
              <a:pPr/>
              <a:t>23/07/2022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FF0F16-4201-4FCD-B7CA-23BD0A2E0C6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9946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6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6858000" cy="692801"/>
          </a:xfrm>
          <a:solidFill>
            <a:srgbClr val="9900CC"/>
          </a:solidFill>
        </p:spPr>
        <p:txBody>
          <a:bodyPr>
            <a:noAutofit/>
          </a:bodyPr>
          <a:lstStyle/>
          <a:p>
            <a:r>
              <a:rPr lang="en-GB" sz="2400" dirty="0">
                <a:solidFill>
                  <a:schemeClr val="bg1"/>
                </a:solidFill>
                <a:latin typeface="Waltograph UI" panose="03080602000000000000" pitchFamily="66" charset="0"/>
              </a:rPr>
              <a:t>The BHS Learning Journey – Y9 History – Conflict &amp; Tension</a:t>
            </a:r>
            <a:endParaRPr lang="en-GB" sz="1400" dirty="0">
              <a:solidFill>
                <a:schemeClr val="bg1"/>
              </a:solidFill>
              <a:latin typeface="Waltograph UI" panose="03080602000000000000" pitchFamily="66" charset="0"/>
            </a:endParaRPr>
          </a:p>
        </p:txBody>
      </p:sp>
      <p:sp>
        <p:nvSpPr>
          <p:cNvPr id="248" name="AutoShape 2" descr="Image result for road carto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255" name="Group 254"/>
          <p:cNvGrpSpPr/>
          <p:nvPr/>
        </p:nvGrpSpPr>
        <p:grpSpPr>
          <a:xfrm>
            <a:off x="132920" y="2969883"/>
            <a:ext cx="6758514" cy="6392546"/>
            <a:chOff x="99486" y="2969963"/>
            <a:chExt cx="6758514" cy="6392546"/>
          </a:xfrm>
        </p:grpSpPr>
        <p:pic>
          <p:nvPicPr>
            <p:cNvPr id="250" name="Picture 249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 flipV="1">
              <a:off x="307975" y="6916163"/>
              <a:ext cx="6550025" cy="2446346"/>
            </a:xfrm>
            <a:prstGeom prst="rect">
              <a:avLst/>
            </a:prstGeom>
          </p:spPr>
        </p:pic>
        <p:pic>
          <p:nvPicPr>
            <p:cNvPr id="251" name="Picture 250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9486" y="3945855"/>
              <a:ext cx="6510320" cy="2446346"/>
            </a:xfrm>
            <a:prstGeom prst="rect">
              <a:avLst/>
            </a:prstGeom>
          </p:spPr>
        </p:pic>
        <p:pic>
          <p:nvPicPr>
            <p:cNvPr id="253" name="Picture 252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 flipH="1">
              <a:off x="307975" y="5951732"/>
              <a:ext cx="2471320" cy="1469979"/>
            </a:xfrm>
            <a:prstGeom prst="rect">
              <a:avLst/>
            </a:prstGeom>
          </p:spPr>
        </p:pic>
        <p:pic>
          <p:nvPicPr>
            <p:cNvPr id="254" name="Picture 253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596647" y="2969963"/>
              <a:ext cx="2152692" cy="1440794"/>
            </a:xfrm>
            <a:prstGeom prst="rect">
              <a:avLst/>
            </a:prstGeom>
          </p:spPr>
        </p:pic>
      </p:grpSp>
      <p:sp>
        <p:nvSpPr>
          <p:cNvPr id="256" name="Oval 255"/>
          <p:cNvSpPr/>
          <p:nvPr/>
        </p:nvSpPr>
        <p:spPr>
          <a:xfrm>
            <a:off x="5672702" y="8779459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Start of Year 9</a:t>
            </a:r>
          </a:p>
        </p:txBody>
      </p:sp>
      <p:sp>
        <p:nvSpPr>
          <p:cNvPr id="262" name="Oval 261"/>
          <p:cNvSpPr/>
          <p:nvPr/>
        </p:nvSpPr>
        <p:spPr>
          <a:xfrm>
            <a:off x="4365626" y="8809633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9 Autumn Term 1A</a:t>
            </a:r>
          </a:p>
        </p:txBody>
      </p:sp>
      <p:sp>
        <p:nvSpPr>
          <p:cNvPr id="296" name="Oval 295"/>
          <p:cNvSpPr/>
          <p:nvPr/>
        </p:nvSpPr>
        <p:spPr>
          <a:xfrm>
            <a:off x="4538308" y="6565259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9 Spring Term 2A</a:t>
            </a:r>
          </a:p>
        </p:txBody>
      </p:sp>
      <p:pic>
        <p:nvPicPr>
          <p:cNvPr id="306" name="Picture 30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460" y="1596755"/>
            <a:ext cx="5591175" cy="1800225"/>
          </a:xfrm>
          <a:prstGeom prst="rect">
            <a:avLst/>
          </a:prstGeom>
        </p:spPr>
      </p:pic>
      <p:sp>
        <p:nvSpPr>
          <p:cNvPr id="304" name="Oval 303"/>
          <p:cNvSpPr/>
          <p:nvPr/>
        </p:nvSpPr>
        <p:spPr>
          <a:xfrm>
            <a:off x="1096119" y="1640423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</a:rPr>
              <a:t>End of Year 9 Preparation</a:t>
            </a:r>
          </a:p>
        </p:txBody>
      </p:sp>
      <p:sp>
        <p:nvSpPr>
          <p:cNvPr id="303" name="Oval 302"/>
          <p:cNvSpPr/>
          <p:nvPr/>
        </p:nvSpPr>
        <p:spPr>
          <a:xfrm>
            <a:off x="5080053" y="3518032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9 Summer Term 3B</a:t>
            </a:r>
          </a:p>
        </p:txBody>
      </p:sp>
      <p:sp>
        <p:nvSpPr>
          <p:cNvPr id="308" name="Rectangle 307"/>
          <p:cNvSpPr/>
          <p:nvPr/>
        </p:nvSpPr>
        <p:spPr>
          <a:xfrm>
            <a:off x="5177701" y="840759"/>
            <a:ext cx="90329" cy="105862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7" name="Pentagon 306"/>
          <p:cNvSpPr/>
          <p:nvPr/>
        </p:nvSpPr>
        <p:spPr>
          <a:xfrm>
            <a:off x="5048839" y="938954"/>
            <a:ext cx="1216512" cy="329988"/>
          </a:xfrm>
          <a:prstGeom prst="homePlate">
            <a:avLst/>
          </a:prstGeom>
          <a:solidFill>
            <a:srgbClr val="9900C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/>
              <a:t>GCSE History </a:t>
            </a:r>
            <a:r>
              <a:rPr lang="en-GB" sz="1100"/>
              <a:t>this way!</a:t>
            </a:r>
            <a:endParaRPr lang="en-GB" sz="1100" dirty="0"/>
          </a:p>
        </p:txBody>
      </p:sp>
      <p:sp>
        <p:nvSpPr>
          <p:cNvPr id="328" name="Rectangle 327"/>
          <p:cNvSpPr/>
          <p:nvPr/>
        </p:nvSpPr>
        <p:spPr>
          <a:xfrm>
            <a:off x="5434545" y="1345985"/>
            <a:ext cx="718498" cy="684847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>
                <a:solidFill>
                  <a:schemeClr val="tx1"/>
                </a:solidFill>
              </a:rPr>
              <a:t>Assessment:</a:t>
            </a:r>
          </a:p>
          <a:p>
            <a:pPr algn="ctr"/>
            <a:endParaRPr lang="en-GB" sz="800" dirty="0">
              <a:solidFill>
                <a:schemeClr val="tx1"/>
              </a:solidFill>
            </a:endParaRPr>
          </a:p>
          <a:p>
            <a:r>
              <a:rPr lang="en-GB" sz="800" dirty="0">
                <a:solidFill>
                  <a:schemeClr val="tx1"/>
                </a:solidFill>
              </a:rPr>
              <a:t>End of Year Exams </a:t>
            </a:r>
          </a:p>
        </p:txBody>
      </p:sp>
      <p:sp>
        <p:nvSpPr>
          <p:cNvPr id="336" name="Oval 335"/>
          <p:cNvSpPr/>
          <p:nvPr/>
        </p:nvSpPr>
        <p:spPr>
          <a:xfrm>
            <a:off x="3976378" y="1345777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</a:rPr>
              <a:t>End of Year Assessment</a:t>
            </a:r>
          </a:p>
        </p:txBody>
      </p:sp>
      <p:sp>
        <p:nvSpPr>
          <p:cNvPr id="339" name="TextBox 338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 rot="2876708">
            <a:off x="1388444" y="1284948"/>
            <a:ext cx="1561458" cy="3385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Revision techniques shared</a:t>
            </a:r>
          </a:p>
          <a:p>
            <a:pPr algn="ctr"/>
            <a:r>
              <a:rPr lang="en-US" sz="800" dirty="0"/>
              <a:t> and modelled</a:t>
            </a:r>
          </a:p>
        </p:txBody>
      </p:sp>
      <p:sp>
        <p:nvSpPr>
          <p:cNvPr id="340" name="TextBox 339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 rot="2914176">
            <a:off x="1965834" y="1251634"/>
            <a:ext cx="1561458" cy="3385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Practice questions completed and assessed</a:t>
            </a:r>
          </a:p>
        </p:txBody>
      </p:sp>
      <p:sp>
        <p:nvSpPr>
          <p:cNvPr id="341" name="TextBox 340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 rot="2942664">
            <a:off x="2590538" y="1298445"/>
            <a:ext cx="1561458" cy="3385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Model answers unpicked and critiqued</a:t>
            </a:r>
          </a:p>
        </p:txBody>
      </p:sp>
      <p:sp>
        <p:nvSpPr>
          <p:cNvPr id="299" name="Oval 298"/>
          <p:cNvSpPr/>
          <p:nvPr/>
        </p:nvSpPr>
        <p:spPr>
          <a:xfrm>
            <a:off x="2348080" y="5579518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9 Spring Term 2B</a:t>
            </a:r>
          </a:p>
        </p:txBody>
      </p:sp>
      <p:sp>
        <p:nvSpPr>
          <p:cNvPr id="302" name="Oval 301"/>
          <p:cNvSpPr/>
          <p:nvPr/>
        </p:nvSpPr>
        <p:spPr>
          <a:xfrm>
            <a:off x="1290822" y="4541230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9 Summer Term 3A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C0B4C90-8B89-478C-9747-F2C947E98140}"/>
              </a:ext>
            </a:extLst>
          </p:cNvPr>
          <p:cNvSpPr/>
          <p:nvPr/>
        </p:nvSpPr>
        <p:spPr>
          <a:xfrm>
            <a:off x="38460" y="5710408"/>
            <a:ext cx="421915" cy="681713"/>
          </a:xfrm>
          <a:prstGeom prst="rect">
            <a:avLst/>
          </a:prstGeom>
          <a:solidFill>
            <a:srgbClr val="F6F6F6"/>
          </a:solidFill>
          <a:ln>
            <a:solidFill>
              <a:srgbClr val="F6F6F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691A0AF-A567-4B59-96BC-588D8B820C21}"/>
              </a:ext>
            </a:extLst>
          </p:cNvPr>
          <p:cNvSpPr txBox="1"/>
          <p:nvPr/>
        </p:nvSpPr>
        <p:spPr>
          <a:xfrm>
            <a:off x="4495860" y="8462753"/>
            <a:ext cx="80383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>
                <a:solidFill>
                  <a:schemeClr val="accent2"/>
                </a:solidFill>
              </a:rPr>
              <a:t>What was Pre-War Jewish life like? </a:t>
            </a:r>
          </a:p>
        </p:txBody>
      </p:sp>
      <p:sp>
        <p:nvSpPr>
          <p:cNvPr id="139" name="TextBox 138">
            <a:extLst>
              <a:ext uri="{FF2B5EF4-FFF2-40B4-BE49-F238E27FC236}">
                <a16:creationId xmlns:a16="http://schemas.microsoft.com/office/drawing/2014/main" id="{1379E6D5-E560-4989-A766-045DE7209712}"/>
              </a:ext>
            </a:extLst>
          </p:cNvPr>
          <p:cNvSpPr txBox="1"/>
          <p:nvPr/>
        </p:nvSpPr>
        <p:spPr>
          <a:xfrm>
            <a:off x="3933017" y="8450081"/>
            <a:ext cx="6880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>
                <a:solidFill>
                  <a:schemeClr val="accent2"/>
                </a:solidFill>
              </a:rPr>
              <a:t>Why was there a growth in Anti-Semitism? </a:t>
            </a:r>
          </a:p>
        </p:txBody>
      </p:sp>
      <p:sp>
        <p:nvSpPr>
          <p:cNvPr id="140" name="TextBox 139">
            <a:extLst>
              <a:ext uri="{FF2B5EF4-FFF2-40B4-BE49-F238E27FC236}">
                <a16:creationId xmlns:a16="http://schemas.microsoft.com/office/drawing/2014/main" id="{EE74C889-32F7-40C8-B1FA-1B6FC0AF859C}"/>
              </a:ext>
            </a:extLst>
          </p:cNvPr>
          <p:cNvSpPr txBox="1"/>
          <p:nvPr/>
        </p:nvSpPr>
        <p:spPr>
          <a:xfrm>
            <a:off x="3297465" y="8357748"/>
            <a:ext cx="71855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>
                <a:solidFill>
                  <a:schemeClr val="accent2"/>
                </a:solidFill>
              </a:rPr>
              <a:t>How did propaganda contribute to the rise of Anti-Semitism?</a:t>
            </a:r>
          </a:p>
        </p:txBody>
      </p:sp>
      <p:sp>
        <p:nvSpPr>
          <p:cNvPr id="141" name="TextBox 140">
            <a:extLst>
              <a:ext uri="{FF2B5EF4-FFF2-40B4-BE49-F238E27FC236}">
                <a16:creationId xmlns:a16="http://schemas.microsoft.com/office/drawing/2014/main" id="{14987B94-2747-4F95-BB80-D054C843315D}"/>
              </a:ext>
            </a:extLst>
          </p:cNvPr>
          <p:cNvSpPr txBox="1"/>
          <p:nvPr/>
        </p:nvSpPr>
        <p:spPr>
          <a:xfrm>
            <a:off x="2777360" y="8391785"/>
            <a:ext cx="6302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>
                <a:solidFill>
                  <a:schemeClr val="accent2"/>
                </a:solidFill>
              </a:rPr>
              <a:t>How did the Nuremberg Laws impact Jewish life?</a:t>
            </a:r>
          </a:p>
        </p:txBody>
      </p:sp>
      <p:sp>
        <p:nvSpPr>
          <p:cNvPr id="142" name="TextBox 141">
            <a:extLst>
              <a:ext uri="{FF2B5EF4-FFF2-40B4-BE49-F238E27FC236}">
                <a16:creationId xmlns:a16="http://schemas.microsoft.com/office/drawing/2014/main" id="{67AC1517-A41A-432E-9EF2-7858553E59A7}"/>
              </a:ext>
            </a:extLst>
          </p:cNvPr>
          <p:cNvSpPr txBox="1"/>
          <p:nvPr/>
        </p:nvSpPr>
        <p:spPr>
          <a:xfrm>
            <a:off x="2164401" y="8409911"/>
            <a:ext cx="7185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>
                <a:solidFill>
                  <a:schemeClr val="accent2"/>
                </a:solidFill>
              </a:rPr>
              <a:t>What was Kristallnacht and why is it significant? </a:t>
            </a:r>
          </a:p>
        </p:txBody>
      </p:sp>
      <p:sp>
        <p:nvSpPr>
          <p:cNvPr id="143" name="TextBox 142">
            <a:extLst>
              <a:ext uri="{FF2B5EF4-FFF2-40B4-BE49-F238E27FC236}">
                <a16:creationId xmlns:a16="http://schemas.microsoft.com/office/drawing/2014/main" id="{6F143FB6-955B-4322-9956-80DA38EA9463}"/>
              </a:ext>
            </a:extLst>
          </p:cNvPr>
          <p:cNvSpPr txBox="1"/>
          <p:nvPr/>
        </p:nvSpPr>
        <p:spPr>
          <a:xfrm>
            <a:off x="798018" y="9237510"/>
            <a:ext cx="12501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>
                <a:solidFill>
                  <a:schemeClr val="accent2"/>
                </a:solidFill>
              </a:rPr>
              <a:t>How were people treated in ghettos and camps? </a:t>
            </a:r>
          </a:p>
        </p:txBody>
      </p:sp>
      <p:sp>
        <p:nvSpPr>
          <p:cNvPr id="144" name="TextBox 143">
            <a:extLst>
              <a:ext uri="{FF2B5EF4-FFF2-40B4-BE49-F238E27FC236}">
                <a16:creationId xmlns:a16="http://schemas.microsoft.com/office/drawing/2014/main" id="{FB3CDB97-C5B2-4AD9-BB70-6556167DFCD8}"/>
              </a:ext>
            </a:extLst>
          </p:cNvPr>
          <p:cNvSpPr txBox="1"/>
          <p:nvPr/>
        </p:nvSpPr>
        <p:spPr>
          <a:xfrm>
            <a:off x="298876" y="9091756"/>
            <a:ext cx="127829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>
                <a:solidFill>
                  <a:schemeClr val="accent2"/>
                </a:solidFill>
              </a:rPr>
              <a:t>What was the ‘final solution’? </a:t>
            </a:r>
          </a:p>
        </p:txBody>
      </p:sp>
      <p:sp>
        <p:nvSpPr>
          <p:cNvPr id="145" name="TextBox 144">
            <a:extLst>
              <a:ext uri="{FF2B5EF4-FFF2-40B4-BE49-F238E27FC236}">
                <a16:creationId xmlns:a16="http://schemas.microsoft.com/office/drawing/2014/main" id="{68BAAD16-3A2B-4576-A68F-FDBCA19A9B35}"/>
              </a:ext>
            </a:extLst>
          </p:cNvPr>
          <p:cNvSpPr txBox="1"/>
          <p:nvPr/>
        </p:nvSpPr>
        <p:spPr>
          <a:xfrm>
            <a:off x="38460" y="8749535"/>
            <a:ext cx="9889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>
                <a:solidFill>
                  <a:schemeClr val="accent2"/>
                </a:solidFill>
              </a:rPr>
              <a:t>Why is it important to remember the events of the Holocaust? </a:t>
            </a:r>
          </a:p>
        </p:txBody>
      </p:sp>
      <p:sp>
        <p:nvSpPr>
          <p:cNvPr id="146" name="Oval 145">
            <a:extLst>
              <a:ext uri="{FF2B5EF4-FFF2-40B4-BE49-F238E27FC236}">
                <a16:creationId xmlns:a16="http://schemas.microsoft.com/office/drawing/2014/main" id="{A0D7B713-EA9F-4FFF-8E25-F9D74ADC31FF}"/>
              </a:ext>
            </a:extLst>
          </p:cNvPr>
          <p:cNvSpPr/>
          <p:nvPr/>
        </p:nvSpPr>
        <p:spPr>
          <a:xfrm>
            <a:off x="762992" y="8086898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9 Autumn Term 1B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40AC782C-F0D5-4E8D-ACF9-ED583672190F}"/>
              </a:ext>
            </a:extLst>
          </p:cNvPr>
          <p:cNvSpPr txBox="1"/>
          <p:nvPr/>
        </p:nvSpPr>
        <p:spPr>
          <a:xfrm>
            <a:off x="1332828" y="7560089"/>
            <a:ext cx="7153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>
                <a:solidFill>
                  <a:srgbClr val="0070C0"/>
                </a:solidFill>
              </a:rPr>
              <a:t>What was the policy of appeasement? 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664921CF-67B1-4A61-94F2-C2221DE1BF18}"/>
              </a:ext>
            </a:extLst>
          </p:cNvPr>
          <p:cNvSpPr txBox="1"/>
          <p:nvPr/>
        </p:nvSpPr>
        <p:spPr>
          <a:xfrm>
            <a:off x="2008839" y="7406521"/>
            <a:ext cx="8464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>
                <a:solidFill>
                  <a:srgbClr val="0070C0"/>
                </a:solidFill>
              </a:rPr>
              <a:t>How did appeasement lead to the outbreak of World War One? 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0CD8AE23-4356-4645-A1C6-64364C41AC58}"/>
              </a:ext>
            </a:extLst>
          </p:cNvPr>
          <p:cNvSpPr txBox="1"/>
          <p:nvPr/>
        </p:nvSpPr>
        <p:spPr>
          <a:xfrm>
            <a:off x="2820471" y="7433210"/>
            <a:ext cx="5818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>
                <a:solidFill>
                  <a:srgbClr val="0070C0"/>
                </a:solidFill>
              </a:rPr>
              <a:t>How did the Nazis take control of France? 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D2F27B08-8DF5-4CF8-9492-8A73B74B6B16}"/>
              </a:ext>
            </a:extLst>
          </p:cNvPr>
          <p:cNvSpPr txBox="1"/>
          <p:nvPr/>
        </p:nvSpPr>
        <p:spPr>
          <a:xfrm>
            <a:off x="3331998" y="7446122"/>
            <a:ext cx="6652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>
                <a:solidFill>
                  <a:srgbClr val="0070C0"/>
                </a:solidFill>
              </a:rPr>
              <a:t>Why was there an evacuation at Dunkirk? 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A521B0BE-E0ED-4524-8688-128FC9A3A509}"/>
              </a:ext>
            </a:extLst>
          </p:cNvPr>
          <p:cNvSpPr txBox="1"/>
          <p:nvPr/>
        </p:nvSpPr>
        <p:spPr>
          <a:xfrm>
            <a:off x="3939830" y="7392511"/>
            <a:ext cx="7298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>
                <a:solidFill>
                  <a:srgbClr val="0070C0"/>
                </a:solidFill>
              </a:rPr>
              <a:t>Why were the British successful in the Battle of Britain? 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557A2DA4-60F8-4600-98E8-FF3CF4213321}"/>
              </a:ext>
            </a:extLst>
          </p:cNvPr>
          <p:cNvSpPr txBox="1"/>
          <p:nvPr/>
        </p:nvSpPr>
        <p:spPr>
          <a:xfrm>
            <a:off x="4573435" y="7395032"/>
            <a:ext cx="6494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>
                <a:solidFill>
                  <a:srgbClr val="0070C0"/>
                </a:solidFill>
              </a:rPr>
              <a:t>How did women contribute to the war? 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D5AE3D46-7CA8-47D3-B90D-70A562A4A152}"/>
              </a:ext>
            </a:extLst>
          </p:cNvPr>
          <p:cNvSpPr txBox="1"/>
          <p:nvPr/>
        </p:nvSpPr>
        <p:spPr>
          <a:xfrm>
            <a:off x="6260666" y="7131972"/>
            <a:ext cx="6726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>
                <a:solidFill>
                  <a:srgbClr val="0070C0"/>
                </a:solidFill>
              </a:rPr>
              <a:t>Why was the D-Day campaign significant? 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F3B29861-3B4B-4079-8896-1FE8817C6135}"/>
              </a:ext>
            </a:extLst>
          </p:cNvPr>
          <p:cNvSpPr txBox="1"/>
          <p:nvPr/>
        </p:nvSpPr>
        <p:spPr>
          <a:xfrm>
            <a:off x="5758190" y="6818940"/>
            <a:ext cx="100495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>
                <a:solidFill>
                  <a:srgbClr val="0070C0"/>
                </a:solidFill>
              </a:rPr>
              <a:t>How effective were the Home Guard? 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E813DB1C-5E10-4456-9FD9-14A19D38446C}"/>
              </a:ext>
            </a:extLst>
          </p:cNvPr>
          <p:cNvSpPr txBox="1"/>
          <p:nvPr/>
        </p:nvSpPr>
        <p:spPr>
          <a:xfrm>
            <a:off x="3878505" y="6436423"/>
            <a:ext cx="7911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>
                <a:solidFill>
                  <a:srgbClr val="FF0000"/>
                </a:solidFill>
              </a:rPr>
              <a:t>What was Lancashire like after World War Two? 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C12553CD-2235-4C8B-B3C5-CEB352C13E3E}"/>
              </a:ext>
            </a:extLst>
          </p:cNvPr>
          <p:cNvSpPr txBox="1"/>
          <p:nvPr/>
        </p:nvSpPr>
        <p:spPr>
          <a:xfrm>
            <a:off x="3086460" y="6435761"/>
            <a:ext cx="881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>
                <a:solidFill>
                  <a:srgbClr val="FF0000"/>
                </a:solidFill>
              </a:rPr>
              <a:t>Why did migrants travel to England on the Windrush? 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321E23A1-C2C9-43EA-9D6C-594905C9E20B}"/>
              </a:ext>
            </a:extLst>
          </p:cNvPr>
          <p:cNvSpPr txBox="1"/>
          <p:nvPr/>
        </p:nvSpPr>
        <p:spPr>
          <a:xfrm>
            <a:off x="2336239" y="6484453"/>
            <a:ext cx="8810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>
                <a:solidFill>
                  <a:srgbClr val="FF0000"/>
                </a:solidFill>
              </a:rPr>
              <a:t>How was the NHS established? 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DFD1C806-1E8E-496F-AD29-B0FBA7A8A5F1}"/>
              </a:ext>
            </a:extLst>
          </p:cNvPr>
          <p:cNvSpPr txBox="1"/>
          <p:nvPr/>
        </p:nvSpPr>
        <p:spPr>
          <a:xfrm>
            <a:off x="1610315" y="6420343"/>
            <a:ext cx="8810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>
                <a:solidFill>
                  <a:srgbClr val="FF0000"/>
                </a:solidFill>
              </a:rPr>
              <a:t>Why were the 1948 Olympics known as the ‘Austerity Games’? 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31931411-8243-4764-80E3-D000953D6B0C}"/>
              </a:ext>
            </a:extLst>
          </p:cNvPr>
          <p:cNvSpPr txBox="1"/>
          <p:nvPr/>
        </p:nvSpPr>
        <p:spPr>
          <a:xfrm>
            <a:off x="43225" y="7114085"/>
            <a:ext cx="881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>
                <a:solidFill>
                  <a:srgbClr val="FF0000"/>
                </a:solidFill>
              </a:rPr>
              <a:t>How did the Republic of Ireland gain their independence? 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4C4328E9-12FE-4965-BB90-087DFC22C058}"/>
              </a:ext>
            </a:extLst>
          </p:cNvPr>
          <p:cNvSpPr txBox="1"/>
          <p:nvPr/>
        </p:nvSpPr>
        <p:spPr>
          <a:xfrm>
            <a:off x="-19712" y="5951652"/>
            <a:ext cx="78270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00" dirty="0">
                <a:solidFill>
                  <a:srgbClr val="FF0000"/>
                </a:solidFill>
              </a:rPr>
              <a:t>Who was Derek Bentley and why did he contribute to the abolition of the Death Penalty?  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A38E5063-35FE-4B7E-A02F-B63818AF35DF}"/>
              </a:ext>
            </a:extLst>
          </p:cNvPr>
          <p:cNvSpPr txBox="1"/>
          <p:nvPr/>
        </p:nvSpPr>
        <p:spPr>
          <a:xfrm>
            <a:off x="1595074" y="5416953"/>
            <a:ext cx="8810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>
                <a:solidFill>
                  <a:srgbClr val="FF0000"/>
                </a:solidFill>
              </a:rPr>
              <a:t>Who was Enoch Powell and why was he a controversial figure?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AF00B486-7415-4B16-9609-EE2777876760}"/>
              </a:ext>
            </a:extLst>
          </p:cNvPr>
          <p:cNvSpPr txBox="1"/>
          <p:nvPr/>
        </p:nvSpPr>
        <p:spPr>
          <a:xfrm>
            <a:off x="4240881" y="5443890"/>
            <a:ext cx="7415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>
                <a:solidFill>
                  <a:srgbClr val="00B050"/>
                </a:solidFill>
              </a:rPr>
              <a:t>Why was the Atomic bomb dropped on Japan? 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138558DF-8BD9-40B1-9762-4CA2C0AECEC7}"/>
              </a:ext>
            </a:extLst>
          </p:cNvPr>
          <p:cNvSpPr txBox="1"/>
          <p:nvPr/>
        </p:nvSpPr>
        <p:spPr>
          <a:xfrm>
            <a:off x="4878847" y="4451362"/>
            <a:ext cx="9300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>
                <a:solidFill>
                  <a:srgbClr val="00B050"/>
                </a:solidFill>
              </a:rPr>
              <a:t>What were the arguments for and against the dropping of the Atomic Bomb?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90E42006-A840-4157-A0FF-741B0065839A}"/>
              </a:ext>
            </a:extLst>
          </p:cNvPr>
          <p:cNvSpPr txBox="1"/>
          <p:nvPr/>
        </p:nvSpPr>
        <p:spPr>
          <a:xfrm>
            <a:off x="3545786" y="5491424"/>
            <a:ext cx="7863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>
                <a:solidFill>
                  <a:srgbClr val="00B050"/>
                </a:solidFill>
              </a:rPr>
              <a:t>What was war in the Pacific like in World War Two? 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D7DBBC5F-9E23-412F-B64F-F74E83498C6A}"/>
              </a:ext>
            </a:extLst>
          </p:cNvPr>
          <p:cNvSpPr txBox="1"/>
          <p:nvPr/>
        </p:nvSpPr>
        <p:spPr>
          <a:xfrm>
            <a:off x="4092063" y="4455305"/>
            <a:ext cx="7037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>
                <a:solidFill>
                  <a:srgbClr val="00B050"/>
                </a:solidFill>
              </a:rPr>
              <a:t>Was Truman right to drop the Atomic Bomb? 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ADB8D8DF-4A80-413F-B4AA-6544A9CBC727}"/>
              </a:ext>
            </a:extLst>
          </p:cNvPr>
          <p:cNvSpPr txBox="1"/>
          <p:nvPr/>
        </p:nvSpPr>
        <p:spPr>
          <a:xfrm>
            <a:off x="3326625" y="4412787"/>
            <a:ext cx="7863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>
                <a:solidFill>
                  <a:srgbClr val="00B050"/>
                </a:solidFill>
              </a:rPr>
              <a:t>What was the medias reaction to the dropping of the Atomic Bomb? 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71462741-DF88-44A0-9216-C09D06E3B217}"/>
              </a:ext>
            </a:extLst>
          </p:cNvPr>
          <p:cNvSpPr txBox="1"/>
          <p:nvPr/>
        </p:nvSpPr>
        <p:spPr>
          <a:xfrm>
            <a:off x="2551237" y="4418644"/>
            <a:ext cx="9300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>
                <a:solidFill>
                  <a:srgbClr val="00B050"/>
                </a:solidFill>
              </a:rPr>
              <a:t>What were the consequences of dropping the Atomic Bomb? 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F6EF35C6-6CC5-4ECA-BDB9-BD5708A4DCB4}"/>
              </a:ext>
            </a:extLst>
          </p:cNvPr>
          <p:cNvSpPr txBox="1"/>
          <p:nvPr/>
        </p:nvSpPr>
        <p:spPr>
          <a:xfrm>
            <a:off x="-40171" y="4456640"/>
            <a:ext cx="8726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>
                <a:solidFill>
                  <a:srgbClr val="FF33CC"/>
                </a:solidFill>
              </a:rPr>
              <a:t>Why were the Jim Crow laws introduced in the South? 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1908E936-76EF-4D24-8369-5D3949DC71DC}"/>
              </a:ext>
            </a:extLst>
          </p:cNvPr>
          <p:cNvSpPr txBox="1"/>
          <p:nvPr/>
        </p:nvSpPr>
        <p:spPr>
          <a:xfrm>
            <a:off x="120513" y="4024324"/>
            <a:ext cx="7863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>
                <a:solidFill>
                  <a:srgbClr val="FF33CC"/>
                </a:solidFill>
              </a:rPr>
              <a:t>How did African Americans fight against segregated schools?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631582E5-5805-41DA-9BE7-7B7A0C25B1F7}"/>
              </a:ext>
            </a:extLst>
          </p:cNvPr>
          <p:cNvSpPr txBox="1"/>
          <p:nvPr/>
        </p:nvSpPr>
        <p:spPr>
          <a:xfrm>
            <a:off x="1529241" y="3450353"/>
            <a:ext cx="8480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>
                <a:solidFill>
                  <a:srgbClr val="FF33CC"/>
                </a:solidFill>
              </a:rPr>
              <a:t>Why did the treatment of Emmett Till trigger Civil Rights Action? 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3D54E00C-32E5-441A-87D2-112EC2EFA9B0}"/>
              </a:ext>
            </a:extLst>
          </p:cNvPr>
          <p:cNvSpPr txBox="1"/>
          <p:nvPr/>
        </p:nvSpPr>
        <p:spPr>
          <a:xfrm>
            <a:off x="2280116" y="3448865"/>
            <a:ext cx="881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>
                <a:solidFill>
                  <a:srgbClr val="FF33CC"/>
                </a:solidFill>
              </a:rPr>
              <a:t>Why was Rosa Parks important to the Civil rights cause? 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46DD9DA7-F732-4D71-BF5E-E13306641076}"/>
              </a:ext>
            </a:extLst>
          </p:cNvPr>
          <p:cNvSpPr txBox="1"/>
          <p:nvPr/>
        </p:nvSpPr>
        <p:spPr>
          <a:xfrm>
            <a:off x="3103482" y="3396980"/>
            <a:ext cx="78724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>
                <a:solidFill>
                  <a:srgbClr val="FF33CC"/>
                </a:solidFill>
              </a:rPr>
              <a:t>Why was Martin Luther King Jnr. significant to the Civil Rights Movement? 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62C4A3F2-1956-4194-A28E-22077C453F7B}"/>
              </a:ext>
            </a:extLst>
          </p:cNvPr>
          <p:cNvSpPr txBox="1"/>
          <p:nvPr/>
        </p:nvSpPr>
        <p:spPr>
          <a:xfrm>
            <a:off x="3822681" y="3397735"/>
            <a:ext cx="62544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>
                <a:solidFill>
                  <a:srgbClr val="FF33CC"/>
                </a:solidFill>
              </a:rPr>
              <a:t>What was the significance of the Greensboro sit ins? 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6BE290F2-83CB-4A31-A52E-236D7055BE65}"/>
              </a:ext>
            </a:extLst>
          </p:cNvPr>
          <p:cNvSpPr txBox="1"/>
          <p:nvPr/>
        </p:nvSpPr>
        <p:spPr>
          <a:xfrm>
            <a:off x="4431270" y="3389256"/>
            <a:ext cx="64365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>
                <a:solidFill>
                  <a:srgbClr val="FF33CC"/>
                </a:solidFill>
              </a:rPr>
              <a:t>How were women treated in America in the 1950s? 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71279DC6-D45F-4BAE-8CF4-711DBFA92896}"/>
              </a:ext>
            </a:extLst>
          </p:cNvPr>
          <p:cNvSpPr txBox="1"/>
          <p:nvPr/>
        </p:nvSpPr>
        <p:spPr>
          <a:xfrm>
            <a:off x="5925430" y="2678267"/>
            <a:ext cx="8772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>
                <a:solidFill>
                  <a:srgbClr val="FFC000"/>
                </a:solidFill>
              </a:rPr>
              <a:t>What were the causes of the Vietnam War? 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A604DDF7-8574-49EF-A1D6-1272AEC0DE9F}"/>
              </a:ext>
            </a:extLst>
          </p:cNvPr>
          <p:cNvSpPr txBox="1"/>
          <p:nvPr/>
        </p:nvSpPr>
        <p:spPr>
          <a:xfrm>
            <a:off x="5059965" y="2451052"/>
            <a:ext cx="8347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>
                <a:solidFill>
                  <a:srgbClr val="FFC000"/>
                </a:solidFill>
              </a:rPr>
              <a:t>What are the differences between Capitalism and Communism? 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8AF9894E-BD8E-44D5-B54F-3FEAFF3D0CE0}"/>
              </a:ext>
            </a:extLst>
          </p:cNvPr>
          <p:cNvSpPr txBox="1"/>
          <p:nvPr/>
        </p:nvSpPr>
        <p:spPr>
          <a:xfrm>
            <a:off x="4354771" y="2489061"/>
            <a:ext cx="7201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>
                <a:solidFill>
                  <a:srgbClr val="FFC000"/>
                </a:solidFill>
              </a:rPr>
              <a:t>What tactics were used in the Vietnam war? 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5800C2A9-7180-419D-831D-8C1195C3B8DB}"/>
              </a:ext>
            </a:extLst>
          </p:cNvPr>
          <p:cNvSpPr txBox="1"/>
          <p:nvPr/>
        </p:nvSpPr>
        <p:spPr>
          <a:xfrm>
            <a:off x="3543122" y="2531249"/>
            <a:ext cx="86651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>
                <a:solidFill>
                  <a:srgbClr val="FFC000"/>
                </a:solidFill>
              </a:rPr>
              <a:t>What was the Tet offensive? 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B484CD01-A101-44BE-AA4C-52CF5073A5D8}"/>
              </a:ext>
            </a:extLst>
          </p:cNvPr>
          <p:cNvSpPr txBox="1"/>
          <p:nvPr/>
        </p:nvSpPr>
        <p:spPr>
          <a:xfrm>
            <a:off x="2919464" y="2462430"/>
            <a:ext cx="6660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>
                <a:solidFill>
                  <a:srgbClr val="FFC000"/>
                </a:solidFill>
              </a:rPr>
              <a:t>What happened at the My Lai massacre? 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7F7A5B98-54A9-4584-931E-055C24C8B551}"/>
              </a:ext>
            </a:extLst>
          </p:cNvPr>
          <p:cNvSpPr txBox="1"/>
          <p:nvPr/>
        </p:nvSpPr>
        <p:spPr>
          <a:xfrm>
            <a:off x="2253399" y="2460794"/>
            <a:ext cx="6660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>
                <a:solidFill>
                  <a:srgbClr val="FFC000"/>
                </a:solidFill>
              </a:rPr>
              <a:t>How did the Media react to the Vietnam War? 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9AEAEBBC-6C9A-4F5C-86EA-65E7A6C6F302}"/>
              </a:ext>
            </a:extLst>
          </p:cNvPr>
          <p:cNvSpPr txBox="1"/>
          <p:nvPr/>
        </p:nvSpPr>
        <p:spPr>
          <a:xfrm>
            <a:off x="1516629" y="2504425"/>
            <a:ext cx="6851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>
                <a:solidFill>
                  <a:srgbClr val="FFC000"/>
                </a:solidFill>
              </a:rPr>
              <a:t>What was the public reaction to the Vietnam War? 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50F727AB-A521-495C-9AC7-9CC09FC6A486}"/>
              </a:ext>
            </a:extLst>
          </p:cNvPr>
          <p:cNvSpPr txBox="1"/>
          <p:nvPr/>
        </p:nvSpPr>
        <p:spPr>
          <a:xfrm>
            <a:off x="262515" y="1857591"/>
            <a:ext cx="6745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>
                <a:solidFill>
                  <a:srgbClr val="FFC000"/>
                </a:solidFill>
              </a:rPr>
              <a:t>How did the Vietnam War end? 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F354B631-CA46-8B69-D2BD-8BF339729D87}"/>
              </a:ext>
            </a:extLst>
          </p:cNvPr>
          <p:cNvSpPr txBox="1"/>
          <p:nvPr/>
        </p:nvSpPr>
        <p:spPr>
          <a:xfrm>
            <a:off x="1854736" y="9405778"/>
            <a:ext cx="957993" cy="3693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r>
              <a:rPr lang="en-US" sz="600" dirty="0">
                <a:solidFill>
                  <a:schemeClr val="accent2"/>
                </a:solidFill>
              </a:rPr>
              <a:t>A</a:t>
            </a:r>
            <a:r>
              <a:rPr lang="en-GB" sz="600" dirty="0" err="1">
                <a:solidFill>
                  <a:schemeClr val="accent2"/>
                </a:solidFill>
              </a:rPr>
              <a:t>ssessment</a:t>
            </a:r>
            <a:r>
              <a:rPr lang="en-GB" sz="600" dirty="0">
                <a:solidFill>
                  <a:schemeClr val="accent2"/>
                </a:solidFill>
              </a:rPr>
              <a:t>: Why was Kristallnacht significant to restricting Jewish life? </a:t>
            </a:r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7144D740-1541-2DA1-4E6A-56E1BE726BEF}"/>
              </a:ext>
            </a:extLst>
          </p:cNvPr>
          <p:cNvSpPr/>
          <p:nvPr/>
        </p:nvSpPr>
        <p:spPr>
          <a:xfrm>
            <a:off x="2929906" y="9454761"/>
            <a:ext cx="1402286" cy="392735"/>
          </a:xfrm>
          <a:prstGeom prst="rect">
            <a:avLst/>
          </a:prstGeom>
          <a:solidFill>
            <a:srgbClr val="F6F6F6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b="1" dirty="0">
                <a:solidFill>
                  <a:schemeClr val="accent2"/>
                </a:solidFill>
              </a:rPr>
              <a:t>Why is it important to remember the events of the Holocaust? </a:t>
            </a:r>
            <a:endParaRPr lang="en-GB" sz="800" b="1" dirty="0">
              <a:solidFill>
                <a:schemeClr val="accent2"/>
              </a:solidFill>
            </a:endParaRPr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781D19A5-C7A8-F61D-A755-02764E07F6E8}"/>
              </a:ext>
            </a:extLst>
          </p:cNvPr>
          <p:cNvSpPr/>
          <p:nvPr/>
        </p:nvSpPr>
        <p:spPr>
          <a:xfrm>
            <a:off x="78480" y="7560089"/>
            <a:ext cx="1195219" cy="434477"/>
          </a:xfrm>
          <a:prstGeom prst="rect">
            <a:avLst/>
          </a:prstGeom>
          <a:solidFill>
            <a:srgbClr val="F6F6F6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b="1" dirty="0">
                <a:solidFill>
                  <a:srgbClr val="0070C0"/>
                </a:solidFill>
              </a:rPr>
              <a:t>What were the major events of the Second World War? </a:t>
            </a:r>
            <a:endParaRPr lang="en-GB" sz="800" b="1" dirty="0">
              <a:solidFill>
                <a:srgbClr val="0070C0"/>
              </a:solidFill>
            </a:endParaRP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554224CE-697D-C66A-F0A1-65D5823AA0EC}"/>
              </a:ext>
            </a:extLst>
          </p:cNvPr>
          <p:cNvSpPr txBox="1"/>
          <p:nvPr/>
        </p:nvSpPr>
        <p:spPr>
          <a:xfrm>
            <a:off x="5558598" y="7784692"/>
            <a:ext cx="957993" cy="461665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600" dirty="0">
                <a:solidFill>
                  <a:srgbClr val="0070C0"/>
                </a:solidFill>
              </a:rPr>
              <a:t>A</a:t>
            </a:r>
            <a:r>
              <a:rPr lang="en-GB" sz="600" dirty="0" err="1">
                <a:solidFill>
                  <a:srgbClr val="0070C0"/>
                </a:solidFill>
              </a:rPr>
              <a:t>ssessment</a:t>
            </a:r>
            <a:r>
              <a:rPr lang="en-GB" sz="600" dirty="0">
                <a:solidFill>
                  <a:srgbClr val="0070C0"/>
                </a:solidFill>
              </a:rPr>
              <a:t>: How did the role of women change during World War Two? 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A8315426-3619-EA6B-715A-8FF5F2EE95CD}"/>
              </a:ext>
            </a:extLst>
          </p:cNvPr>
          <p:cNvSpPr txBox="1"/>
          <p:nvPr/>
        </p:nvSpPr>
        <p:spPr>
          <a:xfrm>
            <a:off x="535534" y="5493628"/>
            <a:ext cx="957993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600" dirty="0">
                <a:solidFill>
                  <a:srgbClr val="FF0000"/>
                </a:solidFill>
              </a:rPr>
              <a:t>A</a:t>
            </a:r>
            <a:r>
              <a:rPr lang="en-GB" sz="600" dirty="0" err="1">
                <a:solidFill>
                  <a:srgbClr val="FF0000"/>
                </a:solidFill>
              </a:rPr>
              <a:t>ssessment</a:t>
            </a:r>
            <a:r>
              <a:rPr lang="en-GB" sz="600" dirty="0">
                <a:solidFill>
                  <a:srgbClr val="FF0000"/>
                </a:solidFill>
              </a:rPr>
              <a:t>: Why was the Death Penalty in Britain abolished? </a:t>
            </a:r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17F1EC25-3B06-579A-E5DD-469B9B4573A1}"/>
              </a:ext>
            </a:extLst>
          </p:cNvPr>
          <p:cNvSpPr/>
          <p:nvPr/>
        </p:nvSpPr>
        <p:spPr>
          <a:xfrm>
            <a:off x="5618626" y="6221050"/>
            <a:ext cx="1185298" cy="406836"/>
          </a:xfrm>
          <a:prstGeom prst="rect">
            <a:avLst/>
          </a:prstGeom>
          <a:solidFill>
            <a:srgbClr val="F6F6F6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b="1" dirty="0">
                <a:solidFill>
                  <a:srgbClr val="FF0000"/>
                </a:solidFill>
              </a:rPr>
              <a:t>How did Britain change after the Second World War? </a:t>
            </a:r>
            <a:endParaRPr lang="en-GB" sz="800" b="1" dirty="0">
              <a:solidFill>
                <a:srgbClr val="FF0000"/>
              </a:solidFill>
            </a:endParaRPr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DA6FED70-57A0-C104-2D39-C0AB0D25B69A}"/>
              </a:ext>
            </a:extLst>
          </p:cNvPr>
          <p:cNvSpPr/>
          <p:nvPr/>
        </p:nvSpPr>
        <p:spPr>
          <a:xfrm>
            <a:off x="5898209" y="4418644"/>
            <a:ext cx="872518" cy="839089"/>
          </a:xfrm>
          <a:prstGeom prst="rect">
            <a:avLst/>
          </a:prstGeom>
          <a:solidFill>
            <a:srgbClr val="F6F6F6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b="1" dirty="0">
                <a:solidFill>
                  <a:srgbClr val="00B050"/>
                </a:solidFill>
              </a:rPr>
              <a:t>What were the causes and consequences of the dropping of the Atomic Bomb? </a:t>
            </a:r>
            <a:endParaRPr lang="en-GB" sz="800" b="1" dirty="0">
              <a:solidFill>
                <a:srgbClr val="00B050"/>
              </a:solidFill>
            </a:endParaRP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D1F41C06-E847-4284-3517-F004B4AE1789}"/>
              </a:ext>
            </a:extLst>
          </p:cNvPr>
          <p:cNvSpPr txBox="1"/>
          <p:nvPr/>
        </p:nvSpPr>
        <p:spPr>
          <a:xfrm>
            <a:off x="5689948" y="5505333"/>
            <a:ext cx="965699" cy="461665"/>
          </a:xfrm>
          <a:prstGeom prst="rect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US" sz="600" dirty="0">
                <a:solidFill>
                  <a:srgbClr val="00B050"/>
                </a:solidFill>
              </a:rPr>
              <a:t>Assessment: What were the causes of the dropping of the Atomic Bomb on Japan? </a:t>
            </a:r>
            <a:endParaRPr lang="en-GB" sz="600" dirty="0">
              <a:solidFill>
                <a:srgbClr val="00B050"/>
              </a:solidFill>
            </a:endParaRP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34211F74-6756-3C2C-D2CB-C456F2E8FBEB}"/>
              </a:ext>
            </a:extLst>
          </p:cNvPr>
          <p:cNvSpPr txBox="1"/>
          <p:nvPr/>
        </p:nvSpPr>
        <p:spPr>
          <a:xfrm>
            <a:off x="762992" y="3447198"/>
            <a:ext cx="787247" cy="646331"/>
          </a:xfrm>
          <a:prstGeom prst="rect">
            <a:avLst/>
          </a:prstGeom>
          <a:solidFill>
            <a:schemeClr val="bg1"/>
          </a:solidFill>
          <a:ln>
            <a:solidFill>
              <a:srgbClr val="FF33CC"/>
            </a:solidFill>
          </a:ln>
        </p:spPr>
        <p:txBody>
          <a:bodyPr wrap="square" rtlCol="0">
            <a:spAutoFit/>
          </a:bodyPr>
          <a:lstStyle/>
          <a:p>
            <a:r>
              <a:rPr lang="en-US" sz="600" dirty="0">
                <a:solidFill>
                  <a:srgbClr val="FF33CC"/>
                </a:solidFill>
              </a:rPr>
              <a:t>A</a:t>
            </a:r>
            <a:r>
              <a:rPr lang="en-GB" sz="600" dirty="0" err="1">
                <a:solidFill>
                  <a:srgbClr val="FF33CC"/>
                </a:solidFill>
              </a:rPr>
              <a:t>ssessment</a:t>
            </a:r>
            <a:r>
              <a:rPr lang="en-GB" sz="600" dirty="0">
                <a:solidFill>
                  <a:srgbClr val="FF33CC"/>
                </a:solidFill>
              </a:rPr>
              <a:t>: What can we learn from sources about the fight against segregation in schools? </a:t>
            </a:r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3A5DD3ED-8EAB-BCBD-410A-EB9DAC4A327C}"/>
              </a:ext>
            </a:extLst>
          </p:cNvPr>
          <p:cNvSpPr/>
          <p:nvPr/>
        </p:nvSpPr>
        <p:spPr>
          <a:xfrm>
            <a:off x="95603" y="4896169"/>
            <a:ext cx="1034535" cy="533670"/>
          </a:xfrm>
          <a:prstGeom prst="rect">
            <a:avLst/>
          </a:prstGeom>
          <a:solidFill>
            <a:srgbClr val="F6F6F6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b="1" dirty="0">
                <a:solidFill>
                  <a:srgbClr val="FF33CC"/>
                </a:solidFill>
              </a:rPr>
              <a:t>How did Americans fight for their civil rights? </a:t>
            </a:r>
            <a:endParaRPr lang="en-GB" sz="800" b="1" dirty="0">
              <a:solidFill>
                <a:srgbClr val="FF33CC"/>
              </a:solidFill>
            </a:endParaRP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C30302D2-2309-EF1A-2034-B0E48692C92E}"/>
              </a:ext>
            </a:extLst>
          </p:cNvPr>
          <p:cNvSpPr txBox="1"/>
          <p:nvPr/>
        </p:nvSpPr>
        <p:spPr>
          <a:xfrm>
            <a:off x="74175" y="2413725"/>
            <a:ext cx="733235" cy="461665"/>
          </a:xfrm>
          <a:prstGeom prst="rect">
            <a:avLst/>
          </a:prstGeom>
          <a:solidFill>
            <a:schemeClr val="bg1"/>
          </a:solidFill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600" dirty="0">
                <a:solidFill>
                  <a:srgbClr val="FFC000"/>
                </a:solidFill>
              </a:rPr>
              <a:t>Assessment: How has the Vietnam War been interpreted?</a:t>
            </a:r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2FFF9833-497F-B02A-2A78-0E3E7C609ED1}"/>
              </a:ext>
            </a:extLst>
          </p:cNvPr>
          <p:cNvSpPr/>
          <p:nvPr/>
        </p:nvSpPr>
        <p:spPr>
          <a:xfrm>
            <a:off x="4985694" y="2099723"/>
            <a:ext cx="1817030" cy="339475"/>
          </a:xfrm>
          <a:prstGeom prst="rect">
            <a:avLst/>
          </a:prstGeom>
          <a:solidFill>
            <a:srgbClr val="F6F6F6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b="1" dirty="0">
                <a:solidFill>
                  <a:srgbClr val="FFC000"/>
                </a:solidFill>
              </a:rPr>
              <a:t>How has the Vietnam War been interpreted? </a:t>
            </a:r>
            <a:endParaRPr lang="en-GB" sz="8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33523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Beth xmlns="2ae8b9b8-deb7-4e47-ba09-cc2898df0d8c" xsi:nil="true"/>
    <DateandTime xmlns="2ae8b9b8-deb7-4e47-ba09-cc2898df0d8c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B9E0B2B11D76E45A4A8CA10C7FC0931" ma:contentTypeVersion="15" ma:contentTypeDescription="Create a new document." ma:contentTypeScope="" ma:versionID="0165ea8ac98c1a5c8c558c9f5820a91b">
  <xsd:schema xmlns:xsd="http://www.w3.org/2001/XMLSchema" xmlns:xs="http://www.w3.org/2001/XMLSchema" xmlns:p="http://schemas.microsoft.com/office/2006/metadata/properties" xmlns:ns2="2ae8b9b8-deb7-4e47-ba09-cc2898df0d8c" xmlns:ns3="baff96f5-a7d4-4f1d-8526-ffc6a0e3c1dd" targetNamespace="http://schemas.microsoft.com/office/2006/metadata/properties" ma:root="true" ma:fieldsID="416a0bbcbeae1aaa521a02ad3e668a62" ns2:_="" ns3:_="">
    <xsd:import namespace="2ae8b9b8-deb7-4e47-ba09-cc2898df0d8c"/>
    <xsd:import namespace="baff96f5-a7d4-4f1d-8526-ffc6a0e3c1d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3:SharedWithUsers" minOccurs="0"/>
                <xsd:element ref="ns3:SharedWithDetails" minOccurs="0"/>
                <xsd:element ref="ns2:Beth" minOccurs="0"/>
                <xsd:element ref="ns2:MediaServiceLocation" minOccurs="0"/>
                <xsd:element ref="ns2:DateandTime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ae8b9b8-deb7-4e47-ba09-cc2898df0d8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Beth" ma:index="19" nillable="true" ma:displayName="Beth" ma:format="DateTime" ma:internalName="Beth">
      <xsd:simpleType>
        <xsd:restriction base="dms:DateTime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DateandTime" ma:index="21" nillable="true" ma:displayName="Date and Time" ma:format="DateOnly" ma:internalName="DateandTime">
      <xsd:simpleType>
        <xsd:restriction base="dms:DateTime"/>
      </xsd:simpleType>
    </xsd:element>
    <xsd:element name="MediaLengthInSeconds" ma:index="22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ff96f5-a7d4-4f1d-8526-ffc6a0e3c1dd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0299AD5-C528-4F2B-9722-6BA0D3EA61C8}">
  <ds:schemaRefs>
    <ds:schemaRef ds:uri="http://purl.org/dc/elements/1.1/"/>
    <ds:schemaRef ds:uri="http://schemas.microsoft.com/office/2006/metadata/properties"/>
    <ds:schemaRef ds:uri="2ae8b9b8-deb7-4e47-ba09-cc2898df0d8c"/>
    <ds:schemaRef ds:uri="http://purl.org/dc/terms/"/>
    <ds:schemaRef ds:uri="http://schemas.microsoft.com/office/2006/documentManagement/types"/>
    <ds:schemaRef ds:uri="http://schemas.openxmlformats.org/package/2006/metadata/core-properties"/>
    <ds:schemaRef ds:uri="http://schemas.microsoft.com/office/infopath/2007/PartnerControls"/>
    <ds:schemaRef ds:uri="baff96f5-a7d4-4f1d-8526-ffc6a0e3c1dd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95FC68BE-B3F7-445E-863C-B690164B51C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ae8b9b8-deb7-4e47-ba09-cc2898df0d8c"/>
    <ds:schemaRef ds:uri="baff96f5-a7d4-4f1d-8526-ffc6a0e3c1d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8EAEED5-D11C-4D5F-8F49-91EC6B340B0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3166</TotalTime>
  <Words>655</Words>
  <Application>Microsoft Office PowerPoint</Application>
  <PresentationFormat>A4 Paper (210x297 mm)</PresentationFormat>
  <Paragraphs>74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Waltograph UI</vt:lpstr>
      <vt:lpstr>Office Theme</vt:lpstr>
      <vt:lpstr>The BHS Learning Journey – Y9 History – Conflict &amp; Tension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Emma Starkey</dc:creator>
  <cp:lastModifiedBy>leoniewaring@gmail.com</cp:lastModifiedBy>
  <cp:revision>68</cp:revision>
  <dcterms:created xsi:type="dcterms:W3CDTF">2019-07-02T10:31:49Z</dcterms:created>
  <dcterms:modified xsi:type="dcterms:W3CDTF">2022-07-23T08:20:49Z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0x0101009B9E0B2B11D76E45A4A8CA10C7FC0931</vt:lpwstr>
  </property>
</Properties>
</file>