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62" r:id="rId3"/>
    <p:sldId id="257" r:id="rId4"/>
    <p:sldId id="258" r:id="rId5"/>
    <p:sldId id="272" r:id="rId6"/>
    <p:sldId id="276" r:id="rId7"/>
    <p:sldId id="275" r:id="rId8"/>
    <p:sldId id="261" r:id="rId9"/>
    <p:sldId id="277" r:id="rId10"/>
    <p:sldId id="270" r:id="rId11"/>
    <p:sldId id="271" r:id="rId12"/>
    <p:sldId id="278" r:id="rId13"/>
    <p:sldId id="267" r:id="rId14"/>
    <p:sldId id="268" r:id="rId15"/>
    <p:sldId id="269"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Permanent Marker" panose="020B0604020202020204" charset="0"/>
      <p:regular r:id="rId22"/>
    </p:embeddedFont>
    <p:embeddedFont>
      <p:font typeface="Verdana" panose="020B0604030504040204" pitchFamily="34" charset="0"/>
      <p:regular r:id="rId23"/>
      <p:bold r:id="rId24"/>
      <p:italic r:id="rId25"/>
      <p:boldItalic r:id="rId26"/>
    </p:embeddedFont>
    <p:embeddedFont>
      <p:font typeface="Comic Sans MS" panose="030F0702030302020204" pitchFamily="66"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32392E-C3A1-433D-BD90-4682F671E675}">
  <a:tblStyle styleId="{8132392E-C3A1-433D-BD90-4682F671E6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660"/>
  </p:normalViewPr>
  <p:slideViewPr>
    <p:cSldViewPr snapToGrid="0">
      <p:cViewPr varScale="1">
        <p:scale>
          <a:sx n="69" d="100"/>
          <a:sy n="69" d="100"/>
        </p:scale>
        <p:origin x="14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Ask the question get the learners to write down either on paper or on a post it note and stick to the wall then discuss </a:t>
            </a:r>
            <a:endParaRPr dirty="0"/>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998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69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Read through the slide discussing images with text etc. </a:t>
            </a:r>
            <a:endParaRPr dirty="0"/>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82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1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92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73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4705"/>
          </a:srgb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nline-timers.com/timer-3-minutes?time=22237044438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G68Ymazo18"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youtube.com/watch?v=7KYYmHr7tcE"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EAqAgM_tfmU"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youtube.com/watch?v=SieNfciN274" TargetMode="External"/><Relationship Id="rId4" Type="http://schemas.openxmlformats.org/officeDocument/2006/relationships/hyperlink" Target="https://www.youtube.com/watch?v=akjwDe081l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3"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3"/>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2000"/>
              <a:buFont typeface="Permanent Marker"/>
              <a:buNone/>
            </a:pPr>
            <a:r>
              <a:rPr lang="en-GB" sz="2000" b="1" i="0" u="none" strike="noStrike" cap="none">
                <a:solidFill>
                  <a:srgbClr val="92D050"/>
                </a:solidFill>
                <a:latin typeface="Permanent Marker"/>
                <a:ea typeface="Permanent Marker"/>
                <a:cs typeface="Permanent Marker"/>
                <a:sym typeface="Permanent Marker"/>
              </a:rPr>
              <a:t>Connect</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sng" strike="noStrike" cap="none">
                <a:solidFill>
                  <a:schemeClr val="lt1"/>
                </a:solidFill>
                <a:latin typeface="Permanent Marker"/>
                <a:ea typeface="Permanent Marker"/>
                <a:cs typeface="Permanent Marker"/>
                <a:sym typeface="Permanent Marker"/>
              </a:rPr>
              <a:t>Connect</a:t>
            </a:r>
            <a:r>
              <a:rPr lang="en-GB" sz="2000" b="0" u="none" strike="noStrike" cap="none">
                <a:solidFill>
                  <a:schemeClr val="lt1"/>
                </a:solidFill>
                <a:latin typeface="Permanent Marker"/>
                <a:ea typeface="Permanent Marker"/>
                <a:cs typeface="Permanent Marker"/>
                <a:sym typeface="Permanent Marker"/>
              </a:rPr>
              <a:t> your thinking to the content</a:t>
            </a:r>
            <a:endParaRPr/>
          </a:p>
        </p:txBody>
      </p:sp>
      <p:sp>
        <p:nvSpPr>
          <p:cNvPr id="91" name="Google Shape;91;p13"/>
          <p:cNvSpPr txBox="1">
            <a:spLocks noGrp="1"/>
          </p:cNvSpPr>
          <p:nvPr>
            <p:ph type="title"/>
          </p:nvPr>
        </p:nvSpPr>
        <p:spPr>
          <a:xfrm>
            <a:off x="451749" y="2169648"/>
            <a:ext cx="8277472" cy="41651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2800"/>
              <a:buFont typeface="Verdana"/>
              <a:buNone/>
            </a:pPr>
            <a:r>
              <a:rPr lang="en-GB" sz="2800" b="1" dirty="0">
                <a:solidFill>
                  <a:srgbClr val="7030A0"/>
                </a:solidFill>
                <a:latin typeface="Verdana"/>
                <a:ea typeface="Verdana"/>
                <a:cs typeface="Verdana"/>
                <a:sym typeface="Verdana"/>
              </a:rPr>
              <a:t>You have </a:t>
            </a:r>
            <a:r>
              <a:rPr lang="en-GB" sz="2800" b="1" dirty="0" smtClean="0">
                <a:solidFill>
                  <a:srgbClr val="7030A0"/>
                </a:solidFill>
                <a:latin typeface="Verdana"/>
                <a:ea typeface="Verdana"/>
                <a:cs typeface="Verdana"/>
                <a:sym typeface="Verdana"/>
              </a:rPr>
              <a:t>2 </a:t>
            </a:r>
            <a:r>
              <a:rPr lang="en-GB" sz="2800" b="1" dirty="0">
                <a:solidFill>
                  <a:srgbClr val="7030A0"/>
                </a:solidFill>
                <a:latin typeface="Verdana"/>
                <a:ea typeface="Verdana"/>
                <a:cs typeface="Verdana"/>
                <a:sym typeface="Verdana"/>
              </a:rPr>
              <a:t>minutes to </a:t>
            </a:r>
            <a:r>
              <a:rPr lang="en-GB" sz="2800" b="1" dirty="0" smtClean="0">
                <a:solidFill>
                  <a:srgbClr val="7030A0"/>
                </a:solidFill>
                <a:latin typeface="Verdana"/>
                <a:ea typeface="Verdana"/>
                <a:cs typeface="Verdana"/>
                <a:sym typeface="Verdana"/>
              </a:rPr>
              <a:t>write what you think “Interview skills” means</a:t>
            </a:r>
            <a:endParaRPr sz="2800" b="1" dirty="0">
              <a:solidFill>
                <a:srgbClr val="7030A0"/>
              </a:solidFill>
              <a:latin typeface="Verdana"/>
              <a:ea typeface="Verdana"/>
              <a:cs typeface="Verdana"/>
              <a:sym typeface="Verdana"/>
            </a:endParaRPr>
          </a:p>
          <a:p>
            <a:pPr marL="0" lvl="0" indent="0" algn="ctr" rtl="0">
              <a:spcBef>
                <a:spcPts val="0"/>
              </a:spcBef>
              <a:spcAft>
                <a:spcPts val="0"/>
              </a:spcAft>
              <a:buClr>
                <a:srgbClr val="7030A0"/>
              </a:buClr>
              <a:buSzPts val="2800"/>
              <a:buFont typeface="Verdana"/>
              <a:buNone/>
            </a:pPr>
            <a:endParaRPr sz="2800" b="1" u="sng" dirty="0">
              <a:solidFill>
                <a:srgbClr val="7030A0"/>
              </a:solidFill>
              <a:latin typeface="Verdana"/>
              <a:ea typeface="Verdana"/>
              <a:cs typeface="Verdana"/>
              <a:sym typeface="Verdana"/>
            </a:endParaRPr>
          </a:p>
          <a:p>
            <a:pPr marL="0" lvl="0" indent="0" algn="ctr" rtl="0">
              <a:spcBef>
                <a:spcPts val="0"/>
              </a:spcBef>
              <a:spcAft>
                <a:spcPts val="0"/>
              </a:spcAft>
              <a:buClr>
                <a:srgbClr val="7030A0"/>
              </a:buClr>
              <a:buSzPts val="2800"/>
              <a:buFont typeface="Verdana"/>
              <a:buNone/>
            </a:pPr>
            <a:r>
              <a:rPr lang="en-GB" sz="2800" b="1" u="sng" dirty="0" smtClean="0">
                <a:solidFill>
                  <a:schemeClr val="hlink"/>
                </a:solidFill>
                <a:latin typeface="Verdana"/>
                <a:ea typeface="Verdana"/>
                <a:cs typeface="Verdana"/>
                <a:sym typeface="Verdana"/>
                <a:hlinkClick r:id="rId3"/>
              </a:rPr>
              <a:t>Timer</a:t>
            </a:r>
            <a:r>
              <a:rPr lang="en-GB" sz="2800" b="1" u="sng" dirty="0" smtClean="0">
                <a:solidFill>
                  <a:schemeClr val="hlink"/>
                </a:solidFill>
                <a:latin typeface="Verdana"/>
                <a:ea typeface="Verdana"/>
                <a:cs typeface="Verdana"/>
                <a:sym typeface="Verdana"/>
              </a:rPr>
              <a:t/>
            </a:r>
            <a:br>
              <a:rPr lang="en-GB" sz="2800" b="1" u="sng" dirty="0" smtClean="0">
                <a:solidFill>
                  <a:schemeClr val="hlink"/>
                </a:solidFill>
                <a:latin typeface="Verdana"/>
                <a:ea typeface="Verdana"/>
                <a:cs typeface="Verdana"/>
                <a:sym typeface="Verdana"/>
              </a:rPr>
            </a:br>
            <a:r>
              <a:rPr lang="en-GB" sz="2800" b="1" u="sng" dirty="0">
                <a:solidFill>
                  <a:schemeClr val="hlink"/>
                </a:solidFill>
                <a:latin typeface="Verdana"/>
                <a:ea typeface="Verdana"/>
                <a:cs typeface="Verdana"/>
                <a:sym typeface="Verdana"/>
              </a:rPr>
              <a:t/>
            </a:r>
            <a:br>
              <a:rPr lang="en-GB" sz="2800" b="1" u="sng" dirty="0">
                <a:solidFill>
                  <a:schemeClr val="hlink"/>
                </a:solidFill>
                <a:latin typeface="Verdana"/>
                <a:ea typeface="Verdana"/>
                <a:cs typeface="Verdana"/>
                <a:sym typeface="Verdana"/>
              </a:rPr>
            </a:br>
            <a:r>
              <a:rPr lang="en-GB" sz="2800" b="1" dirty="0" smtClean="0">
                <a:solidFill>
                  <a:srgbClr val="7030A0"/>
                </a:solidFill>
                <a:latin typeface="Verdana"/>
                <a:ea typeface="Verdana"/>
                <a:cs typeface="Verdana"/>
                <a:sym typeface="Verdana"/>
              </a:rPr>
              <a:t>Extension:</a:t>
            </a:r>
            <a:br>
              <a:rPr lang="en-GB" sz="2800" b="1" dirty="0" smtClean="0">
                <a:solidFill>
                  <a:srgbClr val="7030A0"/>
                </a:solidFill>
                <a:latin typeface="Verdana"/>
                <a:ea typeface="Verdana"/>
                <a:cs typeface="Verdana"/>
                <a:sym typeface="Verdana"/>
              </a:rPr>
            </a:br>
            <a:r>
              <a:rPr lang="en-GB" sz="2800" b="1" dirty="0">
                <a:solidFill>
                  <a:srgbClr val="7030A0"/>
                </a:solidFill>
                <a:latin typeface="Verdana"/>
                <a:ea typeface="Verdana"/>
                <a:cs typeface="Verdana"/>
                <a:sym typeface="Verdana"/>
              </a:rPr>
              <a:t/>
            </a:r>
            <a:br>
              <a:rPr lang="en-GB" sz="2800" b="1" dirty="0">
                <a:solidFill>
                  <a:srgbClr val="7030A0"/>
                </a:solidFill>
                <a:latin typeface="Verdana"/>
                <a:ea typeface="Verdana"/>
                <a:cs typeface="Verdana"/>
                <a:sym typeface="Verdana"/>
              </a:rPr>
            </a:br>
            <a:r>
              <a:rPr lang="en-GB" sz="2800" b="1" dirty="0" smtClean="0">
                <a:solidFill>
                  <a:srgbClr val="7030A0"/>
                </a:solidFill>
                <a:latin typeface="Verdana"/>
                <a:ea typeface="Verdana"/>
                <a:cs typeface="Verdana"/>
                <a:sym typeface="Verdana"/>
              </a:rPr>
              <a:t>Explain how you think having poor interview skills can effect you getting a job? </a:t>
            </a:r>
            <a:endParaRPr sz="2800" b="1" dirty="0">
              <a:solidFill>
                <a:srgbClr val="7030A0"/>
              </a:solidFill>
              <a:latin typeface="Verdana"/>
              <a:ea typeface="Verdana"/>
              <a:cs typeface="Verdana"/>
              <a:sym typeface="Verdana"/>
            </a:endParaRPr>
          </a:p>
          <a:p>
            <a:pPr marL="0" lvl="0" indent="0" algn="ctr" rtl="0">
              <a:spcBef>
                <a:spcPts val="0"/>
              </a:spcBef>
              <a:spcAft>
                <a:spcPts val="0"/>
              </a:spcAft>
              <a:buClr>
                <a:srgbClr val="7030A0"/>
              </a:buClr>
              <a:buSzPts val="2800"/>
              <a:buFont typeface="Verdana"/>
              <a:buNone/>
            </a:pPr>
            <a:endParaRPr sz="2800" b="1" u="sng" dirty="0">
              <a:solidFill>
                <a:srgbClr val="7030A0"/>
              </a:solidFill>
              <a:latin typeface="Verdana"/>
              <a:ea typeface="Verdana"/>
              <a:cs typeface="Verdana"/>
              <a:sym typeface="Verdana"/>
            </a:endParaRPr>
          </a:p>
        </p:txBody>
      </p:sp>
      <p:pic>
        <p:nvPicPr>
          <p:cNvPr id="2050" name="Picture 2" descr="Image result for local labour mar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596327"/>
            <a:ext cx="2575108" cy="10673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unemploy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18" y="3249269"/>
            <a:ext cx="2182272" cy="15264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mploy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09" y="3303670"/>
            <a:ext cx="1662200" cy="1417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9"/>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CCDC"/>
              </a:buClr>
              <a:buSzPts val="2000"/>
              <a:buFont typeface="Permanent Marker"/>
              <a:buNone/>
            </a:pPr>
            <a:r>
              <a:rPr lang="en-GB" sz="2000" b="1" i="0" u="none" strike="noStrike" cap="none">
                <a:solidFill>
                  <a:srgbClr val="92CCDC"/>
                </a:solidFill>
                <a:latin typeface="Permanent Marker"/>
                <a:ea typeface="Permanent Marker"/>
                <a:cs typeface="Permanent Marker"/>
                <a:sym typeface="Permanent Marker"/>
              </a:rPr>
              <a:t>Demonstrate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apply</a:t>
            </a:r>
            <a:r>
              <a:rPr lang="en-GB" sz="2000" b="0" u="none" strike="noStrike" cap="none">
                <a:solidFill>
                  <a:schemeClr val="lt1"/>
                </a:solidFill>
                <a:latin typeface="Permanent Marker"/>
                <a:ea typeface="Permanent Marker"/>
                <a:cs typeface="Permanent Marker"/>
                <a:sym typeface="Permanent Marker"/>
              </a:rPr>
              <a:t> and </a:t>
            </a:r>
            <a:r>
              <a:rPr lang="en-GB" sz="2000" b="0" u="sng" strike="noStrike" cap="none">
                <a:solidFill>
                  <a:schemeClr val="lt1"/>
                </a:solidFill>
                <a:latin typeface="Permanent Marker"/>
                <a:ea typeface="Permanent Marker"/>
                <a:cs typeface="Permanent Marker"/>
                <a:sym typeface="Permanent Marker"/>
              </a:rPr>
              <a:t>embed</a:t>
            </a:r>
            <a:r>
              <a:rPr lang="en-GB" sz="2000" b="0" u="none" strike="noStrike" cap="none">
                <a:solidFill>
                  <a:schemeClr val="lt1"/>
                </a:solidFill>
                <a:latin typeface="Permanent Marker"/>
                <a:ea typeface="Permanent Marker"/>
                <a:cs typeface="Permanent Marker"/>
                <a:sym typeface="Permanent Marker"/>
              </a:rPr>
              <a:t> your knowledge</a:t>
            </a:r>
            <a:endParaRPr/>
          </a:p>
        </p:txBody>
      </p:sp>
      <p:sp>
        <p:nvSpPr>
          <p:cNvPr id="160" name="Google Shape;160;p19"/>
          <p:cNvSpPr txBox="1"/>
          <p:nvPr/>
        </p:nvSpPr>
        <p:spPr>
          <a:xfrm>
            <a:off x="155575" y="495100"/>
            <a:ext cx="8988300" cy="86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smtClean="0">
                <a:solidFill>
                  <a:schemeClr val="dk1"/>
                </a:solidFill>
                <a:latin typeface="Calibri"/>
                <a:ea typeface="Calibri"/>
                <a:cs typeface="Calibri"/>
                <a:sym typeface="Calibri"/>
              </a:rPr>
              <a:t>TASK: </a:t>
            </a:r>
            <a:endParaRPr sz="2400" b="1" dirty="0">
              <a:solidFill>
                <a:schemeClr val="dk1"/>
              </a:solidFill>
              <a:latin typeface="Calibri"/>
              <a:ea typeface="Calibri"/>
              <a:cs typeface="Calibri"/>
              <a:sym typeface="Calibri"/>
            </a:endParaRPr>
          </a:p>
        </p:txBody>
      </p:sp>
      <p:sp>
        <p:nvSpPr>
          <p:cNvPr id="2" name="TextBox 1"/>
          <p:cNvSpPr txBox="1"/>
          <p:nvPr/>
        </p:nvSpPr>
        <p:spPr>
          <a:xfrm>
            <a:off x="155575" y="2532427"/>
            <a:ext cx="5359853" cy="707886"/>
          </a:xfrm>
          <a:prstGeom prst="rect">
            <a:avLst/>
          </a:prstGeom>
          <a:solidFill>
            <a:schemeClr val="accent5">
              <a:lumMod val="20000"/>
              <a:lumOff val="80000"/>
            </a:schemeClr>
          </a:solidFill>
        </p:spPr>
        <p:txBody>
          <a:bodyPr wrap="square" rtlCol="0">
            <a:spAutoFit/>
          </a:bodyPr>
          <a:lstStyle/>
          <a:p>
            <a:r>
              <a:rPr lang="en-GB" sz="2000" dirty="0" smtClean="0"/>
              <a:t>Use examples from the video’s you have watched today. </a:t>
            </a:r>
            <a:endParaRPr lang="en-GB" sz="2000" dirty="0"/>
          </a:p>
        </p:txBody>
      </p:sp>
      <p:sp>
        <p:nvSpPr>
          <p:cNvPr id="16" name="TextBox 15"/>
          <p:cNvSpPr txBox="1"/>
          <p:nvPr/>
        </p:nvSpPr>
        <p:spPr>
          <a:xfrm>
            <a:off x="155575" y="1032334"/>
            <a:ext cx="6688570" cy="1200329"/>
          </a:xfrm>
          <a:prstGeom prst="rect">
            <a:avLst/>
          </a:prstGeom>
          <a:solidFill>
            <a:schemeClr val="accent2">
              <a:lumMod val="40000"/>
              <a:lumOff val="60000"/>
            </a:schemeClr>
          </a:solidFill>
        </p:spPr>
        <p:txBody>
          <a:bodyPr wrap="square" rtlCol="0">
            <a:spAutoFit/>
          </a:bodyPr>
          <a:lstStyle/>
          <a:p>
            <a:r>
              <a:rPr lang="en-GB" sz="2400" dirty="0" smtClean="0"/>
              <a:t>Spend 5 minutes with your shoulder buddy writing 3 good interview questions and prepare answers for them </a:t>
            </a:r>
            <a:endParaRPr lang="en-GB" sz="2400" dirty="0"/>
          </a:p>
        </p:txBody>
      </p:sp>
      <p:pic>
        <p:nvPicPr>
          <p:cNvPr id="3" name="Picture 2" descr="5 Reasons Your Job Interviews Aren't Becoming Job Of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99163"/>
            <a:ext cx="3931272" cy="24570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terview: Definition, Types of Inter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3699162"/>
            <a:ext cx="4087093" cy="245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0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wipe(down)">
                                      <p:cBhvr>
                                        <p:cTn id="7" dur="580">
                                          <p:stCondLst>
                                            <p:cond delay="0"/>
                                          </p:stCondLst>
                                        </p:cTn>
                                        <p:tgtEl>
                                          <p:spTgt spid="160"/>
                                        </p:tgtEl>
                                      </p:cBhvr>
                                    </p:animEffect>
                                    <p:anim calcmode="lin" valueType="num">
                                      <p:cBhvr>
                                        <p:cTn id="8" dur="1822" tmFilter="0,0; 0.14,0.36; 0.43,0.73; 0.71,0.91; 1.0,1.0">
                                          <p:stCondLst>
                                            <p:cond delay="0"/>
                                          </p:stCondLst>
                                        </p:cTn>
                                        <p:tgtEl>
                                          <p:spTgt spid="1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0"/>
                                        </p:tgtEl>
                                        <p:attrNameLst>
                                          <p:attrName>ppt_y</p:attrName>
                                        </p:attrNameLst>
                                      </p:cBhvr>
                                      <p:tavLst>
                                        <p:tav tm="0" fmla="#ppt_y-sin(pi*$)/81">
                                          <p:val>
                                            <p:fltVal val="0"/>
                                          </p:val>
                                        </p:tav>
                                        <p:tav tm="100000">
                                          <p:val>
                                            <p:fltVal val="1"/>
                                          </p:val>
                                        </p:tav>
                                      </p:tavLst>
                                    </p:anim>
                                    <p:animScale>
                                      <p:cBhvr>
                                        <p:cTn id="13" dur="26">
                                          <p:stCondLst>
                                            <p:cond delay="650"/>
                                          </p:stCondLst>
                                        </p:cTn>
                                        <p:tgtEl>
                                          <p:spTgt spid="160"/>
                                        </p:tgtEl>
                                      </p:cBhvr>
                                      <p:to x="100000" y="60000"/>
                                    </p:animScale>
                                    <p:animScale>
                                      <p:cBhvr>
                                        <p:cTn id="14" dur="166" decel="50000">
                                          <p:stCondLst>
                                            <p:cond delay="676"/>
                                          </p:stCondLst>
                                        </p:cTn>
                                        <p:tgtEl>
                                          <p:spTgt spid="160"/>
                                        </p:tgtEl>
                                      </p:cBhvr>
                                      <p:to x="100000" y="100000"/>
                                    </p:animScale>
                                    <p:animScale>
                                      <p:cBhvr>
                                        <p:cTn id="15" dur="26">
                                          <p:stCondLst>
                                            <p:cond delay="1312"/>
                                          </p:stCondLst>
                                        </p:cTn>
                                        <p:tgtEl>
                                          <p:spTgt spid="160"/>
                                        </p:tgtEl>
                                      </p:cBhvr>
                                      <p:to x="100000" y="80000"/>
                                    </p:animScale>
                                    <p:animScale>
                                      <p:cBhvr>
                                        <p:cTn id="16" dur="166" decel="50000">
                                          <p:stCondLst>
                                            <p:cond delay="1338"/>
                                          </p:stCondLst>
                                        </p:cTn>
                                        <p:tgtEl>
                                          <p:spTgt spid="160"/>
                                        </p:tgtEl>
                                      </p:cBhvr>
                                      <p:to x="100000" y="100000"/>
                                    </p:animScale>
                                    <p:animScale>
                                      <p:cBhvr>
                                        <p:cTn id="17" dur="26">
                                          <p:stCondLst>
                                            <p:cond delay="1642"/>
                                          </p:stCondLst>
                                        </p:cTn>
                                        <p:tgtEl>
                                          <p:spTgt spid="160"/>
                                        </p:tgtEl>
                                      </p:cBhvr>
                                      <p:to x="100000" y="90000"/>
                                    </p:animScale>
                                    <p:animScale>
                                      <p:cBhvr>
                                        <p:cTn id="18" dur="166" decel="50000">
                                          <p:stCondLst>
                                            <p:cond delay="1668"/>
                                          </p:stCondLst>
                                        </p:cTn>
                                        <p:tgtEl>
                                          <p:spTgt spid="160"/>
                                        </p:tgtEl>
                                      </p:cBhvr>
                                      <p:to x="100000" y="100000"/>
                                    </p:animScale>
                                    <p:animScale>
                                      <p:cBhvr>
                                        <p:cTn id="19" dur="26">
                                          <p:stCondLst>
                                            <p:cond delay="1808"/>
                                          </p:stCondLst>
                                        </p:cTn>
                                        <p:tgtEl>
                                          <p:spTgt spid="160"/>
                                        </p:tgtEl>
                                      </p:cBhvr>
                                      <p:to x="100000" y="95000"/>
                                    </p:animScale>
                                    <p:animScale>
                                      <p:cBhvr>
                                        <p:cTn id="20" dur="166" decel="50000">
                                          <p:stCondLst>
                                            <p:cond delay="1834"/>
                                          </p:stCondLst>
                                        </p:cTn>
                                        <p:tgtEl>
                                          <p:spTgt spid="16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anim calcmode="lin" valueType="num">
                                      <p:cBhvr>
                                        <p:cTn id="30" dur="2000" fill="hold"/>
                                        <p:tgtEl>
                                          <p:spTgt spid="16"/>
                                        </p:tgtEl>
                                        <p:attrNameLst>
                                          <p:attrName>ppt_w</p:attrName>
                                        </p:attrNameLst>
                                      </p:cBhvr>
                                      <p:tavLst>
                                        <p:tav tm="0" fmla="#ppt_w*sin(2.5*pi*$)">
                                          <p:val>
                                            <p:fltVal val="0"/>
                                          </p:val>
                                        </p:tav>
                                        <p:tav tm="100000">
                                          <p:val>
                                            <p:fltVal val="1"/>
                                          </p:val>
                                        </p:tav>
                                      </p:tavLst>
                                    </p:anim>
                                    <p:anim calcmode="lin" valueType="num">
                                      <p:cBhvr>
                                        <p:cTn id="3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8"/>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ABF8E"/>
              </a:buClr>
              <a:buSzPts val="2000"/>
              <a:buFont typeface="Permanent Marker"/>
              <a:buNone/>
            </a:pPr>
            <a:r>
              <a:rPr lang="en-GB" sz="2000" b="1" i="0" u="none" strike="noStrike" cap="none">
                <a:solidFill>
                  <a:srgbClr val="FABF8E"/>
                </a:solidFill>
                <a:latin typeface="Permanent Marker"/>
                <a:ea typeface="Permanent Marker"/>
                <a:cs typeface="Permanent Marker"/>
                <a:sym typeface="Permanent Marker"/>
              </a:rPr>
              <a:t>Activate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absorb</a:t>
            </a:r>
            <a:r>
              <a:rPr lang="en-GB" sz="2000" b="0" u="none" strike="noStrike" cap="none">
                <a:solidFill>
                  <a:schemeClr val="lt1"/>
                </a:solidFill>
                <a:latin typeface="Permanent Marker"/>
                <a:ea typeface="Permanent Marker"/>
                <a:cs typeface="Permanent Marker"/>
                <a:sym typeface="Permanent Marker"/>
              </a:rPr>
              <a:t> information</a:t>
            </a:r>
            <a:endParaRPr/>
          </a:p>
        </p:txBody>
      </p:sp>
      <p:sp>
        <p:nvSpPr>
          <p:cNvPr id="150" name="Google Shape;150;p18"/>
          <p:cNvSpPr txBox="1"/>
          <p:nvPr/>
        </p:nvSpPr>
        <p:spPr>
          <a:xfrm>
            <a:off x="155575" y="1174732"/>
            <a:ext cx="5455516" cy="681777"/>
          </a:xfrm>
          <a:prstGeom prst="rect">
            <a:avLst/>
          </a:prstGeom>
          <a:solidFill>
            <a:srgbClr val="FFC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dirty="0" smtClean="0">
                <a:solidFill>
                  <a:schemeClr val="dk1"/>
                </a:solidFill>
                <a:latin typeface="Calibri"/>
                <a:ea typeface="Calibri"/>
                <a:cs typeface="Calibri"/>
                <a:sym typeface="Calibri"/>
              </a:rPr>
              <a:t>Interview question examples:</a:t>
            </a:r>
            <a:endParaRPr lang="en-GB" sz="32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GB"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3200" dirty="0" smtClean="0">
              <a:solidFill>
                <a:schemeClr val="dk1"/>
              </a:solidFill>
              <a:latin typeface="Calibri"/>
              <a:ea typeface="Calibri"/>
              <a:cs typeface="Calibri"/>
              <a:sym typeface="Calibri"/>
            </a:endParaRPr>
          </a:p>
        </p:txBody>
      </p:sp>
      <p:sp>
        <p:nvSpPr>
          <p:cNvPr id="2" name="Rectangle 1"/>
          <p:cNvSpPr/>
          <p:nvPr/>
        </p:nvSpPr>
        <p:spPr>
          <a:xfrm>
            <a:off x="155575" y="2282417"/>
            <a:ext cx="6428509" cy="2246769"/>
          </a:xfrm>
          <a:prstGeom prst="rect">
            <a:avLst/>
          </a:prstGeom>
          <a:solidFill>
            <a:schemeClr val="bg2">
              <a:lumMod val="60000"/>
              <a:lumOff val="40000"/>
            </a:schemeClr>
          </a:solidFill>
        </p:spPr>
        <p:txBody>
          <a:bodyPr wrap="square">
            <a:spAutoFit/>
          </a:bodyPr>
          <a:lstStyle/>
          <a:p>
            <a:pPr>
              <a:buFont typeface="Arial" panose="020B0604020202020204" pitchFamily="34" charset="0"/>
              <a:buChar char="•"/>
            </a:pPr>
            <a:r>
              <a:rPr lang="en-US" sz="2000" dirty="0">
                <a:solidFill>
                  <a:srgbClr val="202124"/>
                </a:solidFill>
                <a:latin typeface="arial" panose="020B0604020202020204" pitchFamily="34" charset="0"/>
              </a:rPr>
              <a:t>Tell Me About Yourself.</a:t>
            </a:r>
          </a:p>
          <a:p>
            <a:pPr>
              <a:buFont typeface="Arial" panose="020B0604020202020204" pitchFamily="34" charset="0"/>
              <a:buChar char="•"/>
            </a:pPr>
            <a:r>
              <a:rPr lang="en-US" sz="2000" dirty="0">
                <a:solidFill>
                  <a:srgbClr val="202124"/>
                </a:solidFill>
                <a:latin typeface="arial" panose="020B0604020202020204" pitchFamily="34" charset="0"/>
              </a:rPr>
              <a:t>How Did You Hear About This Position?</a:t>
            </a:r>
          </a:p>
          <a:p>
            <a:pPr>
              <a:buFont typeface="Arial" panose="020B0604020202020204" pitchFamily="34" charset="0"/>
              <a:buChar char="•"/>
            </a:pPr>
            <a:r>
              <a:rPr lang="en-US" sz="2000" dirty="0">
                <a:solidFill>
                  <a:srgbClr val="202124"/>
                </a:solidFill>
                <a:latin typeface="arial" panose="020B0604020202020204" pitchFamily="34" charset="0"/>
              </a:rPr>
              <a:t>Why Do You Want to Work at This Company?</a:t>
            </a:r>
          </a:p>
          <a:p>
            <a:pPr>
              <a:buFont typeface="Arial" panose="020B0604020202020204" pitchFamily="34" charset="0"/>
              <a:buChar char="•"/>
            </a:pPr>
            <a:r>
              <a:rPr lang="en-US" sz="2000" dirty="0">
                <a:solidFill>
                  <a:srgbClr val="202124"/>
                </a:solidFill>
                <a:latin typeface="arial" panose="020B0604020202020204" pitchFamily="34" charset="0"/>
              </a:rPr>
              <a:t>Why Do You Want This Job?</a:t>
            </a:r>
          </a:p>
          <a:p>
            <a:pPr>
              <a:buFont typeface="Arial" panose="020B0604020202020204" pitchFamily="34" charset="0"/>
              <a:buChar char="•"/>
            </a:pPr>
            <a:r>
              <a:rPr lang="en-US" sz="2000" dirty="0">
                <a:solidFill>
                  <a:srgbClr val="202124"/>
                </a:solidFill>
                <a:latin typeface="arial" panose="020B0604020202020204" pitchFamily="34" charset="0"/>
              </a:rPr>
              <a:t>Why Should We Hire You?</a:t>
            </a:r>
          </a:p>
          <a:p>
            <a:pPr>
              <a:buFont typeface="Arial" panose="020B0604020202020204" pitchFamily="34" charset="0"/>
              <a:buChar char="•"/>
            </a:pPr>
            <a:r>
              <a:rPr lang="en-US" sz="2000" dirty="0">
                <a:solidFill>
                  <a:srgbClr val="202124"/>
                </a:solidFill>
                <a:latin typeface="arial" panose="020B0604020202020204" pitchFamily="34" charset="0"/>
              </a:rPr>
              <a:t>What Are Your Greatest Strengths?</a:t>
            </a:r>
          </a:p>
          <a:p>
            <a:pPr>
              <a:buFont typeface="Arial" panose="020B0604020202020204" pitchFamily="34" charset="0"/>
              <a:buChar char="•"/>
            </a:pPr>
            <a:r>
              <a:rPr lang="en-US" sz="2000" dirty="0">
                <a:solidFill>
                  <a:srgbClr val="202124"/>
                </a:solidFill>
                <a:latin typeface="arial" panose="020B0604020202020204" pitchFamily="34" charset="0"/>
              </a:rPr>
              <a:t>What Do You Consider to Be Your Weaknesses?</a:t>
            </a:r>
          </a:p>
        </p:txBody>
      </p:sp>
      <p:sp>
        <p:nvSpPr>
          <p:cNvPr id="3" name="TextBox 2"/>
          <p:cNvSpPr txBox="1"/>
          <p:nvPr/>
        </p:nvSpPr>
        <p:spPr>
          <a:xfrm>
            <a:off x="609599" y="4959926"/>
            <a:ext cx="7301345" cy="369332"/>
          </a:xfrm>
          <a:prstGeom prst="rect">
            <a:avLst/>
          </a:prstGeom>
          <a:solidFill>
            <a:schemeClr val="accent6">
              <a:lumMod val="75000"/>
            </a:schemeClr>
          </a:solidFill>
        </p:spPr>
        <p:txBody>
          <a:bodyPr wrap="square" rtlCol="0">
            <a:spAutoFit/>
          </a:bodyPr>
          <a:lstStyle/>
          <a:p>
            <a:r>
              <a:rPr lang="en-GB" sz="1800" dirty="0" smtClean="0"/>
              <a:t>With your teacher discuss what might be some good answers</a:t>
            </a:r>
            <a:endParaRPr lang="en-GB" sz="1800" dirty="0"/>
          </a:p>
        </p:txBody>
      </p:sp>
    </p:spTree>
    <p:extLst>
      <p:ext uri="{BB962C8B-B14F-4D97-AF65-F5344CB8AC3E}">
        <p14:creationId xmlns:p14="http://schemas.microsoft.com/office/powerpoint/2010/main" val="17566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5"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5"/>
          <p:cNvSpPr/>
          <p:nvPr/>
        </p:nvSpPr>
        <p:spPr>
          <a:xfrm>
            <a:off x="0" y="-11687"/>
            <a:ext cx="9144000" cy="369332"/>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Permanent Marker"/>
              <a:buNone/>
            </a:pPr>
            <a:r>
              <a:rPr lang="en-GB" sz="1800" b="1" i="0" u="none" strike="noStrike" cap="none">
                <a:solidFill>
                  <a:schemeClr val="lt1"/>
                </a:solidFill>
                <a:latin typeface="Permanent Marker"/>
                <a:ea typeface="Permanent Marker"/>
                <a:cs typeface="Permanent Marker"/>
                <a:sym typeface="Permanent Marker"/>
              </a:rPr>
              <a:t>Objectives and Outcomes</a:t>
            </a:r>
            <a:endParaRPr sz="1800" b="0" u="none" strike="noStrike" cap="none">
              <a:solidFill>
                <a:schemeClr val="lt1"/>
              </a:solidFill>
              <a:latin typeface="Permanent Marker"/>
              <a:ea typeface="Permanent Marker"/>
              <a:cs typeface="Permanent Marker"/>
              <a:sym typeface="Permanent Marker"/>
            </a:endParaRPr>
          </a:p>
        </p:txBody>
      </p:sp>
      <p:sp>
        <p:nvSpPr>
          <p:cNvPr id="116" name="Google Shape;116;p15"/>
          <p:cNvSpPr/>
          <p:nvPr/>
        </p:nvSpPr>
        <p:spPr>
          <a:xfrm>
            <a:off x="210851" y="703156"/>
            <a:ext cx="280192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dirty="0">
                <a:solidFill>
                  <a:schemeClr val="accent4"/>
                </a:solidFill>
                <a:latin typeface="Calibri"/>
                <a:ea typeface="Calibri"/>
                <a:cs typeface="Calibri"/>
                <a:sym typeface="Calibri"/>
              </a:rPr>
              <a:t>Expected</a:t>
            </a:r>
            <a:endParaRPr dirty="0"/>
          </a:p>
        </p:txBody>
      </p:sp>
      <p:sp>
        <p:nvSpPr>
          <p:cNvPr id="117" name="Google Shape;117;p15"/>
          <p:cNvSpPr/>
          <p:nvPr/>
        </p:nvSpPr>
        <p:spPr>
          <a:xfrm>
            <a:off x="114959" y="2400569"/>
            <a:ext cx="299370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a:solidFill>
                  <a:srgbClr val="953734"/>
                </a:solidFill>
                <a:latin typeface="Calibri"/>
                <a:ea typeface="Calibri"/>
                <a:cs typeface="Calibri"/>
                <a:sym typeface="Calibri"/>
              </a:rPr>
              <a:t>Challenge</a:t>
            </a:r>
            <a:endParaRPr/>
          </a:p>
        </p:txBody>
      </p:sp>
      <p:sp>
        <p:nvSpPr>
          <p:cNvPr id="118" name="Google Shape;118;p15"/>
          <p:cNvSpPr/>
          <p:nvPr/>
        </p:nvSpPr>
        <p:spPr>
          <a:xfrm>
            <a:off x="497948" y="4443493"/>
            <a:ext cx="222772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a:solidFill>
                  <a:srgbClr val="4F6128"/>
                </a:solidFill>
                <a:latin typeface="Calibri"/>
                <a:ea typeface="Calibri"/>
                <a:cs typeface="Calibri"/>
                <a:sym typeface="Calibri"/>
              </a:rPr>
              <a:t>Stretch</a:t>
            </a:r>
            <a:endParaRPr/>
          </a:p>
        </p:txBody>
      </p:sp>
      <p:sp>
        <p:nvSpPr>
          <p:cNvPr id="119" name="Google Shape;119;p15"/>
          <p:cNvSpPr txBox="1"/>
          <p:nvPr/>
        </p:nvSpPr>
        <p:spPr>
          <a:xfrm>
            <a:off x="3224691" y="490421"/>
            <a:ext cx="5756030" cy="1584176"/>
          </a:xfrm>
          <a:prstGeom prst="rect">
            <a:avLst/>
          </a:prstGeom>
          <a:solidFill>
            <a:srgbClr val="E5DFEC"/>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smtClean="0">
                <a:solidFill>
                  <a:srgbClr val="494429"/>
                </a:solidFill>
                <a:latin typeface="Verdana"/>
                <a:ea typeface="Verdana"/>
                <a:cs typeface="Verdana"/>
                <a:sym typeface="Verdana"/>
              </a:rPr>
              <a:t>List at least 5 interview skills </a:t>
            </a:r>
            <a:endParaRPr sz="2400" dirty="0">
              <a:solidFill>
                <a:srgbClr val="494429"/>
              </a:solidFill>
              <a:latin typeface="Verdana"/>
              <a:ea typeface="Verdana"/>
              <a:cs typeface="Verdana"/>
              <a:sym typeface="Verdana"/>
            </a:endParaRPr>
          </a:p>
        </p:txBody>
      </p:sp>
      <p:sp>
        <p:nvSpPr>
          <p:cNvPr id="120" name="Google Shape;120;p15"/>
          <p:cNvSpPr txBox="1"/>
          <p:nvPr/>
        </p:nvSpPr>
        <p:spPr>
          <a:xfrm>
            <a:off x="3208458" y="2234481"/>
            <a:ext cx="5756030" cy="1584176"/>
          </a:xfrm>
          <a:prstGeom prst="rect">
            <a:avLst/>
          </a:prstGeom>
          <a:solidFill>
            <a:srgbClr val="F2DADA"/>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smtClean="0">
                <a:solidFill>
                  <a:srgbClr val="494429"/>
                </a:solidFill>
                <a:latin typeface="Verdana"/>
                <a:ea typeface="Verdana"/>
                <a:cs typeface="Verdana"/>
                <a:sym typeface="Verdana"/>
              </a:rPr>
              <a:t>Explain why interview skills are important</a:t>
            </a:r>
            <a:endParaRPr sz="2400" dirty="0">
              <a:solidFill>
                <a:srgbClr val="494429"/>
              </a:solidFill>
              <a:latin typeface="Verdana"/>
              <a:ea typeface="Verdana"/>
              <a:cs typeface="Verdana"/>
              <a:sym typeface="Verdana"/>
            </a:endParaRPr>
          </a:p>
        </p:txBody>
      </p:sp>
      <p:sp>
        <p:nvSpPr>
          <p:cNvPr id="121" name="Google Shape;121;p15"/>
          <p:cNvSpPr txBox="1"/>
          <p:nvPr/>
        </p:nvSpPr>
        <p:spPr>
          <a:xfrm>
            <a:off x="3208458" y="4079368"/>
            <a:ext cx="5756030" cy="1584176"/>
          </a:xfrm>
          <a:prstGeom prst="rect">
            <a:avLst/>
          </a:prstGeom>
          <a:solidFill>
            <a:srgbClr val="D6E3BC"/>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smtClean="0">
                <a:solidFill>
                  <a:srgbClr val="494429"/>
                </a:solidFill>
                <a:latin typeface="Verdana"/>
                <a:ea typeface="Verdana"/>
                <a:cs typeface="Verdana"/>
                <a:sym typeface="Verdana"/>
              </a:rPr>
              <a:t>Be able to relate skills to past experiences </a:t>
            </a:r>
            <a:endParaRPr sz="2400" dirty="0">
              <a:solidFill>
                <a:srgbClr val="494429"/>
              </a:solidFill>
              <a:latin typeface="Verdana"/>
              <a:ea typeface="Verdana"/>
              <a:cs typeface="Verdana"/>
              <a:sym typeface="Verdana"/>
            </a:endParaRPr>
          </a:p>
        </p:txBody>
      </p:sp>
      <p:sp>
        <p:nvSpPr>
          <p:cNvPr id="122" name="Google Shape;122;p15"/>
          <p:cNvSpPr/>
          <p:nvPr/>
        </p:nvSpPr>
        <p:spPr>
          <a:xfrm>
            <a:off x="3224691" y="5877272"/>
            <a:ext cx="5739797" cy="864096"/>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smtClean="0"/>
              <a:t>All Careers within the Burnley and Pendle area </a:t>
            </a:r>
            <a:endParaRPr dirty="0"/>
          </a:p>
        </p:txBody>
      </p:sp>
      <p:sp>
        <p:nvSpPr>
          <p:cNvPr id="123" name="Google Shape;123;p15"/>
          <p:cNvSpPr/>
          <p:nvPr/>
        </p:nvSpPr>
        <p:spPr>
          <a:xfrm>
            <a:off x="114959" y="5877272"/>
            <a:ext cx="3019993"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400" b="1" cap="none">
                <a:solidFill>
                  <a:srgbClr val="92CCDC"/>
                </a:solidFill>
                <a:latin typeface="Calibri"/>
                <a:ea typeface="Calibri"/>
                <a:cs typeface="Calibri"/>
                <a:sym typeface="Calibri"/>
              </a:rPr>
              <a:t>Careers Link</a:t>
            </a:r>
            <a:endParaRPr/>
          </a:p>
        </p:txBody>
      </p:sp>
    </p:spTree>
    <p:extLst>
      <p:ext uri="{BB962C8B-B14F-4D97-AF65-F5344CB8AC3E}">
        <p14:creationId xmlns:p14="http://schemas.microsoft.com/office/powerpoint/2010/main" val="1990821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315416"/>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24"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315416"/>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3" name="Google Shape;223;p24"/>
          <p:cNvGrpSpPr/>
          <p:nvPr/>
        </p:nvGrpSpPr>
        <p:grpSpPr>
          <a:xfrm>
            <a:off x="2915816" y="294450"/>
            <a:ext cx="2664296" cy="2270454"/>
            <a:chOff x="3354841" y="287585"/>
            <a:chExt cx="2664296" cy="2270454"/>
          </a:xfrm>
        </p:grpSpPr>
        <p:sp>
          <p:nvSpPr>
            <p:cNvPr id="224" name="Google Shape;224;p24"/>
            <p:cNvSpPr/>
            <p:nvPr/>
          </p:nvSpPr>
          <p:spPr>
            <a:xfrm>
              <a:off x="3707904" y="287585"/>
              <a:ext cx="1728192" cy="1800200"/>
            </a:xfrm>
            <a:prstGeom prst="noSmoking">
              <a:avLst>
                <a:gd name="adj" fmla="val 12098"/>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24"/>
            <p:cNvSpPr txBox="1"/>
            <p:nvPr/>
          </p:nvSpPr>
          <p:spPr>
            <a:xfrm>
              <a:off x="3354841" y="2034819"/>
              <a:ext cx="266429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a:solidFill>
                    <a:srgbClr val="D99593"/>
                  </a:solidFill>
                  <a:latin typeface="Comic Sans MS"/>
                  <a:ea typeface="Comic Sans MS"/>
                  <a:cs typeface="Comic Sans MS"/>
                  <a:sym typeface="Comic Sans MS"/>
                </a:rPr>
                <a:t>Misconception</a:t>
              </a:r>
              <a:endParaRPr sz="1800" b="1">
                <a:solidFill>
                  <a:srgbClr val="D99593"/>
                </a:solidFill>
                <a:latin typeface="Comic Sans MS"/>
                <a:ea typeface="Comic Sans MS"/>
                <a:cs typeface="Comic Sans MS"/>
                <a:sym typeface="Comic Sans MS"/>
              </a:endParaRPr>
            </a:p>
          </p:txBody>
        </p:sp>
      </p:grpSp>
      <p:grpSp>
        <p:nvGrpSpPr>
          <p:cNvPr id="226" name="Google Shape;226;p24"/>
          <p:cNvGrpSpPr/>
          <p:nvPr/>
        </p:nvGrpSpPr>
        <p:grpSpPr>
          <a:xfrm>
            <a:off x="35496" y="2348880"/>
            <a:ext cx="3033692" cy="2366350"/>
            <a:chOff x="129531" y="2260068"/>
            <a:chExt cx="3033692" cy="2366350"/>
          </a:xfrm>
        </p:grpSpPr>
        <p:sp>
          <p:nvSpPr>
            <p:cNvPr id="227" name="Google Shape;227;p24"/>
            <p:cNvSpPr/>
            <p:nvPr/>
          </p:nvSpPr>
          <p:spPr>
            <a:xfrm>
              <a:off x="610260" y="2260068"/>
              <a:ext cx="2072234" cy="22159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3800" b="1" cap="none">
                  <a:solidFill>
                    <a:srgbClr val="CCC0D9"/>
                  </a:solidFill>
                  <a:latin typeface="Calibri"/>
                  <a:ea typeface="Calibri"/>
                  <a:cs typeface="Calibri"/>
                  <a:sym typeface="Calibri"/>
                </a:rPr>
                <a:t>SA</a:t>
              </a:r>
              <a:endParaRPr/>
            </a:p>
          </p:txBody>
        </p:sp>
        <p:sp>
          <p:nvSpPr>
            <p:cNvPr id="228" name="Google Shape;228;p24"/>
            <p:cNvSpPr txBox="1"/>
            <p:nvPr/>
          </p:nvSpPr>
          <p:spPr>
            <a:xfrm>
              <a:off x="129531" y="3918532"/>
              <a:ext cx="3033692"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B2A0C7"/>
                  </a:solidFill>
                  <a:latin typeface="Comic Sans MS"/>
                  <a:ea typeface="Comic Sans MS"/>
                  <a:cs typeface="Comic Sans MS"/>
                  <a:sym typeface="Comic Sans MS"/>
                </a:rPr>
                <a:t>Self Assessment</a:t>
              </a:r>
              <a:endParaRPr/>
            </a:p>
            <a:p>
              <a:pPr marL="0" marR="0" lvl="0" indent="0" algn="ctr" rtl="0">
                <a:spcBef>
                  <a:spcPts val="0"/>
                </a:spcBef>
                <a:spcAft>
                  <a:spcPts val="0"/>
                </a:spcAft>
                <a:buNone/>
              </a:pPr>
              <a:r>
                <a:rPr lang="en-GB" sz="1600" b="1">
                  <a:solidFill>
                    <a:srgbClr val="B2A0C7"/>
                  </a:solidFill>
                  <a:latin typeface="Comic Sans MS"/>
                  <a:ea typeface="Comic Sans MS"/>
                  <a:cs typeface="Comic Sans MS"/>
                  <a:sym typeface="Comic Sans MS"/>
                </a:rPr>
                <a:t>(Link to Rubric – Purple Pen)</a:t>
              </a:r>
              <a:endParaRPr sz="1400" b="1">
                <a:solidFill>
                  <a:srgbClr val="B2A0C7"/>
                </a:solidFill>
                <a:latin typeface="Comic Sans MS"/>
                <a:ea typeface="Comic Sans MS"/>
                <a:cs typeface="Comic Sans MS"/>
                <a:sym typeface="Comic Sans MS"/>
              </a:endParaRPr>
            </a:p>
          </p:txBody>
        </p:sp>
      </p:grpSp>
      <p:grpSp>
        <p:nvGrpSpPr>
          <p:cNvPr id="229" name="Google Shape;229;p24"/>
          <p:cNvGrpSpPr/>
          <p:nvPr/>
        </p:nvGrpSpPr>
        <p:grpSpPr>
          <a:xfrm>
            <a:off x="3059832" y="2341650"/>
            <a:ext cx="2987585" cy="2383494"/>
            <a:chOff x="3191810" y="2260068"/>
            <a:chExt cx="2987585" cy="2383494"/>
          </a:xfrm>
        </p:grpSpPr>
        <p:sp>
          <p:nvSpPr>
            <p:cNvPr id="230" name="Google Shape;230;p24"/>
            <p:cNvSpPr/>
            <p:nvPr/>
          </p:nvSpPr>
          <p:spPr>
            <a:xfrm>
              <a:off x="3552444" y="2260068"/>
              <a:ext cx="2072234" cy="22159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3800" b="1" cap="none">
                  <a:solidFill>
                    <a:srgbClr val="D6E3BC"/>
                  </a:solidFill>
                  <a:latin typeface="Calibri"/>
                  <a:ea typeface="Calibri"/>
                  <a:cs typeface="Calibri"/>
                  <a:sym typeface="Calibri"/>
                </a:rPr>
                <a:t>PA</a:t>
              </a:r>
              <a:endParaRPr/>
            </a:p>
          </p:txBody>
        </p:sp>
        <p:sp>
          <p:nvSpPr>
            <p:cNvPr id="231" name="Google Shape;231;p24"/>
            <p:cNvSpPr txBox="1"/>
            <p:nvPr/>
          </p:nvSpPr>
          <p:spPr>
            <a:xfrm>
              <a:off x="3191810" y="3935676"/>
              <a:ext cx="298758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C2D59B"/>
                  </a:solidFill>
                  <a:latin typeface="Comic Sans MS"/>
                  <a:ea typeface="Comic Sans MS"/>
                  <a:cs typeface="Comic Sans MS"/>
                  <a:sym typeface="Comic Sans MS"/>
                </a:rPr>
                <a:t>Peer Assessment</a:t>
              </a:r>
              <a:endParaRPr/>
            </a:p>
            <a:p>
              <a:pPr marL="0" marR="0" lvl="0" indent="0" algn="ctr" rtl="0">
                <a:spcBef>
                  <a:spcPts val="0"/>
                </a:spcBef>
                <a:spcAft>
                  <a:spcPts val="0"/>
                </a:spcAft>
                <a:buNone/>
              </a:pPr>
              <a:r>
                <a:rPr lang="en-GB" sz="1600" b="1">
                  <a:solidFill>
                    <a:srgbClr val="C2D59B"/>
                  </a:solidFill>
                  <a:latin typeface="Comic Sans MS"/>
                  <a:ea typeface="Comic Sans MS"/>
                  <a:cs typeface="Comic Sans MS"/>
                  <a:sym typeface="Comic Sans MS"/>
                </a:rPr>
                <a:t>(Link to Rubric – Green Pen)</a:t>
              </a:r>
              <a:endParaRPr sz="1400" b="1">
                <a:solidFill>
                  <a:srgbClr val="C2D59B"/>
                </a:solidFill>
                <a:latin typeface="Comic Sans MS"/>
                <a:ea typeface="Comic Sans MS"/>
                <a:cs typeface="Comic Sans MS"/>
                <a:sym typeface="Comic Sans MS"/>
              </a:endParaRPr>
            </a:p>
          </p:txBody>
        </p:sp>
      </p:grpSp>
      <p:grpSp>
        <p:nvGrpSpPr>
          <p:cNvPr id="232" name="Google Shape;232;p24"/>
          <p:cNvGrpSpPr/>
          <p:nvPr/>
        </p:nvGrpSpPr>
        <p:grpSpPr>
          <a:xfrm>
            <a:off x="-196798" y="162567"/>
            <a:ext cx="3256630" cy="2402337"/>
            <a:chOff x="-53143" y="207229"/>
            <a:chExt cx="3256630" cy="2402337"/>
          </a:xfrm>
        </p:grpSpPr>
        <p:sp>
          <p:nvSpPr>
            <p:cNvPr id="233" name="Google Shape;233;p24"/>
            <p:cNvSpPr/>
            <p:nvPr/>
          </p:nvSpPr>
          <p:spPr>
            <a:xfrm>
              <a:off x="539552" y="207229"/>
              <a:ext cx="2088232" cy="1960911"/>
            </a:xfrm>
            <a:prstGeom prst="star16">
              <a:avLst>
                <a:gd name="adj" fmla="val 375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mic Sans MS"/>
                <a:ea typeface="Comic Sans MS"/>
                <a:cs typeface="Comic Sans MS"/>
                <a:sym typeface="Comic Sans MS"/>
              </a:endParaRPr>
            </a:p>
          </p:txBody>
        </p:sp>
        <p:sp>
          <p:nvSpPr>
            <p:cNvPr id="234" name="Google Shape;234;p24"/>
            <p:cNvSpPr txBox="1"/>
            <p:nvPr/>
          </p:nvSpPr>
          <p:spPr>
            <a:xfrm>
              <a:off x="592873" y="664820"/>
              <a:ext cx="2088232"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6600" b="1">
                  <a:solidFill>
                    <a:schemeClr val="lt1"/>
                  </a:solidFill>
                  <a:latin typeface="Comic Sans MS"/>
                  <a:ea typeface="Comic Sans MS"/>
                  <a:cs typeface="Comic Sans MS"/>
                  <a:sym typeface="Comic Sans MS"/>
                </a:rPr>
                <a:t>KW</a:t>
              </a:r>
              <a:endParaRPr sz="4800" b="1">
                <a:solidFill>
                  <a:schemeClr val="lt1"/>
                </a:solidFill>
                <a:latin typeface="Comic Sans MS"/>
                <a:ea typeface="Comic Sans MS"/>
                <a:cs typeface="Comic Sans MS"/>
                <a:sym typeface="Comic Sans MS"/>
              </a:endParaRPr>
            </a:p>
          </p:txBody>
        </p:sp>
        <p:sp>
          <p:nvSpPr>
            <p:cNvPr id="235" name="Google Shape;235;p24"/>
            <p:cNvSpPr txBox="1"/>
            <p:nvPr/>
          </p:nvSpPr>
          <p:spPr>
            <a:xfrm>
              <a:off x="-53143" y="2086346"/>
              <a:ext cx="325663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a:solidFill>
                    <a:schemeClr val="accent6"/>
                  </a:solidFill>
                  <a:latin typeface="Comic Sans MS"/>
                  <a:ea typeface="Comic Sans MS"/>
                  <a:cs typeface="Comic Sans MS"/>
                  <a:sym typeface="Comic Sans MS"/>
                </a:rPr>
                <a:t>Key Word</a:t>
              </a:r>
              <a:endParaRPr sz="1800" b="1">
                <a:solidFill>
                  <a:schemeClr val="accent6"/>
                </a:solidFill>
                <a:latin typeface="Comic Sans MS"/>
                <a:ea typeface="Comic Sans MS"/>
                <a:cs typeface="Comic Sans MS"/>
                <a:sym typeface="Comic Sans MS"/>
              </a:endParaRPr>
            </a:p>
          </p:txBody>
        </p:sp>
      </p:grpSp>
      <p:grpSp>
        <p:nvGrpSpPr>
          <p:cNvPr id="236" name="Google Shape;236;p24"/>
          <p:cNvGrpSpPr/>
          <p:nvPr/>
        </p:nvGrpSpPr>
        <p:grpSpPr>
          <a:xfrm>
            <a:off x="5670447" y="175577"/>
            <a:ext cx="3410694" cy="2317319"/>
            <a:chOff x="5670447" y="166899"/>
            <a:chExt cx="3410694" cy="2317319"/>
          </a:xfrm>
        </p:grpSpPr>
        <p:grpSp>
          <p:nvGrpSpPr>
            <p:cNvPr id="237" name="Google Shape;237;p24"/>
            <p:cNvGrpSpPr/>
            <p:nvPr/>
          </p:nvGrpSpPr>
          <p:grpSpPr>
            <a:xfrm>
              <a:off x="5931117" y="166899"/>
              <a:ext cx="2826382" cy="2097052"/>
              <a:chOff x="4850997" y="166899"/>
              <a:chExt cx="2826382" cy="2097052"/>
            </a:xfrm>
          </p:grpSpPr>
          <p:sp>
            <p:nvSpPr>
              <p:cNvPr id="238" name="Google Shape;238;p24"/>
              <p:cNvSpPr/>
              <p:nvPr/>
            </p:nvSpPr>
            <p:spPr>
              <a:xfrm rot="322439">
                <a:off x="4932040" y="287585"/>
                <a:ext cx="2664296" cy="1855681"/>
              </a:xfrm>
              <a:prstGeom prst="cloud">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24"/>
              <p:cNvSpPr txBox="1"/>
              <p:nvPr/>
            </p:nvSpPr>
            <p:spPr>
              <a:xfrm>
                <a:off x="5148064" y="548680"/>
                <a:ext cx="2295221"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a:solidFill>
                      <a:schemeClr val="lt1"/>
                    </a:solidFill>
                    <a:latin typeface="Comic Sans MS"/>
                    <a:ea typeface="Comic Sans MS"/>
                    <a:cs typeface="Comic Sans MS"/>
                    <a:sym typeface="Comic Sans MS"/>
                  </a:rPr>
                  <a:t>My Next Challenge</a:t>
                </a:r>
                <a:endParaRPr/>
              </a:p>
            </p:txBody>
          </p:sp>
        </p:grpSp>
        <p:sp>
          <p:nvSpPr>
            <p:cNvPr id="240" name="Google Shape;240;p24"/>
            <p:cNvSpPr txBox="1"/>
            <p:nvPr/>
          </p:nvSpPr>
          <p:spPr>
            <a:xfrm>
              <a:off x="5670447" y="2114886"/>
              <a:ext cx="341069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B2A0C7"/>
                  </a:solidFill>
                  <a:latin typeface="Comic Sans MS"/>
                  <a:ea typeface="Comic Sans MS"/>
                  <a:cs typeface="Comic Sans MS"/>
                  <a:sym typeface="Comic Sans MS"/>
                </a:rPr>
                <a:t>(Link to Rubric – Purple Pen)</a:t>
              </a:r>
              <a:endParaRPr sz="1200" b="1">
                <a:solidFill>
                  <a:srgbClr val="B2A0C7"/>
                </a:solidFill>
                <a:latin typeface="Comic Sans MS"/>
                <a:ea typeface="Comic Sans MS"/>
                <a:cs typeface="Comic Sans MS"/>
                <a:sym typeface="Comic Sans MS"/>
              </a:endParaRPr>
            </a:p>
          </p:txBody>
        </p:sp>
      </p:grpSp>
      <p:grpSp>
        <p:nvGrpSpPr>
          <p:cNvPr id="241" name="Google Shape;241;p24"/>
          <p:cNvGrpSpPr/>
          <p:nvPr/>
        </p:nvGrpSpPr>
        <p:grpSpPr>
          <a:xfrm rot="-1894187">
            <a:off x="5905127" y="3333020"/>
            <a:ext cx="3202632" cy="909078"/>
            <a:chOff x="5789333" y="2958131"/>
            <a:chExt cx="3202632" cy="909078"/>
          </a:xfrm>
        </p:grpSpPr>
        <p:sp>
          <p:nvSpPr>
            <p:cNvPr id="242" name="Google Shape;242;p24"/>
            <p:cNvSpPr/>
            <p:nvPr/>
          </p:nvSpPr>
          <p:spPr>
            <a:xfrm rot="-5400000">
              <a:off x="5770469" y="3017356"/>
              <a:ext cx="504056" cy="466328"/>
            </a:xfrm>
            <a:prstGeom prst="triangle">
              <a:avLst>
                <a:gd name="adj" fmla="val 50000"/>
              </a:avLst>
            </a:prstGeom>
            <a:solidFill>
              <a:srgbClr val="DDD9C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24"/>
            <p:cNvSpPr/>
            <p:nvPr/>
          </p:nvSpPr>
          <p:spPr>
            <a:xfrm rot="-5400000">
              <a:off x="7371785" y="1882368"/>
              <a:ext cx="504056" cy="2736304"/>
            </a:xfrm>
            <a:prstGeom prst="rect">
              <a:avLst/>
            </a:prstGeom>
            <a:solidFill>
              <a:srgbClr val="5F497A"/>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24"/>
            <p:cNvSpPr/>
            <p:nvPr/>
          </p:nvSpPr>
          <p:spPr>
            <a:xfrm rot="-5400000">
              <a:off x="5801314" y="3177502"/>
              <a:ext cx="171863" cy="154192"/>
            </a:xfrm>
            <a:prstGeom prst="triangle">
              <a:avLst>
                <a:gd name="adj"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24"/>
            <p:cNvSpPr txBox="1"/>
            <p:nvPr/>
          </p:nvSpPr>
          <p:spPr>
            <a:xfrm>
              <a:off x="6300192" y="2958131"/>
              <a:ext cx="266429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a:solidFill>
                    <a:schemeClr val="lt1"/>
                  </a:solidFill>
                  <a:latin typeface="Comic Sans MS"/>
                  <a:ea typeface="Comic Sans MS"/>
                  <a:cs typeface="Comic Sans MS"/>
                  <a:sym typeface="Comic Sans MS"/>
                </a:rPr>
                <a:t>Feedback</a:t>
              </a:r>
              <a:endParaRPr sz="2000" b="1">
                <a:solidFill>
                  <a:schemeClr val="lt1"/>
                </a:solidFill>
                <a:latin typeface="Comic Sans MS"/>
                <a:ea typeface="Comic Sans MS"/>
                <a:cs typeface="Comic Sans MS"/>
                <a:sym typeface="Comic Sans MS"/>
              </a:endParaRPr>
            </a:p>
          </p:txBody>
        </p:sp>
        <p:sp>
          <p:nvSpPr>
            <p:cNvPr id="246" name="Google Shape;246;p24"/>
            <p:cNvSpPr txBox="1"/>
            <p:nvPr/>
          </p:nvSpPr>
          <p:spPr>
            <a:xfrm>
              <a:off x="6243259" y="3497877"/>
              <a:ext cx="266429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B2A0C7"/>
                  </a:solidFill>
                  <a:latin typeface="Comic Sans MS"/>
                  <a:ea typeface="Comic Sans MS"/>
                  <a:cs typeface="Comic Sans MS"/>
                  <a:sym typeface="Comic Sans MS"/>
                </a:rPr>
                <a:t>(Purple Pen Response)</a:t>
              </a:r>
              <a:endParaRPr sz="1200" b="1">
                <a:solidFill>
                  <a:srgbClr val="B2A0C7"/>
                </a:solidFill>
                <a:latin typeface="Comic Sans MS"/>
                <a:ea typeface="Comic Sans MS"/>
                <a:cs typeface="Comic Sans MS"/>
                <a:sym typeface="Comic Sans MS"/>
              </a:endParaRPr>
            </a:p>
          </p:txBody>
        </p:sp>
      </p:grpSp>
      <p:grpSp>
        <p:nvGrpSpPr>
          <p:cNvPr id="247" name="Google Shape;247;p24"/>
          <p:cNvGrpSpPr/>
          <p:nvPr/>
        </p:nvGrpSpPr>
        <p:grpSpPr>
          <a:xfrm>
            <a:off x="5957849" y="4411951"/>
            <a:ext cx="3111540" cy="2205238"/>
            <a:chOff x="5957849" y="4091457"/>
            <a:chExt cx="3111540" cy="2205238"/>
          </a:xfrm>
        </p:grpSpPr>
        <p:sp>
          <p:nvSpPr>
            <p:cNvPr id="248" name="Google Shape;248;p24"/>
            <p:cNvSpPr/>
            <p:nvPr/>
          </p:nvSpPr>
          <p:spPr>
            <a:xfrm rot="-7294187">
              <a:off x="6036423" y="5647650"/>
              <a:ext cx="504056" cy="466328"/>
            </a:xfrm>
            <a:prstGeom prst="triangle">
              <a:avLst>
                <a:gd name="adj" fmla="val 50000"/>
              </a:avLst>
            </a:prstGeom>
            <a:solidFill>
              <a:srgbClr val="DDD9C3"/>
            </a:solidFill>
            <a:ln w="25400" cap="flat" cmpd="sng">
              <a:solidFill>
                <a:srgbClr val="1D1B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24"/>
            <p:cNvSpPr/>
            <p:nvPr/>
          </p:nvSpPr>
          <p:spPr>
            <a:xfrm rot="-7294187">
              <a:off x="7400749" y="3674314"/>
              <a:ext cx="504056" cy="2736304"/>
            </a:xfrm>
            <a:prstGeom prst="rect">
              <a:avLst/>
            </a:prstGeom>
            <a:solidFill>
              <a:srgbClr val="76923C"/>
            </a:solidFill>
            <a:ln w="25400" cap="flat" cmpd="sng">
              <a:solidFill>
                <a:srgbClr val="1D1B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24"/>
            <p:cNvSpPr/>
            <p:nvPr/>
          </p:nvSpPr>
          <p:spPr>
            <a:xfrm rot="-7294187">
              <a:off x="6089420" y="5878002"/>
              <a:ext cx="171863" cy="154192"/>
            </a:xfrm>
            <a:prstGeom prst="triangle">
              <a:avLst>
                <a:gd name="adj"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24"/>
            <p:cNvSpPr txBox="1"/>
            <p:nvPr/>
          </p:nvSpPr>
          <p:spPr>
            <a:xfrm rot="-1894187">
              <a:off x="6327894" y="4745613"/>
              <a:ext cx="266429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a:solidFill>
                    <a:schemeClr val="lt1"/>
                  </a:solidFill>
                  <a:latin typeface="Comic Sans MS"/>
                  <a:ea typeface="Comic Sans MS"/>
                  <a:cs typeface="Comic Sans MS"/>
                  <a:sym typeface="Comic Sans MS"/>
                </a:rPr>
                <a:t>Marking</a:t>
              </a:r>
              <a:endParaRPr sz="2000" b="1">
                <a:solidFill>
                  <a:schemeClr val="lt1"/>
                </a:solidFill>
                <a:latin typeface="Comic Sans MS"/>
                <a:ea typeface="Comic Sans MS"/>
                <a:cs typeface="Comic Sans MS"/>
                <a:sym typeface="Comic Sans MS"/>
              </a:endParaRPr>
            </a:p>
          </p:txBody>
        </p:sp>
        <p:sp>
          <p:nvSpPr>
            <p:cNvPr id="252" name="Google Shape;252;p24"/>
            <p:cNvSpPr txBox="1"/>
            <p:nvPr/>
          </p:nvSpPr>
          <p:spPr>
            <a:xfrm rot="-1894187">
              <a:off x="6505567" y="5257265"/>
              <a:ext cx="266429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C2D59B"/>
                  </a:solidFill>
                  <a:latin typeface="Comic Sans MS"/>
                  <a:ea typeface="Comic Sans MS"/>
                  <a:cs typeface="Comic Sans MS"/>
                  <a:sym typeface="Comic Sans MS"/>
                </a:rPr>
                <a:t>(Green Pen)</a:t>
              </a:r>
              <a:endParaRPr sz="1200" b="1">
                <a:solidFill>
                  <a:srgbClr val="C2D59B"/>
                </a:solidFill>
                <a:latin typeface="Comic Sans MS"/>
                <a:ea typeface="Comic Sans MS"/>
                <a:cs typeface="Comic Sans MS"/>
                <a:sym typeface="Comic Sans MS"/>
              </a:endParaRPr>
            </a:p>
          </p:txBody>
        </p:sp>
      </p:grpSp>
      <p:sp>
        <p:nvSpPr>
          <p:cNvPr id="253" name="Google Shape;253;p24"/>
          <p:cNvSpPr/>
          <p:nvPr/>
        </p:nvSpPr>
        <p:spPr>
          <a:xfrm>
            <a:off x="938578" y="4941168"/>
            <a:ext cx="1152128" cy="1136775"/>
          </a:xfrm>
          <a:prstGeom prst="ellipse">
            <a:avLst/>
          </a:prstGeom>
          <a:solidFill>
            <a:srgbClr val="CCC0D9"/>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24"/>
          <p:cNvSpPr/>
          <p:nvPr/>
        </p:nvSpPr>
        <p:spPr>
          <a:xfrm>
            <a:off x="1243778" y="5246707"/>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24"/>
          <p:cNvSpPr/>
          <p:nvPr/>
        </p:nvSpPr>
        <p:spPr>
          <a:xfrm>
            <a:off x="1582370" y="5246707"/>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4"/>
          <p:cNvSpPr/>
          <p:nvPr/>
        </p:nvSpPr>
        <p:spPr>
          <a:xfrm rot="10800000" flipH="1">
            <a:off x="1229273" y="5383788"/>
            <a:ext cx="569701" cy="510544"/>
          </a:xfrm>
          <a:prstGeom prst="blockArc">
            <a:avLst>
              <a:gd name="adj1" fmla="val 10800000"/>
              <a:gd name="adj2" fmla="val 86116"/>
              <a:gd name="adj3" fmla="val 6353"/>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24"/>
          <p:cNvSpPr/>
          <p:nvPr/>
        </p:nvSpPr>
        <p:spPr>
          <a:xfrm>
            <a:off x="3290834" y="4946848"/>
            <a:ext cx="1152128" cy="1136775"/>
          </a:xfrm>
          <a:prstGeom prst="ellipse">
            <a:avLst/>
          </a:prstGeom>
          <a:solidFill>
            <a:srgbClr val="CCC0D9"/>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24"/>
          <p:cNvSpPr/>
          <p:nvPr/>
        </p:nvSpPr>
        <p:spPr>
          <a:xfrm>
            <a:off x="3579460" y="5600736"/>
            <a:ext cx="569701" cy="510544"/>
          </a:xfrm>
          <a:prstGeom prst="blockArc">
            <a:avLst>
              <a:gd name="adj1" fmla="val 10800000"/>
              <a:gd name="adj2" fmla="val 86116"/>
              <a:gd name="adj3" fmla="val 6353"/>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24"/>
          <p:cNvSpPr/>
          <p:nvPr/>
        </p:nvSpPr>
        <p:spPr>
          <a:xfrm>
            <a:off x="2114706" y="4941168"/>
            <a:ext cx="1152128" cy="1136775"/>
          </a:xfrm>
          <a:prstGeom prst="ellipse">
            <a:avLst/>
          </a:prstGeom>
          <a:solidFill>
            <a:srgbClr val="CCC0D9"/>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4"/>
          <p:cNvSpPr/>
          <p:nvPr/>
        </p:nvSpPr>
        <p:spPr>
          <a:xfrm>
            <a:off x="2419906" y="5701758"/>
            <a:ext cx="547639" cy="45719"/>
          </a:xfrm>
          <a:prstGeom prst="rect">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4"/>
          <p:cNvSpPr/>
          <p:nvPr/>
        </p:nvSpPr>
        <p:spPr>
          <a:xfrm>
            <a:off x="1277513" y="5327038"/>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24"/>
          <p:cNvSpPr/>
          <p:nvPr/>
        </p:nvSpPr>
        <p:spPr>
          <a:xfrm>
            <a:off x="1620611" y="5327038"/>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24"/>
          <p:cNvSpPr/>
          <p:nvPr/>
        </p:nvSpPr>
        <p:spPr>
          <a:xfrm>
            <a:off x="2416709" y="5249211"/>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24"/>
          <p:cNvSpPr/>
          <p:nvPr/>
        </p:nvSpPr>
        <p:spPr>
          <a:xfrm>
            <a:off x="2755301" y="5249211"/>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24"/>
          <p:cNvSpPr/>
          <p:nvPr/>
        </p:nvSpPr>
        <p:spPr>
          <a:xfrm>
            <a:off x="2450444" y="5329542"/>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24"/>
          <p:cNvSpPr/>
          <p:nvPr/>
        </p:nvSpPr>
        <p:spPr>
          <a:xfrm>
            <a:off x="2793542" y="5329542"/>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4"/>
          <p:cNvSpPr/>
          <p:nvPr/>
        </p:nvSpPr>
        <p:spPr>
          <a:xfrm>
            <a:off x="3587383" y="5246262"/>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4"/>
          <p:cNvSpPr/>
          <p:nvPr/>
        </p:nvSpPr>
        <p:spPr>
          <a:xfrm>
            <a:off x="3925975" y="5246262"/>
            <a:ext cx="209047" cy="216024"/>
          </a:xfrm>
          <a:prstGeom prst="ellipse">
            <a:avLst/>
          </a:prstGeom>
          <a:solidFill>
            <a:schemeClr val="lt2"/>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24"/>
          <p:cNvSpPr/>
          <p:nvPr/>
        </p:nvSpPr>
        <p:spPr>
          <a:xfrm>
            <a:off x="3621118" y="5326593"/>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24"/>
          <p:cNvSpPr/>
          <p:nvPr/>
        </p:nvSpPr>
        <p:spPr>
          <a:xfrm>
            <a:off x="3964216" y="5326593"/>
            <a:ext cx="141243" cy="126414"/>
          </a:xfrm>
          <a:prstGeom prst="ellipse">
            <a:avLst/>
          </a:prstGeom>
          <a:solidFill>
            <a:srgbClr val="3F3151"/>
          </a:solidFill>
          <a:ln w="25400" cap="flat" cmpd="sng">
            <a:solidFill>
              <a:srgbClr val="3F315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24"/>
          <p:cNvSpPr txBox="1"/>
          <p:nvPr/>
        </p:nvSpPr>
        <p:spPr>
          <a:xfrm>
            <a:off x="170966" y="6023414"/>
            <a:ext cx="5115504"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B2A0C7"/>
                </a:solidFill>
                <a:latin typeface="Comic Sans MS"/>
                <a:ea typeface="Comic Sans MS"/>
                <a:cs typeface="Comic Sans MS"/>
                <a:sym typeface="Comic Sans MS"/>
              </a:rPr>
              <a:t>Confidence Faces</a:t>
            </a:r>
            <a:endParaRPr/>
          </a:p>
          <a:p>
            <a:pPr marL="0" marR="0" lvl="0" indent="0" algn="ctr" rtl="0">
              <a:spcBef>
                <a:spcPts val="0"/>
              </a:spcBef>
              <a:spcAft>
                <a:spcPts val="0"/>
              </a:spcAft>
              <a:buNone/>
            </a:pPr>
            <a:r>
              <a:rPr lang="en-GB" sz="1600" b="1">
                <a:solidFill>
                  <a:srgbClr val="B2A0C7"/>
                </a:solidFill>
                <a:latin typeface="Comic Sans MS"/>
                <a:ea typeface="Comic Sans MS"/>
                <a:cs typeface="Comic Sans MS"/>
                <a:sym typeface="Comic Sans MS"/>
              </a:rPr>
              <a:t>(How do you feel you have achieved – Purple Pen)</a:t>
            </a:r>
            <a:endParaRPr sz="1400" b="1">
              <a:solidFill>
                <a:srgbClr val="B2A0C7"/>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5"/>
          <p:cNvSpPr/>
          <p:nvPr/>
        </p:nvSpPr>
        <p:spPr>
          <a:xfrm>
            <a:off x="2671590" y="31477"/>
            <a:ext cx="3637331" cy="1800200"/>
          </a:xfrm>
          <a:prstGeom prst="wedgeRoundRectCallout">
            <a:avLst>
              <a:gd name="adj1" fmla="val 5288"/>
              <a:gd name="adj2" fmla="val 103581"/>
              <a:gd name="adj3" fmla="val 16667"/>
            </a:avLst>
          </a:prstGeom>
          <a:solidFill>
            <a:srgbClr val="E5B8B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The way you have…</a:t>
            </a:r>
            <a:endParaRPr/>
          </a:p>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Is exactly what examiners are looking for. Though why not try …</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77" name="Google Shape;277;p25"/>
          <p:cNvSpPr/>
          <p:nvPr/>
        </p:nvSpPr>
        <p:spPr>
          <a:xfrm>
            <a:off x="6444208" y="0"/>
            <a:ext cx="2744883" cy="1440160"/>
          </a:xfrm>
          <a:prstGeom prst="wedgeRoundRectCallout">
            <a:avLst>
              <a:gd name="adj1" fmla="val -72409"/>
              <a:gd name="adj2" fmla="val 141019"/>
              <a:gd name="adj3" fmla="val 16667"/>
            </a:avLst>
          </a:prstGeom>
          <a:solidFill>
            <a:srgbClr val="D6E3BC"/>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You have not done… </a:t>
            </a:r>
            <a:r>
              <a:rPr lang="en-GB" sz="2400" b="1">
                <a:solidFill>
                  <a:schemeClr val="dk1"/>
                </a:solidFill>
                <a:latin typeface="Calibri"/>
                <a:ea typeface="Calibri"/>
                <a:cs typeface="Calibri"/>
                <a:sym typeface="Calibri"/>
              </a:rPr>
              <a:t>correctly, you need to…</a:t>
            </a:r>
            <a:endParaRPr sz="2400" b="1" i="0" u="none" strike="noStrike" cap="none">
              <a:solidFill>
                <a:schemeClr val="dk1"/>
              </a:solidFill>
              <a:latin typeface="Calibri"/>
              <a:ea typeface="Calibri"/>
              <a:cs typeface="Calibri"/>
              <a:sym typeface="Calibri"/>
            </a:endParaRPr>
          </a:p>
        </p:txBody>
      </p:sp>
      <p:sp>
        <p:nvSpPr>
          <p:cNvPr id="278" name="Google Shape;278;p25"/>
          <p:cNvSpPr/>
          <p:nvPr/>
        </p:nvSpPr>
        <p:spPr>
          <a:xfrm>
            <a:off x="3435268" y="5096569"/>
            <a:ext cx="3168352" cy="1670009"/>
          </a:xfrm>
          <a:prstGeom prst="wedgeRoundRectCallout">
            <a:avLst>
              <a:gd name="adj1" fmla="val -15105"/>
              <a:gd name="adj2" fmla="val -98529"/>
              <a:gd name="adj3" fmla="val 16667"/>
            </a:avLst>
          </a:prstGeom>
          <a:solidFill>
            <a:srgbClr val="D6E3BC"/>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The most important thing to remember about these questions is to…</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79" name="Google Shape;279;p25"/>
          <p:cNvSpPr txBox="1"/>
          <p:nvPr/>
        </p:nvSpPr>
        <p:spPr>
          <a:xfrm>
            <a:off x="2339752" y="2817327"/>
            <a:ext cx="4357411" cy="1345564"/>
          </a:xfrm>
          <a:prstGeom prst="rect">
            <a:avLst/>
          </a:prstGeom>
          <a:solidFill>
            <a:srgbClr val="C2D59B"/>
          </a:solidFill>
          <a:ln w="38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1">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80" name="Google Shape;280;p25"/>
          <p:cNvSpPr/>
          <p:nvPr/>
        </p:nvSpPr>
        <p:spPr>
          <a:xfrm>
            <a:off x="127439" y="-10686"/>
            <a:ext cx="2411760" cy="1556792"/>
          </a:xfrm>
          <a:prstGeom prst="wedgeRoundRectCallout">
            <a:avLst>
              <a:gd name="adj1" fmla="val 62406"/>
              <a:gd name="adj2" fmla="val 128729"/>
              <a:gd name="adj3" fmla="val 16667"/>
            </a:avLst>
          </a:prstGeom>
          <a:solidFill>
            <a:srgbClr val="B7CCE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WWW... </a:t>
            </a:r>
            <a:endParaRPr/>
          </a:p>
          <a:p>
            <a:pPr marL="0" marR="0" lvl="0" indent="0" algn="ctr" rtl="0">
              <a:lnSpc>
                <a:spcPct val="10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What went well</a:t>
            </a:r>
            <a:endParaRPr/>
          </a:p>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EBI... </a:t>
            </a:r>
            <a:endParaRPr/>
          </a:p>
          <a:p>
            <a:pPr marL="0" marR="0" lvl="0" indent="0" algn="ctr" rtl="0">
              <a:lnSpc>
                <a:spcPct val="100000"/>
              </a:lnSpc>
              <a:spcBef>
                <a:spcPts val="0"/>
              </a:spcBef>
              <a:spcAft>
                <a:spcPts val="0"/>
              </a:spcAft>
              <a:buClr>
                <a:schemeClr val="dk1"/>
              </a:buClr>
              <a:buSzPts val="2000"/>
              <a:buFont typeface="Calibri"/>
              <a:buNone/>
            </a:pPr>
            <a:r>
              <a:rPr lang="en-GB" sz="2000" i="0" u="none" strike="noStrike" cap="none">
                <a:solidFill>
                  <a:schemeClr val="dk1"/>
                </a:solidFill>
                <a:latin typeface="Calibri"/>
                <a:ea typeface="Calibri"/>
                <a:cs typeface="Calibri"/>
                <a:sym typeface="Calibri"/>
              </a:rPr>
              <a:t>Even better if</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81" name="Google Shape;281;p25"/>
          <p:cNvSpPr/>
          <p:nvPr/>
        </p:nvSpPr>
        <p:spPr>
          <a:xfrm>
            <a:off x="17267" y="3055009"/>
            <a:ext cx="2034453" cy="1778147"/>
          </a:xfrm>
          <a:prstGeom prst="wedgeRoundRectCallout">
            <a:avLst>
              <a:gd name="adj1" fmla="val 64471"/>
              <a:gd name="adj2" fmla="val 473"/>
              <a:gd name="adj3" fmla="val 16667"/>
            </a:avLst>
          </a:prstGeom>
          <a:solidFill>
            <a:srgbClr val="B6DDE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like the way you have… </a:t>
            </a:r>
            <a:endParaRPr/>
          </a:p>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Why not try…</a:t>
            </a:r>
            <a:endParaRPr sz="2400" b="1" i="0" u="none" strike="noStrike" cap="none">
              <a:solidFill>
                <a:schemeClr val="dk1"/>
              </a:solidFill>
              <a:latin typeface="Calibri"/>
              <a:ea typeface="Calibri"/>
              <a:cs typeface="Calibri"/>
              <a:sym typeface="Calibri"/>
            </a:endParaRPr>
          </a:p>
        </p:txBody>
      </p:sp>
      <p:sp>
        <p:nvSpPr>
          <p:cNvPr id="282" name="Google Shape;282;p25"/>
          <p:cNvSpPr/>
          <p:nvPr/>
        </p:nvSpPr>
        <p:spPr>
          <a:xfrm>
            <a:off x="0" y="4935597"/>
            <a:ext cx="3275856" cy="1922400"/>
          </a:xfrm>
          <a:prstGeom prst="wedgeRoundRectCallout">
            <a:avLst>
              <a:gd name="adj1" fmla="val 37263"/>
              <a:gd name="adj2" fmla="val -83382"/>
              <a:gd name="adj3" fmla="val 16667"/>
            </a:avLst>
          </a:prstGeom>
          <a:solidFill>
            <a:srgbClr val="FBD4B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GB" sz="2400" b="1">
                <a:solidFill>
                  <a:schemeClr val="dk1"/>
                </a:solidFill>
                <a:latin typeface="Calibri"/>
                <a:ea typeface="Calibri"/>
                <a:cs typeface="Calibri"/>
                <a:sym typeface="Calibri"/>
              </a:rPr>
              <a:t>         Strength</a:t>
            </a:r>
            <a:endParaRPr sz="2400" b="1"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GB" sz="2400" b="1">
                <a:solidFill>
                  <a:schemeClr val="dk1"/>
                </a:solidFill>
                <a:latin typeface="Calibri"/>
                <a:ea typeface="Calibri"/>
                <a:cs typeface="Calibri"/>
                <a:sym typeface="Calibri"/>
              </a:rPr>
              <a:t>         Strength</a:t>
            </a:r>
            <a:endParaRPr sz="2400" b="1"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GB" sz="2400" b="1">
                <a:solidFill>
                  <a:schemeClr val="dk1"/>
                </a:solidFill>
                <a:latin typeface="Calibri"/>
                <a:ea typeface="Calibri"/>
                <a:cs typeface="Calibri"/>
                <a:sym typeface="Calibri"/>
              </a:rPr>
              <a:t>         Way of improving</a:t>
            </a:r>
            <a:endParaRPr sz="2000" b="0" i="0" u="none" strike="noStrike" cap="none">
              <a:solidFill>
                <a:schemeClr val="dk1"/>
              </a:solidFill>
              <a:latin typeface="Calibri"/>
              <a:ea typeface="Calibri"/>
              <a:cs typeface="Calibri"/>
              <a:sym typeface="Calibri"/>
            </a:endParaRPr>
          </a:p>
        </p:txBody>
      </p:sp>
      <p:sp>
        <p:nvSpPr>
          <p:cNvPr id="283" name="Google Shape;283;p25"/>
          <p:cNvSpPr/>
          <p:nvPr/>
        </p:nvSpPr>
        <p:spPr>
          <a:xfrm>
            <a:off x="159412" y="6309320"/>
            <a:ext cx="432048" cy="288032"/>
          </a:xfrm>
          <a:prstGeom prst="heart">
            <a:avLst/>
          </a:prstGeom>
          <a:solidFill>
            <a:srgbClr val="CCC0D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5"/>
          <p:cNvSpPr/>
          <p:nvPr/>
        </p:nvSpPr>
        <p:spPr>
          <a:xfrm>
            <a:off x="179512" y="5157192"/>
            <a:ext cx="432048" cy="360040"/>
          </a:xfrm>
          <a:prstGeom prst="star5">
            <a:avLst>
              <a:gd name="adj" fmla="val 19098"/>
              <a:gd name="hf" fmla="val 105146"/>
              <a:gd name="vf" fmla="val 110557"/>
            </a:avLst>
          </a:prstGeom>
          <a:solidFill>
            <a:srgbClr val="CCC0D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25"/>
          <p:cNvSpPr/>
          <p:nvPr/>
        </p:nvSpPr>
        <p:spPr>
          <a:xfrm>
            <a:off x="159412" y="5661248"/>
            <a:ext cx="432048" cy="360040"/>
          </a:xfrm>
          <a:prstGeom prst="star5">
            <a:avLst>
              <a:gd name="adj" fmla="val 19098"/>
              <a:gd name="hf" fmla="val 105146"/>
              <a:gd name="vf" fmla="val 110557"/>
            </a:avLst>
          </a:prstGeom>
          <a:solidFill>
            <a:srgbClr val="CCC0D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25"/>
          <p:cNvSpPr/>
          <p:nvPr/>
        </p:nvSpPr>
        <p:spPr>
          <a:xfrm>
            <a:off x="-26243" y="1728936"/>
            <a:ext cx="1804904" cy="1179752"/>
          </a:xfrm>
          <a:prstGeom prst="wedgeRoundRectCallout">
            <a:avLst>
              <a:gd name="adj1" fmla="val 79030"/>
              <a:gd name="adj2" fmla="val 59013"/>
              <a:gd name="adj3" fmla="val 16667"/>
            </a:avLst>
          </a:prstGeom>
          <a:solidFill>
            <a:srgbClr val="FFFF99"/>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To progress you need to</a:t>
            </a:r>
            <a:r>
              <a:rPr lang="en-GB" sz="2400" b="1">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p:txBody>
      </p:sp>
      <p:sp>
        <p:nvSpPr>
          <p:cNvPr id="287" name="Google Shape;287;p25"/>
          <p:cNvSpPr/>
          <p:nvPr/>
        </p:nvSpPr>
        <p:spPr>
          <a:xfrm>
            <a:off x="7092280" y="3912216"/>
            <a:ext cx="2051720" cy="872476"/>
          </a:xfrm>
          <a:prstGeom prst="wedgeRoundRectCallout">
            <a:avLst>
              <a:gd name="adj1" fmla="val -66884"/>
              <a:gd name="adj2" fmla="val -33747"/>
              <a:gd name="adj3" fmla="val 16667"/>
            </a:avLst>
          </a:prstGeom>
          <a:solidFill>
            <a:srgbClr val="FFFF99"/>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Next time you must</a:t>
            </a:r>
            <a:r>
              <a:rPr lang="en-GB" sz="2400" b="1">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p:txBody>
      </p:sp>
      <p:sp>
        <p:nvSpPr>
          <p:cNvPr id="288" name="Google Shape;288;p25"/>
          <p:cNvSpPr/>
          <p:nvPr/>
        </p:nvSpPr>
        <p:spPr>
          <a:xfrm>
            <a:off x="6763032" y="5103960"/>
            <a:ext cx="2232249" cy="1714499"/>
          </a:xfrm>
          <a:prstGeom prst="wedgeRoundRectCallout">
            <a:avLst>
              <a:gd name="adj1" fmla="val -92964"/>
              <a:gd name="adj2" fmla="val -102251"/>
              <a:gd name="adj3" fmla="val 16667"/>
            </a:avLst>
          </a:prstGeom>
          <a:solidFill>
            <a:srgbClr val="E5B8B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think you are progressed on…</a:t>
            </a:r>
            <a:endParaRPr/>
          </a:p>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But not on…</a:t>
            </a:r>
            <a:endParaRPr sz="2400" b="1" i="0" u="none" strike="noStrike" cap="none">
              <a:solidFill>
                <a:schemeClr val="dk1"/>
              </a:solidFill>
              <a:latin typeface="Calibri"/>
              <a:ea typeface="Calibri"/>
              <a:cs typeface="Calibri"/>
              <a:sym typeface="Calibri"/>
            </a:endParaRPr>
          </a:p>
        </p:txBody>
      </p:sp>
      <p:sp>
        <p:nvSpPr>
          <p:cNvPr id="289" name="Google Shape;289;p25"/>
          <p:cNvSpPr/>
          <p:nvPr/>
        </p:nvSpPr>
        <p:spPr>
          <a:xfrm>
            <a:off x="2751369" y="1977788"/>
            <a:ext cx="1800201" cy="558063"/>
          </a:xfrm>
          <a:prstGeom prst="wedgeRoundRectCallout">
            <a:avLst>
              <a:gd name="adj1" fmla="val -4661"/>
              <a:gd name="adj2" fmla="val 99172"/>
              <a:gd name="adj3" fmla="val 16667"/>
            </a:avLst>
          </a:prstGeom>
          <a:solidFill>
            <a:srgbClr val="B6DDE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Target (T)</a:t>
            </a:r>
            <a:r>
              <a:rPr lang="en-GB" sz="2400" b="1">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p:txBody>
      </p:sp>
      <p:sp>
        <p:nvSpPr>
          <p:cNvPr id="290" name="Google Shape;290;p25"/>
          <p:cNvSpPr/>
          <p:nvPr/>
        </p:nvSpPr>
        <p:spPr>
          <a:xfrm>
            <a:off x="7092280" y="1759428"/>
            <a:ext cx="2052786" cy="2049949"/>
          </a:xfrm>
          <a:prstGeom prst="wedgeRoundRectCallout">
            <a:avLst>
              <a:gd name="adj1" fmla="val -67816"/>
              <a:gd name="adj2" fmla="val 25192"/>
              <a:gd name="adj3" fmla="val 16667"/>
            </a:avLst>
          </a:prstGeom>
          <a:solidFill>
            <a:srgbClr val="FBD4B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You’ve achieved Grade</a:t>
            </a:r>
            <a:r>
              <a:rPr lang="en-GB" sz="2400" b="1">
                <a:solidFill>
                  <a:schemeClr val="dk1"/>
                </a:solidFill>
                <a:latin typeface="Calibri"/>
                <a:ea typeface="Calibri"/>
                <a:cs typeface="Calibri"/>
                <a:sym typeface="Calibri"/>
              </a:rPr>
              <a:t>… on…</a:t>
            </a:r>
            <a:endParaRPr/>
          </a:p>
          <a:p>
            <a:pPr marL="0" marR="0" lvl="0" indent="0" algn="l"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To move on you... </a:t>
            </a:r>
            <a:endParaRPr sz="2400" b="1" i="0" u="none" strike="noStrike" cap="none">
              <a:solidFill>
                <a:schemeClr val="dk1"/>
              </a:solidFill>
              <a:latin typeface="Calibri"/>
              <a:ea typeface="Calibri"/>
              <a:cs typeface="Calibri"/>
              <a:sym typeface="Calibri"/>
            </a:endParaRPr>
          </a:p>
        </p:txBody>
      </p:sp>
      <p:sp>
        <p:nvSpPr>
          <p:cNvPr id="291" name="Google Shape;291;p25"/>
          <p:cNvSpPr/>
          <p:nvPr/>
        </p:nvSpPr>
        <p:spPr>
          <a:xfrm>
            <a:off x="2247843" y="2524410"/>
            <a:ext cx="1762919" cy="18620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500" b="1" cap="none">
                <a:solidFill>
                  <a:srgbClr val="D6E3BC"/>
                </a:solidFill>
                <a:latin typeface="Calibri"/>
                <a:ea typeface="Calibri"/>
                <a:cs typeface="Calibri"/>
                <a:sym typeface="Calibri"/>
              </a:rPr>
              <a:t>PA</a:t>
            </a:r>
            <a:endParaRPr/>
          </a:p>
        </p:txBody>
      </p:sp>
      <p:sp>
        <p:nvSpPr>
          <p:cNvPr id="292" name="Google Shape;292;p25"/>
          <p:cNvSpPr txBox="1"/>
          <p:nvPr/>
        </p:nvSpPr>
        <p:spPr>
          <a:xfrm>
            <a:off x="3759423" y="3055009"/>
            <a:ext cx="298758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C2D59B"/>
                </a:solidFill>
                <a:latin typeface="Comic Sans MS"/>
                <a:ea typeface="Comic Sans MS"/>
                <a:cs typeface="Comic Sans MS"/>
                <a:sym typeface="Comic Sans MS"/>
              </a:rPr>
              <a:t>Peer Assessment</a:t>
            </a:r>
            <a:endParaRPr/>
          </a:p>
          <a:p>
            <a:pPr marL="0" marR="0" lvl="0" indent="0" algn="ctr" rtl="0">
              <a:spcBef>
                <a:spcPts val="0"/>
              </a:spcBef>
              <a:spcAft>
                <a:spcPts val="0"/>
              </a:spcAft>
              <a:buNone/>
            </a:pPr>
            <a:r>
              <a:rPr lang="en-GB" sz="1600" b="1">
                <a:solidFill>
                  <a:srgbClr val="C2D59B"/>
                </a:solidFill>
                <a:latin typeface="Comic Sans MS"/>
                <a:ea typeface="Comic Sans MS"/>
                <a:cs typeface="Comic Sans MS"/>
                <a:sym typeface="Comic Sans MS"/>
              </a:rPr>
              <a:t>(Link to Rubric – Green Pen)</a:t>
            </a:r>
            <a:endParaRPr sz="1400" b="1">
              <a:solidFill>
                <a:srgbClr val="C2D59B"/>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6"/>
          <p:cNvSpPr/>
          <p:nvPr/>
        </p:nvSpPr>
        <p:spPr>
          <a:xfrm>
            <a:off x="7308304" y="1628800"/>
            <a:ext cx="1835696" cy="2880320"/>
          </a:xfrm>
          <a:prstGeom prst="wedgeRoundRectCallout">
            <a:avLst>
              <a:gd name="adj1" fmla="val -79267"/>
              <a:gd name="adj2" fmla="val 5595"/>
              <a:gd name="adj3" fmla="val 16667"/>
            </a:avLst>
          </a:prstGeom>
          <a:solidFill>
            <a:srgbClr val="CCC0D9"/>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have been able to…</a:t>
            </a:r>
            <a:endParaRPr/>
          </a:p>
          <a:p>
            <a:pPr marL="0" marR="0" lvl="0" indent="0" algn="ctr" rtl="0">
              <a:lnSpc>
                <a:spcPct val="100000"/>
              </a:lnSpc>
              <a:spcBef>
                <a:spcPts val="1000"/>
              </a:spcBef>
              <a:spcAft>
                <a:spcPts val="0"/>
              </a:spcAft>
              <a:buClr>
                <a:schemeClr val="dk1"/>
              </a:buClr>
              <a:buSzPts val="2400"/>
              <a:buFont typeface="Calibri"/>
              <a:buNone/>
            </a:pP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100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But I got stuck on...</a:t>
            </a:r>
            <a:endParaRPr sz="2400" b="1" i="0" u="none" strike="noStrike" cap="none">
              <a:solidFill>
                <a:schemeClr val="dk1"/>
              </a:solidFill>
              <a:latin typeface="Calibri"/>
              <a:ea typeface="Calibri"/>
              <a:cs typeface="Calibri"/>
              <a:sym typeface="Calibri"/>
            </a:endParaRPr>
          </a:p>
        </p:txBody>
      </p:sp>
      <p:sp>
        <p:nvSpPr>
          <p:cNvPr id="298" name="Google Shape;298;p26"/>
          <p:cNvSpPr/>
          <p:nvPr/>
        </p:nvSpPr>
        <p:spPr>
          <a:xfrm>
            <a:off x="3419872" y="465312"/>
            <a:ext cx="3322712" cy="1440160"/>
          </a:xfrm>
          <a:prstGeom prst="wedgeRoundRectCallout">
            <a:avLst>
              <a:gd name="adj1" fmla="val -4728"/>
              <a:gd name="adj2" fmla="val 100318"/>
              <a:gd name="adj3" fmla="val 16667"/>
            </a:avLst>
          </a:prstGeom>
          <a:solidFill>
            <a:srgbClr val="E5B8B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Today I have tried to...</a:t>
            </a:r>
            <a:endParaRPr/>
          </a:p>
          <a:p>
            <a:pPr marL="0" marR="0" lvl="0" indent="0" algn="ctr" rtl="0">
              <a:lnSpc>
                <a:spcPct val="100000"/>
              </a:lnSpc>
              <a:spcBef>
                <a:spcPts val="0"/>
              </a:spcBef>
              <a:spcAft>
                <a:spcPts val="0"/>
              </a:spcAft>
              <a:buClr>
                <a:schemeClr val="dk1"/>
              </a:buClr>
              <a:buSzPts val="2400"/>
              <a:buFont typeface="Calibri"/>
              <a:buNone/>
            </a:pPr>
            <a:endParaRPr sz="24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To progress I need to...</a:t>
            </a:r>
            <a:endParaRPr sz="2400" b="1" i="0" u="none" strike="noStrike" cap="none">
              <a:solidFill>
                <a:schemeClr val="dk1"/>
              </a:solidFill>
              <a:latin typeface="Calibri"/>
              <a:ea typeface="Calibri"/>
              <a:cs typeface="Calibri"/>
              <a:sym typeface="Calibri"/>
            </a:endParaRPr>
          </a:p>
        </p:txBody>
      </p:sp>
      <p:sp>
        <p:nvSpPr>
          <p:cNvPr id="299" name="Google Shape;299;p26"/>
          <p:cNvSpPr/>
          <p:nvPr/>
        </p:nvSpPr>
        <p:spPr>
          <a:xfrm>
            <a:off x="6876256" y="113259"/>
            <a:ext cx="2266628" cy="1052736"/>
          </a:xfrm>
          <a:prstGeom prst="wedgeRoundRectCallout">
            <a:avLst>
              <a:gd name="adj1" fmla="val -71962"/>
              <a:gd name="adj2" fmla="val 181037"/>
              <a:gd name="adj3" fmla="val 16667"/>
            </a:avLst>
          </a:prstGeom>
          <a:solidFill>
            <a:srgbClr val="FFFF99"/>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Today I have learned that...</a:t>
            </a:r>
            <a:endParaRPr sz="2400" b="1" i="0" u="none" strike="noStrike" cap="none">
              <a:solidFill>
                <a:schemeClr val="dk1"/>
              </a:solidFill>
              <a:latin typeface="Calibri"/>
              <a:ea typeface="Calibri"/>
              <a:cs typeface="Calibri"/>
              <a:sym typeface="Calibri"/>
            </a:endParaRPr>
          </a:p>
        </p:txBody>
      </p:sp>
      <p:sp>
        <p:nvSpPr>
          <p:cNvPr id="300" name="Google Shape;300;p26"/>
          <p:cNvSpPr/>
          <p:nvPr/>
        </p:nvSpPr>
        <p:spPr>
          <a:xfrm>
            <a:off x="5508104" y="5849638"/>
            <a:ext cx="3347864" cy="1008112"/>
          </a:xfrm>
          <a:prstGeom prst="wedgeRoundRectCallout">
            <a:avLst>
              <a:gd name="adj1" fmla="val -52483"/>
              <a:gd name="adj2" fmla="val -219787"/>
              <a:gd name="adj3" fmla="val 16667"/>
            </a:avLst>
          </a:prstGeom>
          <a:solidFill>
            <a:srgbClr val="FBD4B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did not know how to…</a:t>
            </a:r>
            <a:endParaRPr/>
          </a:p>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B</a:t>
            </a:r>
            <a:r>
              <a:rPr lang="en-GB" sz="2400" b="1" i="0" u="none" strike="noStrike" cap="none">
                <a:solidFill>
                  <a:schemeClr val="dk1"/>
                </a:solidFill>
                <a:latin typeface="Calibri"/>
                <a:ea typeface="Calibri"/>
                <a:cs typeface="Calibri"/>
                <a:sym typeface="Calibri"/>
              </a:rPr>
              <a:t>ut now I can…</a:t>
            </a:r>
            <a:endParaRPr/>
          </a:p>
          <a:p>
            <a:pPr marL="0" marR="0" lvl="0" indent="0" algn="l" rtl="0">
              <a:lnSpc>
                <a:spcPct val="100000"/>
              </a:lnSpc>
              <a:spcBef>
                <a:spcPts val="10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01" name="Google Shape;301;p26"/>
          <p:cNvSpPr/>
          <p:nvPr/>
        </p:nvSpPr>
        <p:spPr>
          <a:xfrm>
            <a:off x="2699792" y="4365104"/>
            <a:ext cx="2808312" cy="1512168"/>
          </a:xfrm>
          <a:prstGeom prst="wedgeRoundRectCallout">
            <a:avLst>
              <a:gd name="adj1" fmla="val -801"/>
              <a:gd name="adj2" fmla="val -67670"/>
              <a:gd name="adj3" fmla="val 16667"/>
            </a:avLst>
          </a:prstGeom>
          <a:solidFill>
            <a:srgbClr val="B7CCE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One thing I need to remember from today’s lesson is...</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p:txBody>
      </p:sp>
      <p:sp>
        <p:nvSpPr>
          <p:cNvPr id="302" name="Google Shape;302;p26"/>
          <p:cNvSpPr/>
          <p:nvPr/>
        </p:nvSpPr>
        <p:spPr>
          <a:xfrm>
            <a:off x="6743700" y="4725144"/>
            <a:ext cx="2400300" cy="864096"/>
          </a:xfrm>
          <a:prstGeom prst="wedgeRoundRectCallout">
            <a:avLst>
              <a:gd name="adj1" fmla="val -61207"/>
              <a:gd name="adj2" fmla="val -115422"/>
              <a:gd name="adj3" fmla="val 16667"/>
            </a:avLst>
          </a:prstGeom>
          <a:solidFill>
            <a:srgbClr val="B6DDE7"/>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was successful when I…</a:t>
            </a:r>
            <a:endParaRPr sz="2400" b="1" i="0" u="none" strike="noStrike" cap="none">
              <a:solidFill>
                <a:schemeClr val="dk1"/>
              </a:solidFill>
              <a:latin typeface="Calibri"/>
              <a:ea typeface="Calibri"/>
              <a:cs typeface="Calibri"/>
              <a:sym typeface="Calibri"/>
            </a:endParaRPr>
          </a:p>
        </p:txBody>
      </p:sp>
      <p:sp>
        <p:nvSpPr>
          <p:cNvPr id="303" name="Google Shape;303;p26"/>
          <p:cNvSpPr txBox="1"/>
          <p:nvPr/>
        </p:nvSpPr>
        <p:spPr>
          <a:xfrm>
            <a:off x="2098257" y="2636912"/>
            <a:ext cx="4645443" cy="1440160"/>
          </a:xfrm>
          <a:prstGeom prst="rect">
            <a:avLst/>
          </a:prstGeom>
          <a:solidFill>
            <a:srgbClr val="CCC0D9"/>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400" b="1"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Calibri"/>
              <a:buNone/>
            </a:pPr>
            <a:endParaRPr sz="2400" b="1">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04" name="Google Shape;304;p26"/>
          <p:cNvSpPr/>
          <p:nvPr/>
        </p:nvSpPr>
        <p:spPr>
          <a:xfrm>
            <a:off x="0" y="1506304"/>
            <a:ext cx="2376264" cy="924744"/>
          </a:xfrm>
          <a:prstGeom prst="wedgeRoundRectCallout">
            <a:avLst>
              <a:gd name="adj1" fmla="val 56290"/>
              <a:gd name="adj2" fmla="val 71808"/>
              <a:gd name="adj3" fmla="val 16667"/>
            </a:avLst>
          </a:prstGeom>
          <a:solidFill>
            <a:srgbClr val="CCC0D9"/>
          </a:solid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Today, </a:t>
            </a:r>
            <a:r>
              <a:rPr lang="en-GB" sz="2400" b="1">
                <a:solidFill>
                  <a:schemeClr val="dk1"/>
                </a:solidFill>
                <a:latin typeface="Calibri"/>
                <a:ea typeface="Calibri"/>
                <a:cs typeface="Calibri"/>
                <a:sym typeface="Calibri"/>
              </a:rPr>
              <a:t>I</a:t>
            </a:r>
            <a:r>
              <a:rPr lang="en-GB" sz="2400" b="1" i="0" u="none" strike="noStrike" cap="none">
                <a:solidFill>
                  <a:schemeClr val="dk1"/>
                </a:solidFill>
                <a:latin typeface="Calibri"/>
                <a:ea typeface="Calibri"/>
                <a:cs typeface="Calibri"/>
                <a:sym typeface="Calibri"/>
              </a:rPr>
              <a:t> have learnt that…</a:t>
            </a:r>
            <a:endParaRPr sz="2400" b="1" i="0" u="none" strike="noStrike" cap="none">
              <a:solidFill>
                <a:schemeClr val="dk1"/>
              </a:solidFill>
              <a:latin typeface="Calibri"/>
              <a:ea typeface="Calibri"/>
              <a:cs typeface="Calibri"/>
              <a:sym typeface="Calibri"/>
            </a:endParaRPr>
          </a:p>
        </p:txBody>
      </p:sp>
      <p:sp>
        <p:nvSpPr>
          <p:cNvPr id="305" name="Google Shape;305;p26"/>
          <p:cNvSpPr/>
          <p:nvPr/>
        </p:nvSpPr>
        <p:spPr>
          <a:xfrm>
            <a:off x="0" y="2829624"/>
            <a:ext cx="1619672" cy="2577064"/>
          </a:xfrm>
          <a:prstGeom prst="wedgeRoundRectCallout">
            <a:avLst>
              <a:gd name="adj1" fmla="val 80359"/>
              <a:gd name="adj2" fmla="val -33209"/>
              <a:gd name="adj3" fmla="val 16667"/>
            </a:avLst>
          </a:prstGeom>
          <a:solidFill>
            <a:srgbClr val="FBD4B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Before this lesson I could...</a:t>
            </a:r>
            <a:endParaRPr/>
          </a:p>
          <a:p>
            <a:pPr marL="0" marR="0" lvl="0" indent="0" algn="ctr" rtl="0">
              <a:lnSpc>
                <a:spcPct val="100000"/>
              </a:lnSpc>
              <a:spcBef>
                <a:spcPts val="100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Now I can also...</a:t>
            </a:r>
            <a:endParaRPr sz="2400" b="1" i="0" u="none" strike="noStrike" cap="none">
              <a:solidFill>
                <a:schemeClr val="dk1"/>
              </a:solidFill>
              <a:latin typeface="Calibri"/>
              <a:ea typeface="Calibri"/>
              <a:cs typeface="Calibri"/>
              <a:sym typeface="Calibri"/>
            </a:endParaRPr>
          </a:p>
        </p:txBody>
      </p:sp>
      <p:sp>
        <p:nvSpPr>
          <p:cNvPr id="306" name="Google Shape;306;p26"/>
          <p:cNvSpPr/>
          <p:nvPr/>
        </p:nvSpPr>
        <p:spPr>
          <a:xfrm>
            <a:off x="0" y="5805264"/>
            <a:ext cx="2627784" cy="1080120"/>
          </a:xfrm>
          <a:prstGeom prst="wedgeRoundRectCallout">
            <a:avLst>
              <a:gd name="adj1" fmla="val 42805"/>
              <a:gd name="adj2" fmla="val -203593"/>
              <a:gd name="adj3" fmla="val 16667"/>
            </a:avLst>
          </a:prstGeom>
          <a:solidFill>
            <a:srgbClr val="FFFF99"/>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I can see the link between...</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07" name="Google Shape;307;p26"/>
          <p:cNvSpPr/>
          <p:nvPr/>
        </p:nvSpPr>
        <p:spPr>
          <a:xfrm>
            <a:off x="467544" y="0"/>
            <a:ext cx="2807196" cy="1290280"/>
          </a:xfrm>
          <a:prstGeom prst="wedgeRoundRectCallout">
            <a:avLst>
              <a:gd name="adj1" fmla="val 49287"/>
              <a:gd name="adj2" fmla="val 155235"/>
              <a:gd name="adj3" fmla="val 16667"/>
            </a:avLst>
          </a:prstGeom>
          <a:solidFill>
            <a:srgbClr val="B7CCE4"/>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GB" sz="2400" b="1">
                <a:solidFill>
                  <a:schemeClr val="dk1"/>
                </a:solidFill>
                <a:latin typeface="Calibri"/>
                <a:ea typeface="Calibri"/>
                <a:cs typeface="Calibri"/>
                <a:sym typeface="Calibri"/>
              </a:rPr>
              <a:t>I am really pleased with...</a:t>
            </a:r>
            <a:endParaRPr/>
          </a:p>
          <a:p>
            <a:pPr marL="0" marR="0" lvl="0" indent="0" algn="ctr" rtl="0">
              <a:lnSpc>
                <a:spcPct val="100000"/>
              </a:lnSpc>
              <a:spcBef>
                <a:spcPts val="0"/>
              </a:spcBef>
              <a:spcAft>
                <a:spcPts val="0"/>
              </a:spcAft>
              <a:buClr>
                <a:schemeClr val="dk1"/>
              </a:buClr>
              <a:buSzPts val="2400"/>
              <a:buFont typeface="Calibri"/>
              <a:buNone/>
            </a:pPr>
            <a:r>
              <a:rPr lang="en-GB" sz="2400" b="1" i="0" u="none" strike="noStrike" cap="none">
                <a:solidFill>
                  <a:schemeClr val="dk1"/>
                </a:solidFill>
                <a:latin typeface="Calibri"/>
                <a:ea typeface="Calibri"/>
                <a:cs typeface="Calibri"/>
                <a:sym typeface="Calibri"/>
              </a:rPr>
              <a:t>Because…..</a:t>
            </a:r>
            <a:endParaRPr sz="2400" b="1" i="0" u="none" strike="noStrike" cap="none">
              <a:solidFill>
                <a:schemeClr val="dk1"/>
              </a:solidFill>
              <a:latin typeface="Calibri"/>
              <a:ea typeface="Calibri"/>
              <a:cs typeface="Calibri"/>
              <a:sym typeface="Calibri"/>
            </a:endParaRPr>
          </a:p>
        </p:txBody>
      </p:sp>
      <p:sp>
        <p:nvSpPr>
          <p:cNvPr id="308" name="Google Shape;308;p26"/>
          <p:cNvSpPr/>
          <p:nvPr/>
        </p:nvSpPr>
        <p:spPr>
          <a:xfrm>
            <a:off x="2090392" y="2431048"/>
            <a:ext cx="1756828" cy="18620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500" b="1">
                <a:solidFill>
                  <a:srgbClr val="CCC0D9"/>
                </a:solidFill>
                <a:latin typeface="Calibri"/>
                <a:ea typeface="Calibri"/>
                <a:cs typeface="Calibri"/>
                <a:sym typeface="Calibri"/>
              </a:rPr>
              <a:t>SA</a:t>
            </a:r>
            <a:endParaRPr/>
          </a:p>
        </p:txBody>
      </p:sp>
      <p:sp>
        <p:nvSpPr>
          <p:cNvPr id="309" name="Google Shape;309;p26"/>
          <p:cNvSpPr txBox="1"/>
          <p:nvPr/>
        </p:nvSpPr>
        <p:spPr>
          <a:xfrm>
            <a:off x="3708892" y="2921048"/>
            <a:ext cx="3033692"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rgbClr val="B2A0C7"/>
                </a:solidFill>
                <a:latin typeface="Comic Sans MS"/>
                <a:ea typeface="Comic Sans MS"/>
                <a:cs typeface="Comic Sans MS"/>
                <a:sym typeface="Comic Sans MS"/>
              </a:rPr>
              <a:t>Self Assessment</a:t>
            </a:r>
            <a:endParaRPr/>
          </a:p>
          <a:p>
            <a:pPr marL="0" marR="0" lvl="0" indent="0" algn="ctr" rtl="0">
              <a:spcBef>
                <a:spcPts val="0"/>
              </a:spcBef>
              <a:spcAft>
                <a:spcPts val="0"/>
              </a:spcAft>
              <a:buNone/>
            </a:pPr>
            <a:r>
              <a:rPr lang="en-GB" sz="1600" b="1">
                <a:solidFill>
                  <a:srgbClr val="B2A0C7"/>
                </a:solidFill>
                <a:latin typeface="Comic Sans MS"/>
                <a:ea typeface="Comic Sans MS"/>
                <a:cs typeface="Comic Sans MS"/>
                <a:sym typeface="Comic Sans MS"/>
              </a:rPr>
              <a:t>(Link to Rubric – Purple Pen)</a:t>
            </a:r>
            <a:endParaRPr sz="1400" b="1">
              <a:solidFill>
                <a:srgbClr val="B2A0C7"/>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9"/>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CCDC"/>
              </a:buClr>
              <a:buSzPts val="2000"/>
              <a:buFont typeface="Permanent Marker"/>
              <a:buNone/>
            </a:pPr>
            <a:r>
              <a:rPr lang="en-GB" sz="2000" b="1" i="0" u="none" strike="noStrike" cap="none">
                <a:solidFill>
                  <a:srgbClr val="92CCDC"/>
                </a:solidFill>
                <a:latin typeface="Permanent Marker"/>
                <a:ea typeface="Permanent Marker"/>
                <a:cs typeface="Permanent Marker"/>
                <a:sym typeface="Permanent Marker"/>
              </a:rPr>
              <a:t>Demonstrate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apply</a:t>
            </a:r>
            <a:r>
              <a:rPr lang="en-GB" sz="2000" b="0" u="none" strike="noStrike" cap="none">
                <a:solidFill>
                  <a:schemeClr val="lt1"/>
                </a:solidFill>
                <a:latin typeface="Permanent Marker"/>
                <a:ea typeface="Permanent Marker"/>
                <a:cs typeface="Permanent Marker"/>
                <a:sym typeface="Permanent Marker"/>
              </a:rPr>
              <a:t> and </a:t>
            </a:r>
            <a:r>
              <a:rPr lang="en-GB" sz="2000" b="0" u="sng" strike="noStrike" cap="none">
                <a:solidFill>
                  <a:schemeClr val="lt1"/>
                </a:solidFill>
                <a:latin typeface="Permanent Marker"/>
                <a:ea typeface="Permanent Marker"/>
                <a:cs typeface="Permanent Marker"/>
                <a:sym typeface="Permanent Marker"/>
              </a:rPr>
              <a:t>embed</a:t>
            </a:r>
            <a:r>
              <a:rPr lang="en-GB" sz="2000" b="0" u="none" strike="noStrike" cap="none">
                <a:solidFill>
                  <a:schemeClr val="lt1"/>
                </a:solidFill>
                <a:latin typeface="Permanent Marker"/>
                <a:ea typeface="Permanent Marker"/>
                <a:cs typeface="Permanent Marker"/>
                <a:sym typeface="Permanent Marker"/>
              </a:rPr>
              <a:t> your knowledge</a:t>
            </a:r>
            <a:endParaRPr/>
          </a:p>
        </p:txBody>
      </p:sp>
      <p:sp>
        <p:nvSpPr>
          <p:cNvPr id="160" name="Google Shape;160;p19"/>
          <p:cNvSpPr txBox="1"/>
          <p:nvPr/>
        </p:nvSpPr>
        <p:spPr>
          <a:xfrm>
            <a:off x="155575" y="495100"/>
            <a:ext cx="8988300" cy="86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smtClean="0">
                <a:solidFill>
                  <a:schemeClr val="dk1"/>
                </a:solidFill>
                <a:latin typeface="Calibri"/>
                <a:ea typeface="Calibri"/>
                <a:cs typeface="Calibri"/>
                <a:sym typeface="Calibri"/>
              </a:rPr>
              <a:t>SO………..what are interview skills? </a:t>
            </a:r>
            <a:endParaRPr sz="2400" b="1" dirty="0">
              <a:solidFill>
                <a:schemeClr val="dk1"/>
              </a:solidFill>
              <a:latin typeface="Calibri"/>
              <a:ea typeface="Calibri"/>
              <a:cs typeface="Calibri"/>
              <a:sym typeface="Calibri"/>
            </a:endParaRPr>
          </a:p>
        </p:txBody>
      </p:sp>
      <p:sp>
        <p:nvSpPr>
          <p:cNvPr id="161" name="Google Shape;161;p19"/>
          <p:cNvSpPr txBox="1"/>
          <p:nvPr/>
        </p:nvSpPr>
        <p:spPr>
          <a:xfrm>
            <a:off x="155575" y="951621"/>
            <a:ext cx="7767686" cy="1689358"/>
          </a:xfrm>
          <a:prstGeom prst="rect">
            <a:avLst/>
          </a:prstGeom>
          <a:solidFill>
            <a:srgbClr val="D9EAD3"/>
          </a:solidFill>
          <a:ln>
            <a:noFill/>
          </a:ln>
        </p:spPr>
        <p:txBody>
          <a:bodyPr spcFirstLastPara="1" wrap="square" lIns="91425" tIns="45700" rIns="91425" bIns="45700" anchor="t" anchorCtr="0">
            <a:noAutofit/>
          </a:bodyPr>
          <a:lstStyle/>
          <a:p>
            <a:pPr lvl="0"/>
            <a:r>
              <a:rPr lang="en-US" sz="1800" dirty="0" smtClean="0"/>
              <a:t>Interview skills are the skills you need to display when attending an interview. You may have the highest qualifications possible but if you cannot perform well at interview others may be ahead of you </a:t>
            </a:r>
            <a:endParaRPr sz="3200" dirty="0">
              <a:solidFill>
                <a:schemeClr val="dk1"/>
              </a:solidFill>
              <a:latin typeface="Calibri"/>
              <a:ea typeface="Calibri"/>
              <a:cs typeface="Calibri"/>
              <a:sym typeface="Calibri"/>
            </a:endParaRPr>
          </a:p>
        </p:txBody>
      </p:sp>
      <p:sp>
        <p:nvSpPr>
          <p:cNvPr id="2" name="Rectangle 1"/>
          <p:cNvSpPr/>
          <p:nvPr/>
        </p:nvSpPr>
        <p:spPr>
          <a:xfrm>
            <a:off x="307975" y="3205839"/>
            <a:ext cx="6391569" cy="707886"/>
          </a:xfrm>
          <a:prstGeom prst="rect">
            <a:avLst/>
          </a:prstGeom>
          <a:solidFill>
            <a:schemeClr val="accent2"/>
          </a:solidFill>
        </p:spPr>
        <p:txBody>
          <a:bodyPr wrap="square">
            <a:spAutoFit/>
          </a:bodyPr>
          <a:lstStyle/>
          <a:p>
            <a:r>
              <a:rPr lang="en-GB" sz="2000" dirty="0">
                <a:hlinkClick r:id="rId3"/>
              </a:rPr>
              <a:t>https://</a:t>
            </a:r>
            <a:r>
              <a:rPr lang="en-GB" sz="2000" dirty="0" smtClean="0">
                <a:hlinkClick r:id="rId3"/>
              </a:rPr>
              <a:t>www.youtube.com/watch?v=HG68Ymazo18</a:t>
            </a:r>
            <a:endParaRPr lang="en-GB" sz="2000" dirty="0" smtClean="0"/>
          </a:p>
          <a:p>
            <a:endParaRPr lang="en-GB" sz="2000" dirty="0"/>
          </a:p>
        </p:txBody>
      </p:sp>
      <p:sp>
        <p:nvSpPr>
          <p:cNvPr id="3" name="TextBox 2"/>
          <p:cNvSpPr txBox="1"/>
          <p:nvPr/>
        </p:nvSpPr>
        <p:spPr>
          <a:xfrm>
            <a:off x="307975" y="2452255"/>
            <a:ext cx="6391569" cy="400110"/>
          </a:xfrm>
          <a:prstGeom prst="rect">
            <a:avLst/>
          </a:prstGeom>
          <a:solidFill>
            <a:schemeClr val="accent3">
              <a:lumMod val="75000"/>
            </a:schemeClr>
          </a:solidFill>
        </p:spPr>
        <p:txBody>
          <a:bodyPr wrap="square" rtlCol="0">
            <a:spAutoFit/>
          </a:bodyPr>
          <a:lstStyle/>
          <a:p>
            <a:r>
              <a:rPr lang="en-GB" sz="2000" dirty="0" smtClean="0"/>
              <a:t>Interview Skills watch the video:</a:t>
            </a:r>
            <a:endParaRPr lang="en-GB" sz="2000" dirty="0"/>
          </a:p>
        </p:txBody>
      </p:sp>
      <p:pic>
        <p:nvPicPr>
          <p:cNvPr id="1026" name="Picture 2" descr="Interviewing Skills - Live Remote Training | Total Success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25" y="4267199"/>
            <a:ext cx="3224934" cy="22119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ur Make-or-Break Interview Moment: 'Tell Me About Yoursel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9418" y="4267199"/>
            <a:ext cx="3611934" cy="22574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fill="hold"/>
                                        <p:tgtEl>
                                          <p:spTgt spid="160"/>
                                        </p:tgtEl>
                                        <p:attrNameLst>
                                          <p:attrName>ppt_x</p:attrName>
                                        </p:attrNameLst>
                                      </p:cBhvr>
                                      <p:tavLst>
                                        <p:tav tm="0">
                                          <p:val>
                                            <p:strVal val="#ppt_x"/>
                                          </p:val>
                                        </p:tav>
                                        <p:tav tm="100000">
                                          <p:val>
                                            <p:strVal val="#ppt_x"/>
                                          </p:val>
                                        </p:tav>
                                      </p:tavLst>
                                    </p:anim>
                                    <p:anim calcmode="lin" valueType="num">
                                      <p:cBhvr additive="base">
                                        <p:cTn id="8"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51749" y="2169648"/>
            <a:ext cx="8368481"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2800"/>
              <a:buFont typeface="Verdana"/>
              <a:buNone/>
            </a:pPr>
            <a:r>
              <a:rPr lang="en-GB" sz="2800" b="1" u="sng" dirty="0" smtClean="0">
                <a:solidFill>
                  <a:srgbClr val="7030A0"/>
                </a:solidFill>
                <a:latin typeface="Verdana"/>
                <a:ea typeface="Verdana"/>
                <a:cs typeface="Verdana"/>
                <a:sym typeface="Verdana"/>
              </a:rPr>
              <a:t>Interview Skills </a:t>
            </a:r>
            <a:endParaRPr dirty="0"/>
          </a:p>
        </p:txBody>
      </p:sp>
      <p:sp>
        <p:nvSpPr>
          <p:cNvPr id="97" name="Google Shape;97;p14"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14"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4"/>
          <p:cNvSpPr/>
          <p:nvPr/>
        </p:nvSpPr>
        <p:spPr>
          <a:xfrm>
            <a:off x="1500166" y="-27383"/>
            <a:ext cx="1643074" cy="500042"/>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Effective Participator</a:t>
            </a:r>
            <a:endParaRPr/>
          </a:p>
        </p:txBody>
      </p:sp>
      <p:sp>
        <p:nvSpPr>
          <p:cNvPr id="100" name="Google Shape;100;p14"/>
          <p:cNvSpPr/>
          <p:nvPr/>
        </p:nvSpPr>
        <p:spPr>
          <a:xfrm>
            <a:off x="6286512" y="-27383"/>
            <a:ext cx="1500188" cy="500042"/>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Self Manager</a:t>
            </a:r>
            <a:endParaRPr/>
          </a:p>
        </p:txBody>
      </p:sp>
      <p:sp>
        <p:nvSpPr>
          <p:cNvPr id="101" name="Google Shape;101;p14"/>
          <p:cNvSpPr/>
          <p:nvPr/>
        </p:nvSpPr>
        <p:spPr>
          <a:xfrm>
            <a:off x="3143240" y="-27383"/>
            <a:ext cx="1643064" cy="500042"/>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Independent Enquirer</a:t>
            </a:r>
            <a:endParaRPr/>
          </a:p>
        </p:txBody>
      </p:sp>
      <p:sp>
        <p:nvSpPr>
          <p:cNvPr id="102" name="Google Shape;102;p14"/>
          <p:cNvSpPr/>
          <p:nvPr/>
        </p:nvSpPr>
        <p:spPr>
          <a:xfrm>
            <a:off x="0" y="-27383"/>
            <a:ext cx="1500188" cy="500041"/>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Creative Thinker</a:t>
            </a:r>
            <a:endParaRPr/>
          </a:p>
        </p:txBody>
      </p:sp>
      <p:sp>
        <p:nvSpPr>
          <p:cNvPr id="103" name="Google Shape;103;p14"/>
          <p:cNvSpPr/>
          <p:nvPr/>
        </p:nvSpPr>
        <p:spPr>
          <a:xfrm>
            <a:off x="7786710" y="-27384"/>
            <a:ext cx="1357290" cy="500041"/>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Team Worker</a:t>
            </a:r>
            <a:endParaRPr/>
          </a:p>
        </p:txBody>
      </p:sp>
      <p:sp>
        <p:nvSpPr>
          <p:cNvPr id="104" name="Google Shape;104;p14"/>
          <p:cNvSpPr/>
          <p:nvPr/>
        </p:nvSpPr>
        <p:spPr>
          <a:xfrm>
            <a:off x="4786314" y="-27383"/>
            <a:ext cx="1500188" cy="500042"/>
          </a:xfrm>
          <a:prstGeom prst="roundRect">
            <a:avLst>
              <a:gd name="adj" fmla="val 16667"/>
            </a:avLst>
          </a:prstGeom>
          <a:solidFill>
            <a:srgbClr val="7030A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Reflective Learner</a:t>
            </a:r>
            <a:endParaRPr/>
          </a:p>
        </p:txBody>
      </p:sp>
      <p:sp>
        <p:nvSpPr>
          <p:cNvPr id="105" name="Google Shape;105;p14"/>
          <p:cNvSpPr/>
          <p:nvPr/>
        </p:nvSpPr>
        <p:spPr>
          <a:xfrm>
            <a:off x="371599" y="5617984"/>
            <a:ext cx="241963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a:solidFill>
                  <a:srgbClr val="7030A0"/>
                </a:solidFill>
                <a:latin typeface="Calibri"/>
                <a:ea typeface="Calibri"/>
                <a:cs typeface="Calibri"/>
                <a:sym typeface="Calibri"/>
              </a:rPr>
              <a:t>Literacy</a:t>
            </a:r>
            <a:endParaRPr sz="5400" b="1" cap="none">
              <a:solidFill>
                <a:srgbClr val="7030A0"/>
              </a:solidFill>
              <a:latin typeface="Calibri"/>
              <a:ea typeface="Calibri"/>
              <a:cs typeface="Calibri"/>
              <a:sym typeface="Calibri"/>
            </a:endParaRPr>
          </a:p>
        </p:txBody>
      </p:sp>
      <p:sp>
        <p:nvSpPr>
          <p:cNvPr id="106" name="Google Shape;106;p14"/>
          <p:cNvSpPr txBox="1"/>
          <p:nvPr/>
        </p:nvSpPr>
        <p:spPr>
          <a:xfrm>
            <a:off x="2987824" y="4966379"/>
            <a:ext cx="5940152" cy="1754326"/>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457200" marR="0" lvl="0" indent="-457200" algn="l" rtl="0">
              <a:spcBef>
                <a:spcPts val="0"/>
              </a:spcBef>
              <a:spcAft>
                <a:spcPts val="0"/>
              </a:spcAft>
              <a:buClr>
                <a:schemeClr val="lt1"/>
              </a:buClr>
              <a:buSzPts val="1800"/>
              <a:buFont typeface="Verdana"/>
              <a:buAutoNum type="arabicPeriod"/>
            </a:pPr>
            <a:r>
              <a:rPr lang="en-GB" sz="1800">
                <a:solidFill>
                  <a:schemeClr val="lt1"/>
                </a:solidFill>
                <a:latin typeface="Verdana"/>
                <a:ea typeface="Verdana"/>
                <a:cs typeface="Verdana"/>
                <a:sym typeface="Verdana"/>
              </a:rPr>
              <a:t>Is there anything I could add?</a:t>
            </a:r>
            <a:endParaRPr/>
          </a:p>
          <a:p>
            <a:pPr marL="457200" marR="0" lvl="0" indent="-457200" algn="l" rtl="0">
              <a:spcBef>
                <a:spcPts val="0"/>
              </a:spcBef>
              <a:spcAft>
                <a:spcPts val="0"/>
              </a:spcAft>
              <a:buClr>
                <a:schemeClr val="lt1"/>
              </a:buClr>
              <a:buSzPts val="1800"/>
              <a:buFont typeface="Verdana"/>
              <a:buAutoNum type="arabicPeriod"/>
            </a:pPr>
            <a:r>
              <a:rPr lang="en-GB" sz="1800">
                <a:solidFill>
                  <a:schemeClr val="lt1"/>
                </a:solidFill>
                <a:latin typeface="Verdana"/>
                <a:ea typeface="Verdana"/>
                <a:cs typeface="Verdana"/>
                <a:sym typeface="Verdana"/>
              </a:rPr>
              <a:t>Have I answered in the expected level of detail?</a:t>
            </a:r>
            <a:endParaRPr/>
          </a:p>
          <a:p>
            <a:pPr marL="457200" marR="0" lvl="0" indent="-457200" algn="l" rtl="0">
              <a:spcBef>
                <a:spcPts val="0"/>
              </a:spcBef>
              <a:spcAft>
                <a:spcPts val="0"/>
              </a:spcAft>
              <a:buClr>
                <a:schemeClr val="lt1"/>
              </a:buClr>
              <a:buSzPts val="1800"/>
              <a:buFont typeface="Verdana"/>
              <a:buAutoNum type="arabicPeriod"/>
            </a:pPr>
            <a:r>
              <a:rPr lang="en-GB" sz="1800">
                <a:solidFill>
                  <a:schemeClr val="lt1"/>
                </a:solidFill>
                <a:latin typeface="Verdana"/>
                <a:ea typeface="Verdana"/>
                <a:cs typeface="Verdana"/>
                <a:sym typeface="Verdana"/>
              </a:rPr>
              <a:t>Have I used vocabulary effectively?</a:t>
            </a:r>
            <a:endParaRPr/>
          </a:p>
          <a:p>
            <a:pPr marL="457200" marR="0" lvl="0" indent="-457200" algn="l" rtl="0">
              <a:spcBef>
                <a:spcPts val="0"/>
              </a:spcBef>
              <a:spcAft>
                <a:spcPts val="0"/>
              </a:spcAft>
              <a:buClr>
                <a:schemeClr val="lt1"/>
              </a:buClr>
              <a:buSzPts val="1800"/>
              <a:buFont typeface="Verdana"/>
              <a:buAutoNum type="arabicPeriod"/>
            </a:pPr>
            <a:r>
              <a:rPr lang="en-GB" sz="1800">
                <a:solidFill>
                  <a:schemeClr val="lt1"/>
                </a:solidFill>
                <a:latin typeface="Verdana"/>
                <a:ea typeface="Verdana"/>
                <a:cs typeface="Verdana"/>
                <a:sym typeface="Verdana"/>
              </a:rPr>
              <a:t>Have I written in full sentences?</a:t>
            </a:r>
            <a:endParaRPr/>
          </a:p>
          <a:p>
            <a:pPr marL="457200" marR="0" lvl="0" indent="-457200" algn="l" rtl="0">
              <a:spcBef>
                <a:spcPts val="0"/>
              </a:spcBef>
              <a:spcAft>
                <a:spcPts val="0"/>
              </a:spcAft>
              <a:buClr>
                <a:schemeClr val="lt1"/>
              </a:buClr>
              <a:buSzPts val="1800"/>
              <a:buFont typeface="Verdana"/>
              <a:buAutoNum type="arabicPeriod"/>
            </a:pPr>
            <a:r>
              <a:rPr lang="en-GB" sz="1800">
                <a:solidFill>
                  <a:schemeClr val="lt1"/>
                </a:solidFill>
                <a:latin typeface="Verdana"/>
                <a:ea typeface="Verdana"/>
                <a:cs typeface="Verdana"/>
                <a:sym typeface="Verdana"/>
              </a:rPr>
              <a:t>Have I checked SPaG?</a:t>
            </a:r>
            <a:endParaRPr sz="2000">
              <a:solidFill>
                <a:schemeClr val="lt1"/>
              </a:solidFill>
              <a:latin typeface="Verdana"/>
              <a:ea typeface="Verdana"/>
              <a:cs typeface="Verdana"/>
              <a:sym typeface="Verdana"/>
            </a:endParaRPr>
          </a:p>
        </p:txBody>
      </p:sp>
      <p:pic>
        <p:nvPicPr>
          <p:cNvPr id="107" name="Google Shape;107;p14"/>
          <p:cNvPicPr preferRelativeResize="0"/>
          <p:nvPr/>
        </p:nvPicPr>
        <p:blipFill rotWithShape="1">
          <a:blip r:embed="rId3">
            <a:alphaModFix/>
          </a:blip>
          <a:srcRect/>
          <a:stretch/>
        </p:blipFill>
        <p:spPr>
          <a:xfrm>
            <a:off x="7877558" y="586526"/>
            <a:ext cx="1175593" cy="998664"/>
          </a:xfrm>
          <a:prstGeom prst="rect">
            <a:avLst/>
          </a:prstGeom>
          <a:noFill/>
          <a:ln>
            <a:noFill/>
          </a:ln>
        </p:spPr>
      </p:pic>
      <p:sp>
        <p:nvSpPr>
          <p:cNvPr id="108" name="Google Shape;108;p14"/>
          <p:cNvSpPr txBox="1"/>
          <p:nvPr/>
        </p:nvSpPr>
        <p:spPr>
          <a:xfrm>
            <a:off x="214025" y="711025"/>
            <a:ext cx="5940300" cy="7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7030A0"/>
              </a:buClr>
              <a:buSzPts val="2800"/>
              <a:buFont typeface="Verdana"/>
              <a:buNone/>
            </a:pPr>
            <a:r>
              <a:rPr lang="en-GB" sz="2800" b="1" u="sng">
                <a:solidFill>
                  <a:srgbClr val="7030A0"/>
                </a:solidFill>
                <a:latin typeface="Verdana"/>
                <a:ea typeface="Verdana"/>
                <a:cs typeface="Verdana"/>
                <a:sym typeface="Verdana"/>
              </a:rPr>
              <a:t>Todays Date</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5"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5"/>
          <p:cNvSpPr/>
          <p:nvPr/>
        </p:nvSpPr>
        <p:spPr>
          <a:xfrm>
            <a:off x="0" y="-11687"/>
            <a:ext cx="9144000" cy="369332"/>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Permanent Marker"/>
              <a:buNone/>
            </a:pPr>
            <a:r>
              <a:rPr lang="en-GB" sz="1800" b="1" i="0" u="none" strike="noStrike" cap="none">
                <a:solidFill>
                  <a:schemeClr val="lt1"/>
                </a:solidFill>
                <a:latin typeface="Permanent Marker"/>
                <a:ea typeface="Permanent Marker"/>
                <a:cs typeface="Permanent Marker"/>
                <a:sym typeface="Permanent Marker"/>
              </a:rPr>
              <a:t>Objectives and Outcomes</a:t>
            </a:r>
            <a:endParaRPr sz="1800" b="0" u="none" strike="noStrike" cap="none">
              <a:solidFill>
                <a:schemeClr val="lt1"/>
              </a:solidFill>
              <a:latin typeface="Permanent Marker"/>
              <a:ea typeface="Permanent Marker"/>
              <a:cs typeface="Permanent Marker"/>
              <a:sym typeface="Permanent Marker"/>
            </a:endParaRPr>
          </a:p>
        </p:txBody>
      </p:sp>
      <p:sp>
        <p:nvSpPr>
          <p:cNvPr id="116" name="Google Shape;116;p15"/>
          <p:cNvSpPr/>
          <p:nvPr/>
        </p:nvSpPr>
        <p:spPr>
          <a:xfrm>
            <a:off x="210851" y="703156"/>
            <a:ext cx="280192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dirty="0">
                <a:solidFill>
                  <a:schemeClr val="accent4"/>
                </a:solidFill>
                <a:latin typeface="Calibri"/>
                <a:ea typeface="Calibri"/>
                <a:cs typeface="Calibri"/>
                <a:sym typeface="Calibri"/>
              </a:rPr>
              <a:t>Expected</a:t>
            </a:r>
            <a:endParaRPr dirty="0"/>
          </a:p>
        </p:txBody>
      </p:sp>
      <p:sp>
        <p:nvSpPr>
          <p:cNvPr id="117" name="Google Shape;117;p15"/>
          <p:cNvSpPr/>
          <p:nvPr/>
        </p:nvSpPr>
        <p:spPr>
          <a:xfrm>
            <a:off x="114959" y="2400569"/>
            <a:ext cx="299370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a:solidFill>
                  <a:srgbClr val="953734"/>
                </a:solidFill>
                <a:latin typeface="Calibri"/>
                <a:ea typeface="Calibri"/>
                <a:cs typeface="Calibri"/>
                <a:sym typeface="Calibri"/>
              </a:rPr>
              <a:t>Challenge</a:t>
            </a:r>
            <a:endParaRPr/>
          </a:p>
        </p:txBody>
      </p:sp>
      <p:sp>
        <p:nvSpPr>
          <p:cNvPr id="118" name="Google Shape;118;p15"/>
          <p:cNvSpPr/>
          <p:nvPr/>
        </p:nvSpPr>
        <p:spPr>
          <a:xfrm>
            <a:off x="497948" y="4443493"/>
            <a:ext cx="222772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none">
                <a:solidFill>
                  <a:srgbClr val="4F6128"/>
                </a:solidFill>
                <a:latin typeface="Calibri"/>
                <a:ea typeface="Calibri"/>
                <a:cs typeface="Calibri"/>
                <a:sym typeface="Calibri"/>
              </a:rPr>
              <a:t>Stretch</a:t>
            </a:r>
            <a:endParaRPr/>
          </a:p>
        </p:txBody>
      </p:sp>
      <p:sp>
        <p:nvSpPr>
          <p:cNvPr id="119" name="Google Shape;119;p15"/>
          <p:cNvSpPr txBox="1"/>
          <p:nvPr/>
        </p:nvSpPr>
        <p:spPr>
          <a:xfrm>
            <a:off x="3224691" y="490421"/>
            <a:ext cx="5756030" cy="1584176"/>
          </a:xfrm>
          <a:prstGeom prst="rect">
            <a:avLst/>
          </a:prstGeom>
          <a:solidFill>
            <a:srgbClr val="E5DFEC"/>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smtClean="0">
                <a:solidFill>
                  <a:srgbClr val="494429"/>
                </a:solidFill>
                <a:latin typeface="Verdana"/>
                <a:ea typeface="Verdana"/>
                <a:cs typeface="Verdana"/>
                <a:sym typeface="Verdana"/>
              </a:rPr>
              <a:t>List at least 5 interview skills </a:t>
            </a:r>
            <a:endParaRPr sz="2400" dirty="0">
              <a:solidFill>
                <a:srgbClr val="494429"/>
              </a:solidFill>
              <a:latin typeface="Verdana"/>
              <a:ea typeface="Verdana"/>
              <a:cs typeface="Verdana"/>
              <a:sym typeface="Verdana"/>
            </a:endParaRPr>
          </a:p>
        </p:txBody>
      </p:sp>
      <p:sp>
        <p:nvSpPr>
          <p:cNvPr id="120" name="Google Shape;120;p15"/>
          <p:cNvSpPr txBox="1"/>
          <p:nvPr/>
        </p:nvSpPr>
        <p:spPr>
          <a:xfrm>
            <a:off x="3208458" y="2234481"/>
            <a:ext cx="5756030" cy="1584176"/>
          </a:xfrm>
          <a:prstGeom prst="rect">
            <a:avLst/>
          </a:prstGeom>
          <a:solidFill>
            <a:srgbClr val="F2DADA"/>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smtClean="0">
                <a:solidFill>
                  <a:srgbClr val="494429"/>
                </a:solidFill>
                <a:latin typeface="Verdana"/>
                <a:ea typeface="Verdana"/>
                <a:cs typeface="Verdana"/>
                <a:sym typeface="Verdana"/>
              </a:rPr>
              <a:t>Explain why interview skills are important</a:t>
            </a:r>
            <a:endParaRPr sz="2400" dirty="0">
              <a:solidFill>
                <a:srgbClr val="494429"/>
              </a:solidFill>
              <a:latin typeface="Verdana"/>
              <a:ea typeface="Verdana"/>
              <a:cs typeface="Verdana"/>
              <a:sym typeface="Verdana"/>
            </a:endParaRPr>
          </a:p>
        </p:txBody>
      </p:sp>
      <p:sp>
        <p:nvSpPr>
          <p:cNvPr id="121" name="Google Shape;121;p15"/>
          <p:cNvSpPr txBox="1"/>
          <p:nvPr/>
        </p:nvSpPr>
        <p:spPr>
          <a:xfrm>
            <a:off x="3208458" y="4079368"/>
            <a:ext cx="5756030" cy="1584176"/>
          </a:xfrm>
          <a:prstGeom prst="rect">
            <a:avLst/>
          </a:prstGeom>
          <a:solidFill>
            <a:srgbClr val="D6E3BC"/>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dirty="0" smtClean="0">
                <a:solidFill>
                  <a:srgbClr val="494429"/>
                </a:solidFill>
                <a:latin typeface="Verdana"/>
                <a:ea typeface="Verdana"/>
                <a:cs typeface="Verdana"/>
                <a:sym typeface="Verdana"/>
              </a:rPr>
              <a:t>Be able to relate skills to past experiences </a:t>
            </a:r>
            <a:endParaRPr sz="2400" dirty="0">
              <a:solidFill>
                <a:srgbClr val="494429"/>
              </a:solidFill>
              <a:latin typeface="Verdana"/>
              <a:ea typeface="Verdana"/>
              <a:cs typeface="Verdana"/>
              <a:sym typeface="Verdana"/>
            </a:endParaRPr>
          </a:p>
        </p:txBody>
      </p:sp>
      <p:sp>
        <p:nvSpPr>
          <p:cNvPr id="122" name="Google Shape;122;p15"/>
          <p:cNvSpPr/>
          <p:nvPr/>
        </p:nvSpPr>
        <p:spPr>
          <a:xfrm>
            <a:off x="3224691" y="5877272"/>
            <a:ext cx="5739797" cy="864096"/>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smtClean="0"/>
              <a:t>All Careers within the Burnley and Pendle area </a:t>
            </a:r>
            <a:endParaRPr dirty="0"/>
          </a:p>
        </p:txBody>
      </p:sp>
      <p:sp>
        <p:nvSpPr>
          <p:cNvPr id="123" name="Google Shape;123;p15"/>
          <p:cNvSpPr/>
          <p:nvPr/>
        </p:nvSpPr>
        <p:spPr>
          <a:xfrm>
            <a:off x="114959" y="5877272"/>
            <a:ext cx="3019993"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400" b="1" cap="none">
                <a:solidFill>
                  <a:srgbClr val="92CCDC"/>
                </a:solidFill>
                <a:latin typeface="Calibri"/>
                <a:ea typeface="Calibri"/>
                <a:cs typeface="Calibri"/>
                <a:sym typeface="Calibri"/>
              </a:rPr>
              <a:t>Careers Link</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9"/>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CCDC"/>
              </a:buClr>
              <a:buSzPts val="2000"/>
              <a:buFont typeface="Permanent Marker"/>
              <a:buNone/>
            </a:pPr>
            <a:r>
              <a:rPr lang="en-GB" sz="2000" b="1" i="0" u="none" strike="noStrike" cap="none">
                <a:solidFill>
                  <a:srgbClr val="92CCDC"/>
                </a:solidFill>
                <a:latin typeface="Permanent Marker"/>
                <a:ea typeface="Permanent Marker"/>
                <a:cs typeface="Permanent Marker"/>
                <a:sym typeface="Permanent Marker"/>
              </a:rPr>
              <a:t>Demonstrate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apply</a:t>
            </a:r>
            <a:r>
              <a:rPr lang="en-GB" sz="2000" b="0" u="none" strike="noStrike" cap="none">
                <a:solidFill>
                  <a:schemeClr val="lt1"/>
                </a:solidFill>
                <a:latin typeface="Permanent Marker"/>
                <a:ea typeface="Permanent Marker"/>
                <a:cs typeface="Permanent Marker"/>
                <a:sym typeface="Permanent Marker"/>
              </a:rPr>
              <a:t> and </a:t>
            </a:r>
            <a:r>
              <a:rPr lang="en-GB" sz="2000" b="0" u="sng" strike="noStrike" cap="none">
                <a:solidFill>
                  <a:schemeClr val="lt1"/>
                </a:solidFill>
                <a:latin typeface="Permanent Marker"/>
                <a:ea typeface="Permanent Marker"/>
                <a:cs typeface="Permanent Marker"/>
                <a:sym typeface="Permanent Marker"/>
              </a:rPr>
              <a:t>embed</a:t>
            </a:r>
            <a:r>
              <a:rPr lang="en-GB" sz="2000" b="0" u="none" strike="noStrike" cap="none">
                <a:solidFill>
                  <a:schemeClr val="lt1"/>
                </a:solidFill>
                <a:latin typeface="Permanent Marker"/>
                <a:ea typeface="Permanent Marker"/>
                <a:cs typeface="Permanent Marker"/>
                <a:sym typeface="Permanent Marker"/>
              </a:rPr>
              <a:t> your knowledge</a:t>
            </a:r>
            <a:endParaRPr/>
          </a:p>
        </p:txBody>
      </p:sp>
      <p:sp>
        <p:nvSpPr>
          <p:cNvPr id="3" name="TextBox 2"/>
          <p:cNvSpPr txBox="1"/>
          <p:nvPr/>
        </p:nvSpPr>
        <p:spPr>
          <a:xfrm>
            <a:off x="622170" y="942681"/>
            <a:ext cx="4034671" cy="461665"/>
          </a:xfrm>
          <a:prstGeom prst="rect">
            <a:avLst/>
          </a:prstGeom>
          <a:solidFill>
            <a:schemeClr val="bg2">
              <a:lumMod val="60000"/>
              <a:lumOff val="40000"/>
            </a:schemeClr>
          </a:solidFill>
        </p:spPr>
        <p:txBody>
          <a:bodyPr wrap="square" rtlCol="0">
            <a:spAutoFit/>
          </a:bodyPr>
          <a:lstStyle/>
          <a:p>
            <a:r>
              <a:rPr lang="en-GB" sz="2400" dirty="0" smtClean="0"/>
              <a:t>What are interview skills?</a:t>
            </a:r>
            <a:endParaRPr lang="en-GB" sz="2400" dirty="0"/>
          </a:p>
        </p:txBody>
      </p:sp>
      <p:sp>
        <p:nvSpPr>
          <p:cNvPr id="12" name="TextBox 11"/>
          <p:cNvSpPr txBox="1"/>
          <p:nvPr/>
        </p:nvSpPr>
        <p:spPr>
          <a:xfrm>
            <a:off x="307975" y="2956327"/>
            <a:ext cx="8517370" cy="1200329"/>
          </a:xfrm>
          <a:prstGeom prst="rect">
            <a:avLst/>
          </a:prstGeom>
          <a:solidFill>
            <a:schemeClr val="accent4">
              <a:lumMod val="60000"/>
              <a:lumOff val="40000"/>
            </a:schemeClr>
          </a:solidFill>
        </p:spPr>
        <p:txBody>
          <a:bodyPr wrap="square" rtlCol="0">
            <a:spAutoFit/>
          </a:bodyPr>
          <a:lstStyle/>
          <a:p>
            <a:r>
              <a:rPr lang="en-GB" sz="2400" dirty="0" smtClean="0"/>
              <a:t>Watch the video and make a spider diagram of all the interview skills are required – Try to think of others not mentioned in the video </a:t>
            </a:r>
            <a:endParaRPr lang="en-GB" sz="2400" dirty="0"/>
          </a:p>
        </p:txBody>
      </p:sp>
      <p:pic>
        <p:nvPicPr>
          <p:cNvPr id="2054" name="Picture 6" descr="Employment &amp; Employability: The DukeEngage Difference - DukeEng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088" y="4234261"/>
            <a:ext cx="2494686" cy="2494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010248" y="4233860"/>
            <a:ext cx="2554506" cy="2520446"/>
          </a:xfrm>
          <a:prstGeom prst="rect">
            <a:avLst/>
          </a:prstGeom>
        </p:spPr>
      </p:pic>
      <p:sp>
        <p:nvSpPr>
          <p:cNvPr id="2" name="Rectangle 1"/>
          <p:cNvSpPr/>
          <p:nvPr/>
        </p:nvSpPr>
        <p:spPr>
          <a:xfrm>
            <a:off x="622169" y="1786515"/>
            <a:ext cx="7164085" cy="707886"/>
          </a:xfrm>
          <a:prstGeom prst="rect">
            <a:avLst/>
          </a:prstGeom>
          <a:solidFill>
            <a:schemeClr val="accent2">
              <a:lumMod val="40000"/>
              <a:lumOff val="60000"/>
            </a:schemeClr>
          </a:solidFill>
        </p:spPr>
        <p:txBody>
          <a:bodyPr wrap="square">
            <a:spAutoFit/>
          </a:bodyPr>
          <a:lstStyle/>
          <a:p>
            <a:r>
              <a:rPr lang="en-GB" sz="2000" dirty="0">
                <a:hlinkClick r:id="rId5"/>
              </a:rPr>
              <a:t>https://</a:t>
            </a:r>
            <a:r>
              <a:rPr lang="en-GB" sz="2000" dirty="0" smtClean="0">
                <a:hlinkClick r:id="rId5"/>
              </a:rPr>
              <a:t>www.youtube.com/watch?v=7KYYmHr7tcE</a:t>
            </a:r>
            <a:endParaRPr lang="en-GB" sz="2000" dirty="0" smtClean="0"/>
          </a:p>
          <a:p>
            <a:endParaRPr lang="en-GB" sz="2000" dirty="0"/>
          </a:p>
        </p:txBody>
      </p:sp>
    </p:spTree>
    <p:extLst>
      <p:ext uri="{BB962C8B-B14F-4D97-AF65-F5344CB8AC3E}">
        <p14:creationId xmlns:p14="http://schemas.microsoft.com/office/powerpoint/2010/main" val="202865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2" y="447389"/>
            <a:ext cx="6830291" cy="400110"/>
          </a:xfrm>
          <a:prstGeom prst="rect">
            <a:avLst/>
          </a:prstGeom>
          <a:solidFill>
            <a:schemeClr val="accent2">
              <a:lumMod val="60000"/>
              <a:lumOff val="40000"/>
            </a:schemeClr>
          </a:solidFill>
        </p:spPr>
        <p:txBody>
          <a:bodyPr wrap="square">
            <a:spAutoFit/>
          </a:bodyPr>
          <a:lstStyle/>
          <a:p>
            <a:r>
              <a:rPr lang="en-US" sz="2000" dirty="0" smtClean="0">
                <a:solidFill>
                  <a:srgbClr val="212529"/>
                </a:solidFill>
                <a:latin typeface="Roboto"/>
              </a:rPr>
              <a:t>Interview Skills:</a:t>
            </a:r>
            <a:endParaRPr lang="en-US" sz="2000" dirty="0">
              <a:solidFill>
                <a:srgbClr val="212529"/>
              </a:solidFill>
              <a:latin typeface="Roboto"/>
            </a:endParaRPr>
          </a:p>
        </p:txBody>
      </p:sp>
      <p:sp>
        <p:nvSpPr>
          <p:cNvPr id="3" name="Rectangle 2"/>
          <p:cNvSpPr/>
          <p:nvPr/>
        </p:nvSpPr>
        <p:spPr>
          <a:xfrm>
            <a:off x="346362" y="1369735"/>
            <a:ext cx="4572000" cy="3293209"/>
          </a:xfrm>
          <a:prstGeom prst="rect">
            <a:avLst/>
          </a:prstGeom>
          <a:solidFill>
            <a:schemeClr val="accent3">
              <a:lumMod val="60000"/>
              <a:lumOff val="40000"/>
            </a:schemeClr>
          </a:solidFill>
        </p:spPr>
        <p:txBody>
          <a:bodyPr>
            <a:spAutoFit/>
          </a:bodyPr>
          <a:lstStyle/>
          <a:p>
            <a:r>
              <a:rPr lang="en-US" sz="2400" dirty="0" smtClean="0"/>
              <a:t>Key interview skills :</a:t>
            </a:r>
            <a:endParaRPr lang="en-US" sz="2400" dirty="0"/>
          </a:p>
          <a:p>
            <a:endParaRPr lang="en-US" sz="2400" dirty="0"/>
          </a:p>
          <a:p>
            <a:r>
              <a:rPr lang="en-US" sz="2000" dirty="0" smtClean="0"/>
              <a:t>Communication</a:t>
            </a:r>
            <a:endParaRPr lang="en-US" sz="2000" dirty="0"/>
          </a:p>
          <a:p>
            <a:r>
              <a:rPr lang="en-US" sz="2000" dirty="0" smtClean="0"/>
              <a:t>Teamwork</a:t>
            </a:r>
            <a:endParaRPr lang="en-US" sz="2000" dirty="0"/>
          </a:p>
          <a:p>
            <a:r>
              <a:rPr lang="en-US" sz="2000" dirty="0"/>
              <a:t>Negotiation and </a:t>
            </a:r>
            <a:r>
              <a:rPr lang="en-US" sz="2000" dirty="0" smtClean="0"/>
              <a:t>persuasion</a:t>
            </a:r>
            <a:endParaRPr lang="en-US" sz="2000" dirty="0"/>
          </a:p>
          <a:p>
            <a:r>
              <a:rPr lang="en-US" sz="2000" dirty="0"/>
              <a:t>Problem </a:t>
            </a:r>
            <a:r>
              <a:rPr lang="en-US" sz="2000" dirty="0" smtClean="0"/>
              <a:t>solving</a:t>
            </a:r>
            <a:endParaRPr lang="en-US" sz="2000" dirty="0"/>
          </a:p>
          <a:p>
            <a:r>
              <a:rPr lang="en-US" sz="2000" dirty="0" smtClean="0"/>
              <a:t>Leadership</a:t>
            </a:r>
            <a:endParaRPr lang="en-US" sz="2000" dirty="0"/>
          </a:p>
          <a:p>
            <a:r>
              <a:rPr lang="en-US" sz="2000" dirty="0" err="1" smtClean="0"/>
              <a:t>Organisation</a:t>
            </a:r>
            <a:endParaRPr lang="en-US" sz="2000" dirty="0"/>
          </a:p>
          <a:p>
            <a:r>
              <a:rPr lang="en-US" sz="2000" dirty="0" smtClean="0"/>
              <a:t>Perseverance</a:t>
            </a:r>
          </a:p>
          <a:p>
            <a:r>
              <a:rPr lang="en-US" sz="2000" dirty="0" smtClean="0"/>
              <a:t>motivation</a:t>
            </a:r>
            <a:r>
              <a:rPr lang="en-US" sz="2000" dirty="0"/>
              <a:t>.</a:t>
            </a:r>
          </a:p>
        </p:txBody>
      </p:sp>
      <p:pic>
        <p:nvPicPr>
          <p:cNvPr id="1028" name="Picture 4" descr="How the improvement of long-term employability skills can decrease  unemployment rates in Europe | Institute of Entrepreneurship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231" y="1369735"/>
            <a:ext cx="3500636" cy="18997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terview skills | Live Online | Offline Training | I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231" y="3477491"/>
            <a:ext cx="3986933" cy="282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9"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9"/>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CCDC"/>
              </a:buClr>
              <a:buSzPts val="2000"/>
              <a:buFont typeface="Permanent Marker"/>
              <a:buNone/>
            </a:pPr>
            <a:r>
              <a:rPr lang="en-GB" sz="2000" b="1" i="0" u="none" strike="noStrike" cap="none">
                <a:solidFill>
                  <a:srgbClr val="92CCDC"/>
                </a:solidFill>
                <a:latin typeface="Permanent Marker"/>
                <a:ea typeface="Permanent Marker"/>
                <a:cs typeface="Permanent Marker"/>
                <a:sym typeface="Permanent Marker"/>
              </a:rPr>
              <a:t>Demonstrate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apply</a:t>
            </a:r>
            <a:r>
              <a:rPr lang="en-GB" sz="2000" b="0" u="none" strike="noStrike" cap="none">
                <a:solidFill>
                  <a:schemeClr val="lt1"/>
                </a:solidFill>
                <a:latin typeface="Permanent Marker"/>
                <a:ea typeface="Permanent Marker"/>
                <a:cs typeface="Permanent Marker"/>
                <a:sym typeface="Permanent Marker"/>
              </a:rPr>
              <a:t> and </a:t>
            </a:r>
            <a:r>
              <a:rPr lang="en-GB" sz="2000" b="0" u="sng" strike="noStrike" cap="none">
                <a:solidFill>
                  <a:schemeClr val="lt1"/>
                </a:solidFill>
                <a:latin typeface="Permanent Marker"/>
                <a:ea typeface="Permanent Marker"/>
                <a:cs typeface="Permanent Marker"/>
                <a:sym typeface="Permanent Marker"/>
              </a:rPr>
              <a:t>embed</a:t>
            </a:r>
            <a:r>
              <a:rPr lang="en-GB" sz="2000" b="0" u="none" strike="noStrike" cap="none">
                <a:solidFill>
                  <a:schemeClr val="lt1"/>
                </a:solidFill>
                <a:latin typeface="Permanent Marker"/>
                <a:ea typeface="Permanent Marker"/>
                <a:cs typeface="Permanent Marker"/>
                <a:sym typeface="Permanent Marker"/>
              </a:rPr>
              <a:t> your knowledge</a:t>
            </a:r>
            <a:endParaRPr/>
          </a:p>
        </p:txBody>
      </p:sp>
      <p:sp>
        <p:nvSpPr>
          <p:cNvPr id="3" name="TextBox 2"/>
          <p:cNvSpPr txBox="1"/>
          <p:nvPr/>
        </p:nvSpPr>
        <p:spPr>
          <a:xfrm>
            <a:off x="622170" y="942681"/>
            <a:ext cx="4034671" cy="461665"/>
          </a:xfrm>
          <a:prstGeom prst="rect">
            <a:avLst/>
          </a:prstGeom>
          <a:solidFill>
            <a:srgbClr val="FFC000"/>
          </a:solidFill>
        </p:spPr>
        <p:txBody>
          <a:bodyPr wrap="square" rtlCol="0">
            <a:spAutoFit/>
          </a:bodyPr>
          <a:lstStyle/>
          <a:p>
            <a:r>
              <a:rPr lang="en-GB" sz="2400" dirty="0" smtClean="0"/>
              <a:t>Watch the following video’s </a:t>
            </a:r>
            <a:endParaRPr lang="en-GB" sz="2400" dirty="0"/>
          </a:p>
        </p:txBody>
      </p:sp>
      <p:sp>
        <p:nvSpPr>
          <p:cNvPr id="12" name="TextBox 11"/>
          <p:cNvSpPr txBox="1"/>
          <p:nvPr/>
        </p:nvSpPr>
        <p:spPr>
          <a:xfrm>
            <a:off x="578599" y="3292343"/>
            <a:ext cx="6333240" cy="1938992"/>
          </a:xfrm>
          <a:prstGeom prst="rect">
            <a:avLst/>
          </a:prstGeom>
          <a:solidFill>
            <a:schemeClr val="accent6">
              <a:lumMod val="60000"/>
              <a:lumOff val="40000"/>
            </a:schemeClr>
          </a:solidFill>
        </p:spPr>
        <p:txBody>
          <a:bodyPr wrap="square" rtlCol="0">
            <a:spAutoFit/>
          </a:bodyPr>
          <a:lstStyle/>
          <a:p>
            <a:r>
              <a:rPr lang="en-GB" sz="2400" dirty="0" smtClean="0"/>
              <a:t>Watch each video, which are good interviews and why?</a:t>
            </a:r>
          </a:p>
          <a:p>
            <a:endParaRPr lang="en-GB" sz="2400" dirty="0"/>
          </a:p>
          <a:p>
            <a:r>
              <a:rPr lang="en-GB" sz="2400" dirty="0" smtClean="0"/>
              <a:t>Highlight the poor interview/s and why you think they were poor? </a:t>
            </a:r>
            <a:endParaRPr lang="en-GB" sz="2400" dirty="0"/>
          </a:p>
        </p:txBody>
      </p:sp>
      <p:sp>
        <p:nvSpPr>
          <p:cNvPr id="4" name="Rectangle 3"/>
          <p:cNvSpPr/>
          <p:nvPr/>
        </p:nvSpPr>
        <p:spPr>
          <a:xfrm>
            <a:off x="548227" y="1804715"/>
            <a:ext cx="7362718" cy="523220"/>
          </a:xfrm>
          <a:prstGeom prst="rect">
            <a:avLst/>
          </a:prstGeom>
        </p:spPr>
        <p:txBody>
          <a:bodyPr wrap="square">
            <a:spAutoFit/>
          </a:bodyPr>
          <a:lstStyle/>
          <a:p>
            <a:r>
              <a:rPr lang="en-GB" dirty="0">
                <a:hlinkClick r:id="rId3"/>
              </a:rPr>
              <a:t>https</a:t>
            </a:r>
            <a:r>
              <a:rPr lang="en-GB">
                <a:hlinkClick r:id="rId3"/>
              </a:rPr>
              <a:t>://</a:t>
            </a:r>
            <a:r>
              <a:rPr lang="en-GB" smtClean="0">
                <a:hlinkClick r:id="rId3"/>
              </a:rPr>
              <a:t>www.youtube.com/watch?v=EAqAgM_tfmU</a:t>
            </a:r>
            <a:endParaRPr lang="en-GB" smtClean="0"/>
          </a:p>
          <a:p>
            <a:endParaRPr lang="en-GB" dirty="0"/>
          </a:p>
        </p:txBody>
      </p:sp>
      <p:sp>
        <p:nvSpPr>
          <p:cNvPr id="2" name="Rectangle 1"/>
          <p:cNvSpPr/>
          <p:nvPr/>
        </p:nvSpPr>
        <p:spPr>
          <a:xfrm>
            <a:off x="528906" y="2205084"/>
            <a:ext cx="4043094" cy="523220"/>
          </a:xfrm>
          <a:prstGeom prst="rect">
            <a:avLst/>
          </a:prstGeom>
        </p:spPr>
        <p:txBody>
          <a:bodyPr wrap="none">
            <a:spAutoFit/>
          </a:bodyPr>
          <a:lstStyle/>
          <a:p>
            <a:r>
              <a:rPr lang="en-GB" dirty="0">
                <a:hlinkClick r:id="rId4"/>
              </a:rPr>
              <a:t>https://</a:t>
            </a:r>
            <a:r>
              <a:rPr lang="en-GB" dirty="0" smtClean="0">
                <a:hlinkClick r:id="rId4"/>
              </a:rPr>
              <a:t>www.youtube.com/watch?v=akjwDe081lA</a:t>
            </a:r>
            <a:endParaRPr lang="en-GB" dirty="0" smtClean="0"/>
          </a:p>
          <a:p>
            <a:endParaRPr lang="en-GB" dirty="0"/>
          </a:p>
        </p:txBody>
      </p:sp>
      <p:sp>
        <p:nvSpPr>
          <p:cNvPr id="5" name="Rectangle 4"/>
          <p:cNvSpPr/>
          <p:nvPr/>
        </p:nvSpPr>
        <p:spPr>
          <a:xfrm>
            <a:off x="578599" y="2605453"/>
            <a:ext cx="3993401" cy="523220"/>
          </a:xfrm>
          <a:prstGeom prst="rect">
            <a:avLst/>
          </a:prstGeom>
        </p:spPr>
        <p:txBody>
          <a:bodyPr wrap="none">
            <a:spAutoFit/>
          </a:bodyPr>
          <a:lstStyle/>
          <a:p>
            <a:r>
              <a:rPr lang="en-GB" dirty="0">
                <a:hlinkClick r:id="rId5"/>
              </a:rPr>
              <a:t>https://</a:t>
            </a:r>
            <a:r>
              <a:rPr lang="en-GB" dirty="0" smtClean="0">
                <a:hlinkClick r:id="rId5"/>
              </a:rPr>
              <a:t>www.youtube.com/watch?v=SieNfciN274</a:t>
            </a:r>
            <a:endParaRPr lang="en-GB" dirty="0" smtClean="0"/>
          </a:p>
          <a:p>
            <a:endParaRPr lang="en-GB" dirty="0"/>
          </a:p>
        </p:txBody>
      </p:sp>
      <p:pic>
        <p:nvPicPr>
          <p:cNvPr id="2050" name="Picture 2" descr="Recruiters Reveal: Discover The 16 Best Interview Questions To As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3053" y="1202610"/>
            <a:ext cx="3660775" cy="17274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st Questions To Ask In An Interview | Huds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155" y="4894828"/>
            <a:ext cx="2523419" cy="180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07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8"/>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ABF8E"/>
              </a:buClr>
              <a:buSzPts val="2000"/>
              <a:buFont typeface="Permanent Marker"/>
              <a:buNone/>
            </a:pPr>
            <a:r>
              <a:rPr lang="en-GB" sz="2000" b="1" i="0" u="none" strike="noStrike" cap="none">
                <a:solidFill>
                  <a:srgbClr val="FABF8E"/>
                </a:solidFill>
                <a:latin typeface="Permanent Marker"/>
                <a:ea typeface="Permanent Marker"/>
                <a:cs typeface="Permanent Marker"/>
                <a:sym typeface="Permanent Marker"/>
              </a:rPr>
              <a:t>Activate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absorb</a:t>
            </a:r>
            <a:r>
              <a:rPr lang="en-GB" sz="2000" b="0" u="none" strike="noStrike" cap="none">
                <a:solidFill>
                  <a:schemeClr val="lt1"/>
                </a:solidFill>
                <a:latin typeface="Permanent Marker"/>
                <a:ea typeface="Permanent Marker"/>
                <a:cs typeface="Permanent Marker"/>
                <a:sym typeface="Permanent Marker"/>
              </a:rPr>
              <a:t> information</a:t>
            </a:r>
            <a:endParaRPr/>
          </a:p>
        </p:txBody>
      </p:sp>
      <p:sp>
        <p:nvSpPr>
          <p:cNvPr id="148" name="Google Shape;148;p18"/>
          <p:cNvSpPr txBox="1"/>
          <p:nvPr/>
        </p:nvSpPr>
        <p:spPr>
          <a:xfrm>
            <a:off x="460375" y="758565"/>
            <a:ext cx="6270363" cy="536681"/>
          </a:xfrm>
          <a:prstGeom prst="rect">
            <a:avLst/>
          </a:prstGeom>
          <a:solidFill>
            <a:schemeClr val="accent4">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smtClean="0">
                <a:solidFill>
                  <a:schemeClr val="dk1"/>
                </a:solidFill>
                <a:latin typeface="Calibri"/>
                <a:ea typeface="Calibri"/>
                <a:cs typeface="Calibri"/>
                <a:sym typeface="Calibri"/>
              </a:rPr>
              <a:t>Making a good impression:</a:t>
            </a:r>
            <a:endParaRPr sz="2000" b="1" dirty="0">
              <a:solidFill>
                <a:schemeClr val="dk1"/>
              </a:solidFill>
              <a:latin typeface="Calibri"/>
              <a:ea typeface="Calibri"/>
              <a:cs typeface="Calibri"/>
              <a:sym typeface="Calibri"/>
            </a:endParaRPr>
          </a:p>
        </p:txBody>
      </p:sp>
      <p:sp>
        <p:nvSpPr>
          <p:cNvPr id="150" name="Google Shape;150;p18"/>
          <p:cNvSpPr txBox="1"/>
          <p:nvPr/>
        </p:nvSpPr>
        <p:spPr>
          <a:xfrm>
            <a:off x="316708" y="1464083"/>
            <a:ext cx="3010953" cy="4839735"/>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smtClean="0">
                <a:solidFill>
                  <a:schemeClr val="dk1"/>
                </a:solidFill>
                <a:latin typeface="Calibri"/>
                <a:ea typeface="Calibri"/>
                <a:cs typeface="Calibri"/>
                <a:sym typeface="Calibri"/>
              </a:rPr>
              <a:t>Task:</a:t>
            </a:r>
          </a:p>
          <a:p>
            <a:pPr marL="0" marR="0" lvl="0" indent="0" algn="l" rtl="0">
              <a:spcBef>
                <a:spcPts val="0"/>
              </a:spcBef>
              <a:spcAft>
                <a:spcPts val="0"/>
              </a:spcAft>
              <a:buNone/>
            </a:pPr>
            <a:r>
              <a:rPr lang="en-GB" sz="2000" dirty="0" smtClean="0">
                <a:solidFill>
                  <a:schemeClr val="dk1"/>
                </a:solidFill>
                <a:latin typeface="Calibri"/>
                <a:ea typeface="Calibri"/>
                <a:cs typeface="Calibri"/>
                <a:sym typeface="Calibri"/>
              </a:rPr>
              <a:t>Create a Spider diagram:</a:t>
            </a:r>
          </a:p>
          <a:p>
            <a:pPr marL="0" marR="0" lvl="0" indent="0" algn="l" rtl="0">
              <a:spcBef>
                <a:spcPts val="0"/>
              </a:spcBef>
              <a:spcAft>
                <a:spcPts val="0"/>
              </a:spcAft>
              <a:buNone/>
            </a:pPr>
            <a:endParaRPr lang="en-GB"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dirty="0" smtClean="0">
                <a:solidFill>
                  <a:schemeClr val="dk1"/>
                </a:solidFill>
                <a:latin typeface="Calibri"/>
                <a:ea typeface="Calibri"/>
                <a:cs typeface="Calibri"/>
                <a:sym typeface="Calibri"/>
              </a:rPr>
              <a:t>Draw a line down part of your page, write “Good impression” on one side and “bad impression” on the other side.</a:t>
            </a:r>
          </a:p>
          <a:p>
            <a:pPr marL="0" marR="0" lvl="0" indent="0" algn="l" rtl="0">
              <a:spcBef>
                <a:spcPts val="0"/>
              </a:spcBef>
              <a:spcAft>
                <a:spcPts val="0"/>
              </a:spcAft>
              <a:buNone/>
            </a:pPr>
            <a:endParaRPr lang="en-GB"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dirty="0" smtClean="0">
                <a:solidFill>
                  <a:schemeClr val="dk1"/>
                </a:solidFill>
                <a:latin typeface="Calibri"/>
                <a:ea typeface="Calibri"/>
                <a:cs typeface="Calibri"/>
                <a:sym typeface="Calibri"/>
              </a:rPr>
              <a:t>Spend 5 minutes writing all the things you could do to make a good impression and write things that would make a bad impression </a:t>
            </a:r>
            <a:endParaRPr lang="en-GB"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000" dirty="0" smtClean="0">
              <a:solidFill>
                <a:schemeClr val="dk1"/>
              </a:solidFill>
              <a:latin typeface="Calibri"/>
              <a:ea typeface="Calibri"/>
              <a:cs typeface="Calibri"/>
              <a:sym typeface="Calibri"/>
            </a:endParaRPr>
          </a:p>
        </p:txBody>
      </p:sp>
      <p:sp>
        <p:nvSpPr>
          <p:cNvPr id="11" name="Google Shape;150;p18"/>
          <p:cNvSpPr txBox="1"/>
          <p:nvPr/>
        </p:nvSpPr>
        <p:spPr>
          <a:xfrm>
            <a:off x="3595556" y="1464083"/>
            <a:ext cx="2234421" cy="3680429"/>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smtClean="0">
                <a:solidFill>
                  <a:schemeClr val="dk1"/>
                </a:solidFill>
                <a:latin typeface="Calibri"/>
                <a:ea typeface="Calibri"/>
                <a:cs typeface="Calibri"/>
                <a:sym typeface="Calibri"/>
              </a:rPr>
              <a:t>e.g. Good impression – Dressing professionally and smart.</a:t>
            </a:r>
          </a:p>
          <a:p>
            <a:pPr marL="0" marR="0" lvl="0" indent="0" algn="l" rtl="0">
              <a:spcBef>
                <a:spcPts val="0"/>
              </a:spcBef>
              <a:spcAft>
                <a:spcPts val="0"/>
              </a:spcAft>
              <a:buNone/>
            </a:pPr>
            <a:endParaRPr lang="en-GB"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dirty="0" smtClean="0">
                <a:solidFill>
                  <a:schemeClr val="dk1"/>
                </a:solidFill>
                <a:latin typeface="Calibri"/>
                <a:ea typeface="Calibri"/>
                <a:cs typeface="Calibri"/>
                <a:sym typeface="Calibri"/>
              </a:rPr>
              <a:t>Bad Impression – Turning up in your PJ’s </a:t>
            </a:r>
            <a:endParaRPr lang="en-GB" sz="20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000" dirty="0" smtClean="0">
              <a:solidFill>
                <a:schemeClr val="dk1"/>
              </a:solidFill>
              <a:latin typeface="Calibri"/>
              <a:ea typeface="Calibri"/>
              <a:cs typeface="Calibri"/>
              <a:sym typeface="Calibri"/>
            </a:endParaRPr>
          </a:p>
        </p:txBody>
      </p:sp>
      <p:pic>
        <p:nvPicPr>
          <p:cNvPr id="3074" name="Picture 2" descr="The Ultimate Guide to Acing Your Next Video Interview | Big Int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872" y="1464083"/>
            <a:ext cx="2950541" cy="16596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mon Interview Questions and Answers: the best 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871" y="3292599"/>
            <a:ext cx="2950541" cy="2085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randombar(horizont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2000"/>
                                        <p:tgtEl>
                                          <p:spTgt spid="150"/>
                                        </p:tgtEl>
                                      </p:cBhvr>
                                    </p:animEffect>
                                    <p:anim calcmode="lin" valueType="num">
                                      <p:cBhvr>
                                        <p:cTn id="13" dur="2000" fill="hold"/>
                                        <p:tgtEl>
                                          <p:spTgt spid="150"/>
                                        </p:tgtEl>
                                        <p:attrNameLst>
                                          <p:attrName>ppt_w</p:attrName>
                                        </p:attrNameLst>
                                      </p:cBhvr>
                                      <p:tavLst>
                                        <p:tav tm="0" fmla="#ppt_w*sin(2.5*pi*$)">
                                          <p:val>
                                            <p:fltVal val="0"/>
                                          </p:val>
                                        </p:tav>
                                        <p:tav tm="100000">
                                          <p:val>
                                            <p:fltVal val="1"/>
                                          </p:val>
                                        </p:tav>
                                      </p:tavLst>
                                    </p:anim>
                                    <p:anim calcmode="lin" valueType="num">
                                      <p:cBhvr>
                                        <p:cTn id="14" dur="2000" fill="hold"/>
                                        <p:tgtEl>
                                          <p:spTgt spid="15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1"/>
                                        </p:tgtEl>
                                      </p:cBhvr>
                                    </p:animEffect>
                                    <p:animScale>
                                      <p:cBhvr>
                                        <p:cTn id="19"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8" descr="data:image/jpeg;base64,/9j/4AAQSkZJRgABAQAAAQABAAD/2wCEAAkGBxIQEBUSEhAWFhUXGBgVFxgXFRoeGRUdIBceGBkYGB8YHSgiGBonHRsZITIhJikrLi4uGB8zODMtNygtLisBCgoKDg0OGxAQGy8mICYuLS8tLS0tLS0tLy0rLS0tNS0tLS0tLS0yLS0tLy8tLS0tLS8tLTItLS0vLy0tLS0tLf/AABEIAQoAvgMBEQACEQEDEQH/xAAcAAACAgMBAQAAAAAAAAAAAAAABgUHAQIEAwj/xABVEAACAQIEAwQEBQoTCAMBAAABAgMEEQAFEiEGEzEHIkFRFDJhcSMzQoGRCBU1UmJydKGz0xckJUNEU1RkZXWCkpOisbLC0dIWNHOElKOkwWOD4UX/xAAbAQABBQEBAAAAAAAAAAAAAAAAAQIDBAUGB//EAEYRAAEDAQQFCQMKBQMEAwAAAAEAAhEDBCExQQUSUWFxEzKBkaGxwdHwFCJyBjM0QlJigpLC4RUjU7LxFkOiJCVj0nOz4v/aAAwDAQACEQMRAD8AvHAhGBCMCEYEIwIRgQjAhGBCMCEYEIwIRgQjAhGBCMCEYEIwIRgQjAhYvgQjAhZwIRgQjAhGBCgv9scu5nK9Pp+Zq0aeaurVe2m1+t9rYELfMOK6CnkaKatgjkW2pHlUMLgMLgna4IPz4EKTpKqOaNZInV0YXVlIKsPMEdcCRe2BCMCEYEIwIRgQjAhGBCMCEYVCMCEYEIwiEYEIwqRGBCxgQjAlWb4RErGFQtsIlRgQqqlySlHFaoKWHT6FzivKTTzOcfhCLW19O91wIXHHlkHEWdNULBH6FSHS8oQXrZbCwZgO+ihV637oHhJsIVt01MkSLHGioiiyqihVUeQA2AwJCvXAhGBCMCEYEIwqEYEIwiEYVCMCEYEIwJEYEqMCEYEiMCEYELGBCMCEYEq2wiVGBCovtQgrJuIFp6I2kqKRYGb7WNnYyMT8kWG562uBuRgQmnsblakNXk8xHNpJSyEADmRv3gwHXqQd+gkUeGBCYOM82rIp6OnozCHqGlBaZWKgJHr+Sb9L/ixfsdGi9j31ZhsYbzCje4iIXI1PxB4VGX/0c2JNbR+x/Ym/zN3roXP6NxJ+35d9Ev8Aow/W0bsf2eaWXo5PEn7dlv0S/wCjBOjdj+zzRL1nk8SftuW/RN/pwk6N2P7PNEvULW5/n0NWtJI1CHeMyIxSXRIAbMqnrrHUi3TfFLSVpsdkoC0NY9zZg3iQd+45GVJSY+o7VESuoZnxB9vl382b/LGD/qbR39N/WFZ9irbR2+S9I80z/wAXy7+bPt9FsB+U2jv6b+sI9irbu3yWxzbPvPLf5tR/nhP9S6P/AKb+tqPYq27t8loc2z/zy4/NNiQfKTRv9N/W1J7FX3dvksLm2f8A8G/RPhD8pdG/039bUvsVbd2+S9FzjPvEZZ9FR/nhp+UmjsqdTraj2KttHb5LP12z7+Df5tR/ng/1Lo7+nU62+ST2Otu7fJH12z7+DfoqP88L/qXRv9Op1t8kex1t3b5LlTiTPWqkpFXLmkZGkNhPpjQG2qQlrgE7CwNzjb0babFbab62q9rGkCSW3k5C7IXnoVetTfSIaYkqavxF/BX/AJOL3/bv/J/xUfvrU/7RfwX/AORg/wC3ff8A+KJeuvgXPaqpaqirFhElPKIrwh9B7t/lkk/ixFbaFKmGOpTDhN8eCVriZlNeKKcjAlW2ESowIVLU3HFBLxPHURzlonplplblyC8rS7LYqD4je1sCFv2gcT0uX8QU1THN8Ig9HrYwri0bAMj302chX1WBJ+DQeeBCas1zSKqzDJp4H1xSNVsjWIuOQR0YAj5xjRsv0avwb3qN/OCesZ6cvKqqEiRpJGCoilmYmwUAXJPkAMCVUZkXaprz55pDppJgKZbn4tVJMUreRLMxPkJD9rhYQr4wiRLHH+RvVUweD/eadufAfNh1j9zrdbe7EjG06rXUK3MeIO7YeIN6A4tIc3EJQ4P4zizDWugxSIQCjMCWvfdel+huLbY870poeto9+q+8X3jd6uW1QtDaokLHaBxDLQ06GAKZpJFjUNudwblVvdjfSPZqGGaKsbLTVIqTqgSf85behLXqFjZGK24R4rWrHIlHLq41POiKsLENpJF/DobX21YS36PdZ/5jL6ZwMjj64Io1Q+445hQ/abxGYwlDDKY5pShL6tCohYjvPfu3I3t4A4u6GsWvNoqCWtm6JJPDNR2mrqwxpvK9+zLiT0iJqWWRnng1anJDLIusgFWB71hYXPXbriPTNi5J4rMENdgMCDGYyS2arrDVOIWO0TixqcpRQHTUThdMpYKsQL6bknxNmF/Drg0To9tWbRUvY2ZGJJAn1twRaK2p7rcSvTsrzSWaCaKefmywyshuxZgvQEt8sFg9jc7YTTdBjKjX02w1zQdl/DK6JCSzPJaQ43grz4u7Ro6a8VJpmqFfQylX0J1vuAAxvZbA9T7MT6L0DWtT28oIBwwkz3bZhNr2ptMXXlWFwPkj08LTVG9VUESTfcbdyFfuUG3vucdyWU6NNtno8xlw3nNx3k9kLKLnPcXuxPZuTLiNCMCEmcBj9OZqf33b6EGNG2/NUfh8UxmJTnjOT0YEq2wiVGBC5Ho4Eu5ijGm7Fiqi1tyb229+BC0hip6hVmVI5FkVXV9IOpSAVNyNxa2BCWuJ4gua5QFAVQ9WLAAAfpfwA+fGjZfo1fg3vUb+cE4XxnpyoLtw7QOc7ZdTP8Eh+HcH4xwfix9yp6+Z926pVUAbfCnFC+jOxLjf0yn9Cnb4eBRoJO8sY2B9rLsD7NJ88IUK0MCRUZ2i8LpS5vBUnmCmlkM4EMWphMNLOu1iA2hW8flWHU4ZpNrqtjdUZGsBqukwNW8A9ExllepKBAqAHDFL/Eue0+cSBUpqkSQlgjAoF0mxLTFviQCvXew+gc5Y7JV0eyS5sOicZn7sc7FXaj22gw0GR66FrlU/oDyS0fKmlcFeZUSmNxe2ogSEJIhYagQQ1iAQPF1opG1NayvLWi+GiR2SQQLsI2K06xV7N72rM5n98VrUV71Wh6+OlkeMaRy7NLKAbhZGjYxxoTcn5W50gXuHMs4oy2zFwB23AcAQHE7MtpT7NYa9reA9ouz9XDp6AtKatemjdKF4acyX1mRW5i+yOUAqUFzbUFYe3rhalBtVwdaQXxhER0txnbEg7sE60aOtFmJDAOP74dcFbelvMiJXulWE2URoA4BtcmZlBJA3AX1iBqYC9xtAU3F1mBZO03flB7TgMApKGibVaG++MO3p8umBevbIa+oy5SlFTQTBmBkl5vekUX0q8bMDA1ietxcm1xviO1UKdrdNoe5t1zYuB2ggQ4dqo8jWs5LAy/P/ABkmrsw4cFbWy5g9OIokk1CNZeYks9y2u/qkIWJFttTbHYjHSWGkbLZm6ztZxENJEEM7/ejqG9Zld2tUIiNt+aujCpijc2zXklYo05k8l+XGDbYdXkNjy41uLt7gAWIBmpUdeXOMNGJ8BtO7wvSEwsUNdIrCGp0iU+o6AiOawuQmokq437hJNhcEi9h9NpGvTw34jju39CQHIqB4CP6azT8MP9xcWbb83R+HxSMxKcsZ6ejAlW2ESowIVQ9vfGvo8P1uhb4WZbzEfIiNxp++e380H7YHAhR31P8Axtf9TJ23Gp6dj5dXi/tcezUPADAhP/FZ/VXKR93VH/xzjQsv0atwb/co384KI7ZuMzl1GIoWtUVF1UjrGg2d/YdwB7ST8nFFPC+ZcCVAOBIpDJc0lpKiOohbTJG2pT4eRB81IJBHkThUi+uuGs7jr6SKqi9WRQbeKt0ZD7QwI+bCIXNxnkC5hRyU7HSxGqN/2uRd0YHw32PsJxLReGu94SDcRtBQZxGIVGQ8HZnOqPLUBYzpIEkzMB8C04OkahfQt/MXHzabNHaKoE6rJO2IzDctXMqZ2krSX67THdxvm9d69m0hNpa1rnYBUPW8C2uW+2n09PkH3YsB1kbeyi3pA+9u2NnpTKlvtlTnVXfmKkx2c5ZDHqqaqp1F5QkcYVpHVJWjDKiRsxBsDfoLjCi2VSYpU24CTgBInGQqzpI95y424WyFDaaXMYB9tNCVX6eTt8+JvaLYR7rWHgf3TIb9pSK9m+UNSmrjr6jkA6eZZSL6gmwEQJGogXA88V3WyuanJPpN1tnoqQEs95roS7PwlQuf0vm7tc6U5lLKEdr20rISFJPh54k5Nn+5ZmjbBE9QvUwt1oBuqnrPjKv7JssipII6eFdMcahVH9pPmSbknzJxz9Woaji45prRAhduGJVEUf2Qqdhfk02/j60+3u/zOLD/AJhnF36U0c49C5OJZxLSowFv05Sr/Nr40v8AiP04fZm6tUj7rv7CUjrwo7s/N6jND+/XH0IuJbd83R+FDMSnTGcnowJVthEqMCF8o8eZRWVOe1MPJdppJnMa9NUYJEbAnbRy1G97CxvaxwIXHwjktYmaUapC4kZoKhLD9bYq4kuNtGk7nw3B3BGBC+huLH/VjKB7aw/RTj/PGlZR/wBLXPw96jfzgqO7b69pc6mU9IljiT3aA5/rO2M9PSFgSrYqetj4f/mCEkhC4VBV9/U5ZiWp6qnN7RyRyL7OYpBA8t47/PhSkVn8RzFaaQKbO4EKHyeQiND8zMD7gcS2doNQTgLzwF5TXmAleRBIdCjuyFl0/cyOtLE6+z0eGZ/di8Dq+8cR4AuP/IgKPd62LAqQTzW3S4mPmoBkrjf+SKUfOMGoY1Rjh3M7y5JPrtXrnVPmMUUUVNAjKIo1llEmmQt0a4UByo3ayMGNzYjoyUXWdzi6o7MwIu8t1920JTrDAJClrMzSRrWR9SpHy6N1kkb7XXIuoXO3wmoMCTYgHGoKdnLRmM5cIA4C78uCi1lZPHWuDLZZIbK6NFMSd/VlRmY7HewJ6eHTGNYofaGtfgZHWCp3CG3KvTUZiSwll0QF4lMq00gNjKFLs8xDBQdJ+ELBgwNjYga+rZxe0S6DdI2YAC7qUEnBXYo2645kq2s4EKIov9/qf+DTf3p8WH/MM4u/SmjnHo8VFZg+qiU/whGPozVR/wCsWKYisfgP/wBab9Xp8V49n3x+afh0n91cFu5lH4AlZiU54zk9GBKthhEqMCFG8RZfJU0ssEU/JaRSnM0aioOzaRqXvabgG+x38MCFy8GZHJl9IlLJU88R7Rty9BCeCnvNqtuAdtrC21yIUJxZ9m8n/wCd/IDGnZPolf8AB3qN/OCRe2rs6qJ6g19HGZdSqJo1F3BUWDqPlgqFBA3uL73NqCdgq/4X7N8wrplQ00kMdxrllQoFHjYNYu3sHja9hvgA2onYmWjy1Mxrc2oKYgfAxpT3Ox9FaOJRf7oLa/tvgmZSREJE/wBlK8Tck0NRzL208p/O2xtYj29PbhISkhfRHZFwc+V0bc4ATzMHkUEHQALIlx1IuSbbXYjwuVOxIpTiWqZ544YzZkAYHyllDRQ7dGCrzpSPDlqfEYuWZgDC52fcLz13AcSmPOQUSCH9Q6VI0w/cB0NPAyn7mnWeYjwEmLF453Tvg6x63arehM4esh4lbQujyILhea6oPD4wicxMD8oU0ECf/ZgcHBpOwT1XT+dxPQgevXBPWMpTqCqquAmeWnaOaphUqQGMjQ32toU3Xpcqti2m3XFpjKnuteCGnonp88Ex0XnNR2Z8SwyRyUwjqZC8TIsi07BJZCttCE2u++q/qqAbsLYmpWV7XCpIEGYJvA2nd2nIJpe0iF05/ToKN6eLlrK5hPLJ1KpaZFvovtHq6gWB38ScMoOJrB7pgTfwBz2whwGqQu/hSo10qC5OjuDUSTpsGj1E7luWyXPib4htTdWqd/fn2ynsMhTGKycoiiP6fqf+FTf2zYsv+YZxd+lNHOPQoedgctp3XcSVVLMPaJK+OUH+tiy2RaHA5NcOphCb9X1tXn2d/HZp+Hy/3VwW/mUfgCVmJTpjNT0YEq2wiVGBCxfCpFi+BCS+Kvs1lH/Oj/sLjSsv0Sv+DvUTucE52xnKRQPG+Yz01FK9NBJNORoiWNCxDEEByB0VevzAeOACUSBivn3g3KM1y2uiqly2qIRrOohfvoRZ16dbG49oGHwfRCTXHoFfTazXj1gNYrqsQQ3S9iDuD7DhsXwllIxz+eIrI1QZJnWGRKQCIJMJTulP3eYxRTfmFitwbhR01fZmOBaGwBI1r5EZuyv2RPE4xa5Xgx9ZpH3YytJIm4vYLUzJ0JWOMLSxsN9THY9cOGQaMIgf2g/EffcNgTT69bu9a1k6xo7zWRAHMgFu7cKJlHny4RFSKVPryttthWNJIDbzdHh1ul5nIJPXrgO0qO5jzSR1DDa0nKAJBZ5JNEzA7FT3fR18UEkJNiSBPqtY0sG6eAEj/wBjkYdsTZJvT7w7nIqFCs15AOvQSABfhFHgCGRreHMA6g2ybRQ5MyMO7d2EdCnY+Uu5xktfDTpBBO7xKREqU0ax1DJY/GTyOyrYDdwqlj7Ti3Sr0H1C97YOPvGWzuaBPRkmEOAgJYY1DRpRjL5BaVikgzZDMCRuqt1vcXKkWFgSBa4vAUw41dcYYcmY6vFMJMZ9n+FO5xQ1CQU71NVNI5aLRGUjWSKzJPJqeMfCOvKCqdlLFQb6gcVaL6ZqOFNoAvkyYOIFxwBmTuTnAxJKZeBoitN3vW1aT5ExxpBqH3LcrWPY4xStxBqXepJPZMdCfTwTFikpEtVj6KjMHHUUkLfQKi2LrRNOkPvH9Kj+seHms53EEoKdVFgs2XgewCqgA/FhaJmu8nY/+1yU80dC4Ozpvhs0/D5v7FtiS38yj8ASMxKdMZqkRgSrbCJUYELGFTVjAhJfFP2ayf8A50/9hcaVl+h1/wAHemO5wTpjNUixbAhLlfxlTJI0EN6moVWbkwaS3dF2BZiEDD7W+r2HD2NDpvFyc6m5rQ4gxgqvg7SczzeSWCiMVI6xs6R6S80pHVA7jQp9pC+y/gmqmkgLny3OMxoI56OqdpHp1DmEzhRym3MiSIhdkFwCoZdI+cBj9IchVa2o0HWNzt+yML8iQb7tiko2bljAdHHvm+7bGC9G41YdKZFHwffLbJoPcIjVLCOK5ZIgSNXeJY4ldpUX6rZxunGcb9rsCdlwhbFX5MWmnTLy4XCeryxxv7FE5kuZz5wKZJUtEY54+ohCJ3kZhcs41MwNySWdj4k4zv4402UWl0i8iBtOWWXYsn2Q6/JhTOZZ40FdBSTUqxGd4leYSKUMZPL7rCJJGIUlAZWYpe+5s2NOwaZba6YczKbjkccJIvOwCcNoUFazGmYKbqSpkRCFW0jtHdtaqCVXmGCysXRjUNKX7tljDk7Bb6j2tcbzcJ343Ts5sRtMbSq4JA9etyn8j4jL9yUdEMhl6d0KG1SLYaCUeFrDxlIt3CTUr2YNvbtiN+wbbwR0TmpGvm4rbMeLaSFltqeZ1cqiRnWwQAtctYKBffURYhvI2iZQqOdyZMZ3m5OJaBrJOzXN5uaKydo0W0aBCe5DExjlcFmt8IZDSgyW27wCnSL6QbRpUy2dpJ2m8DojWgZ3XiboSXOKXKaozqKSSvy9W9CESNeayxTLFAqNKInbWAwj1AqASNO+Myu/XeT6vM+KlbcITlwV2uUlcRFUD0ac7AM143P3L+B9jW67E4hLdiem2CIPW1Sno0FOp9xM/wDnidxLaLDvd+lMj3j0eKhzOz5VTBjd0qKOCQ+bxV0UTn+chOLIaBaXxgWvI4FhI70k+6Fr2cfG5p/GE39i4TSHNo/AEMxKdcZqkRgSrbCJUYELGFSLGBIk3if7N5R7q38iuNKzfQ6/4O9Ru5zVM8TcT02Xx6pn7xvojXeSS32ov082NgL7nGW5wbeVcs9mq2h+pTbJVQcTcbVdddS3JhP61Gxuw/8AlcWLfeiy72IPXFSpaCbmrtNH/JunSh9e87MvXZxWnCeWhYqiqEb82CMvRqpKh3W/MZQvr6O5dehDEEG+2xoulDQ4x75gzk3w1jN+4LD+U1rDq4szLm0xgLhrHyHeVzZ3m0lMY8/yzSgnvFWxadSJNsSHHgrGzX2N7G/ftgtlmdZ6pYejeNq55pkLgzRMxq5Rn0UaMmjXIiMdMSRqsbxvzACdQ1NYX2JNzihabM2vSLHZ9m8cMVJTqljpC86uJFYGPeKRVliJ+0bop9qkFD977cY1Go5zff5wMO4jPpx6V6Roa1ivQ1Ti3tBw8uheHFcbS5dFUKSHp2NJKQbaoj3otW/eAGke0k4LGRTtbqRwd77fiwPj0LkNK2Y0KjmjIx+E3jyW2UzR1WTqssBqZ4pvR4F1sGUSAFTdTuos1gdu75YbWD7PbiWO1GObrOMD6uPreqTSH0feEkGB0rzghzud2y55ZFtH3+Yygcs7ANKoLMh9XSGN7EWsDjUqaWs7KAqh8tm6MZ4Xcb1WbZnl+rF6fqfiFXkeFpOXUKoWoh0uVNraiQsL8yG93FnjuH0PYAHGpS0rZTQbWeYGInGb8LxflgcJGxQOs9QOLAEqx5q81YtRHGWLERxRvbU6HUCshUbNJrldz4GVz0GKNot2rWNUmA3sA8suAXX0dF06WiHcrznwd8/VHTnxOxdPFlZLXNNl+X0ckshYCocKmhTqV23Tu62eNNTsVHwdgoucXG242qi1zQQDtx3Z4bOOJXHmlyboJvWqdp05pBllPTyzSPAKYPKy81JDqR7BBZ0C2Ck2I03YnFerVaxpe8wBiVI1smAt8nyOOjpZhGQ7r8FUSINTyvYM1JTjrpt6zDc+yx083Wtb7RXZriAb2g3ADAPf04D0braYYwx0nwHj6iyOzZVElVosF+A0orMRCNL/AAY1Ha3WwAA1bDxO7Ya1WrZW8qSSC4SYv5t/+STvyFSq1oqHV3eK9plAppAOgzSL6TXxOf6xJxtNP8wH/wAZ/sIVY4dK17Nh8Jmn8Y1H+HBpDm0fgCczNO2M1PRgSrbCJUYELGFSLGBCrTtUzGWmzDLZYQusLVgFwxRbxopZggJsL38BtuQLkWPam2exVZEyWjLaTn3YnK9IGazwFXGZCYyNLO7SO1tUrWub30hgCQg66QpKEeqTY254Wnlr+zyw6bgRmAu/0FarM1gogar/AO7p8Oqb1zYULpU01TPFlVI1FT+kSXaSXWJHkpyx1oY4wQY1Oo2dRuLG51Xx29hpidSqdUBrQIiDdfJz4eS8et9XlLRUqYy53f5Lr4djieljWrGgZq81PInesjx9yJxzGJEgkU7kklpBv3QMFvpmoXMbfqAGdxxw3YbI3qqy5QGW8W14pqnIZYUeVIpadHLhCqopBFj8aNAOnTuRbrucYN6sXKA4ckZqR4JFZZKYiZAwIblSECQAH5IbQ9/ujjGtlPkrSH5PEH4heOsSF0GgbZyVcAm7DoPkYUxk8HPWppT0ngbTf9sjOuOw+dj/ACRina3cmadf7Lh1OuPretr5Q2eS1+0EdIvHiufsuFJymHe9NL/B35mi+kmP1O7a4a+r24TTRtGuP6UX4TjfjfswXK2QMj7yle0T0QU8vpTP6WVTljU17an5WsR/BHfmX+fxxW0Sa5qt5EDk5M8YExPvbFJaQzVOsb/XQl/huEw5dJMzEy1j8lSTc8pPjT5949z+bjStLhVtbaY5tMa34jh1Y9as6Ishr1ADmb+Ax68F3x1goqSSt/XDenpR92RaSUfei4B8ww8cRVGG01m2bLnP4ZDpx6itHTtul+o3Bl34v2F3Wujs47SYsroiktpS0zMY0QiVQVJMju3dkuwVQOoFySdhjorgAAuRxMr24eywwRyVsqaJahudIRe9LTySb6LC4kYFrW3CqehFjzNutXtNbkm3gSAMnPAm/cO0nZhepU+TbrZnsHmmNYJIX50bwR6hq5bxkrSxKioW1LIFQ6EW4sbkBQbAtjMNSnVbybw4xmDBe4kmILSTeTF+F+JhWAxwMiL8tg6/WG9T3ZbWrPNWugIW8ADN68m0nwj7bE+XgABtaw6/R9J1KyNa7HWdcMBc24cO0yb8VW0hZ30KwD8S0HficfL/AAu2kj/U6Nyd5K5Jr/f5kGX+qQMbjj/PIGTCOqmsw83p8UdmzXfM/wCMaj/DhNID3aPwBKzNOuM1SIwJVthEqMCFjCpFjAhVb2wH9PZZ16VfQOT6kfTlkPe1917w8Aehgt/0F/FuzftBHXdtIxUlH5wfv4XqBjVWKx2VkCqihbMuho7qtOttU0RICksbMUkY8soDjkiS2XmZmTN14P1jMNdmIF0ge8CVpDIesMsyP3N0KAzLLzCbrvGbWNydF72BJ3KmxsTvdSrd4b6lntHKDVdzu/8AfaMMxcbus0TpTlYo1T72R27jv358RfOZmHkyujeiNPLIseioaYwtNFpAVUQVG0cYIYWUC9gd7kn0GwvaXfzJAIBbEgGRiYxPFedWmnq1Hg3wSOoqP4njmGSUjsNM1NVSrJp02RpLzow5fdAsVII23GLlnLfa3gYOaI6Ls1DPurqzzPIKWvoc8emWWKrg0yqFBMc0dlZ0LbaxYAdPUbceHN2mkaFZzNndl2KdsOCjOI+Lqeuz6KSK5pniWjYlSusOGDXBFxpaQD+R5YyNJ0y6zuc3FvvDi29WbM7VqDq615ZLK0FXCW9ZJhG3sJJhf6NRxl2poq2d8YFsj+4dy762u9o0e2rmNU9OB7youuroKOKqplZ4amGtaeFkW4cC6IpN+6ArE7+fjcjEtKlUtD6dUgOY6mGmThme1cQ5zWBzQYIMrnp+I0np6o1Ukk9VOqQxroUKoBujAjYEMegA+e5xI+xOpVaYogNptJJM334jq9XJoqhzXF5km4Jiz+EpJFSRb8iKOnQecjWLH5yyX9xxTsTppurv+uS4/CPK9dZowCy2apX2CBx/ckLrolpKjO4aGeJ5qekiMaqourSjS0kktj6g31e1R1vbGhoameTdXcPeeZ4DLsw4rkbY8udqk4dpN5XlxRT0OYZys8Do1HDTRzTlFsg0arRAW8VCDT98OoxNpO0up09Wnz3HVbxOfQo7PTBdfgLymOaNxJI7RiaLQkk6ahp5oBZIwD6yhGTugblYz1JvyzXNLGtadV0kNMX6uZ3EkG+ftDCFoEGTIkZ8dnUoHiSpVS1PGiJdhJUBFABewKRCwF1QWufFt9txjRsNMuis8k5MnZm7i7sHQug0Jo8OdyzhAHf+3f0py7Fv2X74f7Hx0tD5gfE7uasn5TfTvwN73KSy5ickob+tzaEN98K2IN+MHGu+Pa6kbH/2Fc0OaF69mXrZn/GVT/hw3SOFH4GpWZp3xmJ6MCVbYRKjAhYwqRYOBCo76pFyslCQSCBMQQdwbx2I8jieAbO4H7Q7ikBhyXeEOJBVI0M1uZa7DTcSi4ZnC/KPdHMjHxigsO8Dq5O32LkHB7MMt2QE5Y+476puN2GjRq64g4+vRGfHFmmgBBjZQE3BJccpS68y3OduY+slRqI3YxsoHLN89j4OuDfw9667mgao1bzAOGsHH3gpwSDddHfjjj+8RgV5ZL/utTRmsjhqYhro3mKoFR3JlZWPqTFuYjEbobgW3OO/0NbOVptOqSBc4CTw4t2bRBOSzdIHXrOqHE39OfWb9xkLm4dpUp0koa+rjaOvtpZWLaJBcxzhmtqQsLFvVJ02J72nobQ4vIrUWmWZbRmOO7HdhNEHIrjz3Jpo8hqqSpW0tBVRyr5GOXuBlPihYub+z2HGVpVzKjm1qeDh2j/KkpTgpDjnJsvjyKnq4aqSZ41iipHZxf40yOhVQBdQXFiLroUeG+S8BwgqVsgyoXPpQtRJKo2bRUL7dSLLf+cTjnbG2aLWHKWnoJHcu+sTuV0bVaMg7tGt3lbZvw7Tz5pmM1VK6QU4ikbR6za4wR4HbY+F9x0xDZ7bWpWOhTogFztYCcLiuSfRa6q4uMAR3KOpuFo4M7poI3LxNoqFLddIBks1h5p5Driy/SD6ujqlVwhwlp44eKYKIbWDRhipnJ6lXq5Ktt0jE9WfaBfQP6wt97ivaGFtnbQbidVnn3HrXT2x4o2ClT+1Ljwx7yOpdGSdmjS5XLmb1Liqlieoi5baVX9c7xG5ZgCOoA1eJGOnbTaxgaMguLLiTKr3Jsyq8uCTIhEU1nAdLxzCNyB7dmv0IxVtdjp2hoD8b4IxE4qSlUcySMM018PcbQLGokklVow8ixuQYnk/WlBVdRUE3vITp0JYm2Mi16MqOeS0C+BIxAzN5iTh7ovkq3Z6rSQ0mOOHX54QigpZZ30xqZXa7Ei29zdnYmwFyb3Pnid9SnSbrPOq0XeQGa9AfaaFhoNaTN1wGJ2nZ04XqyeAaeoy7ncynDiQoRy5F1DSCDcNYePngpadsbaeqS7Enm3XxvnLYuK0u91stHKsbAgC8ibp81mkqahKQwPRSjRWpPHZomBi9NWosbSbMF1C1rbDfy2P9QaNdU1xUxYQZa7HVLdix/Za0Rq9ykeyiTWuYvYjVmNSbHqL6TY+3GlbqjajKL2GQabYUIBBIKesZ6csjAlW2ESowIWMCRYOFQqL+qUPfovvZv7UxYHzB+IdxSZqB4F4QEtJHVogeW7Nq5zIyMrlVWMKNIayhtT3HeG1rnHJaS0lqV3UXGG3CNUEGRiZvjKBB3rQoUJaHgX8Y9dKY6CpSYExWJUyIGVEZgFYrJHufiw7LIE1C8cpA2XGdUY6nGvuMEkC8SDxIBbMH3hOasAg83z6OGfArmzF5I1WogZg6Ja+tTzEKhJQWRiLOtmuL6Whla5O+NPRdrNntF8QTeIO2RcQDcbvxNui5AoNrxTN03A7DtzuOfSVKVuSUWbVCV0MU7GRlieJtCxRMkdyH0nWQI0uETZtu8oa+O/sdve2hqgiMZzvPVMnE4bCsW02Z9KoabwQRdH77FC5Dn719Jm0Tn4NKJ2hU7lEQswUn5Vib+QvYWFgH6WszaVJpGM38Y9eKZTN8KBpOzaqlyf0sXB71QA0ycow8oksFtcTEqOpta1/ZhQIUoJlRUPGURjiWWgSRo40h1c6RdSqLLdVNumMc6OqBzjTqkAkmNVpvO83q+y2ua3VEi6DDiAeIFymsszVsy+uLBVjedIYzcnlRKvd1u9up6KoBJJ6WBOKFeztsfIC8hpcd5nIDtJwHG5Oa81dci6QOHWtM74iNFmUVRyg7LSpEUJIANiNSOAQ6Ebhh1B3sdsPs1iFpsbqUwC8mfAjIjMJH1eTqh0ZKLreNo2ppoIaBIeaoRnErNZQb2AI94+fFunot/KtqVKpdqmYgC9JUthe3Vvwi8kwN0rzzJ8wo8shgkgeCGZpJFkDOGmUqFaOQavUtYhSBcG9jcnGwQQqIIKa+KIBHJFTHcU9LTwEeBPL5rG3tMmKdscQ4Dd+3gu2+S9nabNUc4TrGOgD9ylkcKpUPaNuWdJPS6m1vo6n6OmK7raaTZcJVfTuiKFFoq0REmCMsCeju3KSyDManIGlEtOs8b9HjkBUFD4MAbC7gEMARcfPTtdClpQNLHapGRG3d0ZLn6dV1C5wkcVZTcP5XQ0v1xr0M0ko5puXYAv3xFCt9KgEgAm3S9x4dFYrBrBtCmAYAEmMrpPrrVGpVJdrE9qiZ+HUmpWqoaqWip1WRlZahmkZiLxxERzyKwBPQaXOwtc3xNatHWUe4aYL9zbt5vaD38UynWqYhxjj+6lfqeZWfLp2ZizNVOSSSSSY4ySSepv44bUup0wMhHRJTsyrSxAhGBKtsIlRgQsYEixhUKl+3yhM9ZlsQRn5jOmlLa2uyXC6tgbdCdvPFlomgR94dxTSYKKXKaPJp5DNSTejyQhjE88blCLKSyrKFcszBSNLWuDqAvadujqNpaC0NLwcSD2SDG3JNFaoy6SB62KV4u4Yp8vkEsEapDLcvEL6daIxfQv3dMZwQNrxobHfHM6XpFzW1G483r5p6HgdavWV0S04Y+fYoqWP4wMtwAxkcQadYjYqx1Bm9ZOetiRu4IUX350O5padkDWmNYSLoGB1TdOEE3K9ET5bOnilbLayainEkT2liZlOxKOV1RkOtxqG7e0XNiMdLQtTmiW4OAu3GCuur6Po6TszHvufHOGM79onLuTNDxEayCt5q6Jhl9cWWKNVp7EJ3l3LtIbC5c+G3jfcFqp1qJa0YRiZOBzwjoXDW/RNawVBrxBwIwPjKr6i4hr0yOanEqeimVIzdjzU1BnKIP2tihv9648TiuRcqc3rkyvKYXhRmS5IuTc+fsOM+rXe15AK7rReh7HWslN9Rkki+8+asbgrJ41ijRQUDF3JViDcl1urXuG0qqgjcDmWtqvjmNJWlxqOcb4gd2WySTvOrsWNWoU6VZ7KYgAnskZ+sVHca5dFKsbOoYq7Lfpe5cHpbYtEX9nNa3XFrRdZ7HOAwInqjwdHQrOjrJRtFo1arZEH1dw7Uk5jTw0xilWFW0yoSpJ0uAdRVr+BtbHQ2aq9z7ypNP6NstmswdSZBLoxOw706doXHsebQ0tGII7ytDMXWUtyWYshiI0DvgEXPtO3Q4ujELkF6cdKRmVUWUgNJ3SQbMFjRe6TsbWANumKVso1ARUIuIF/rDpXe/Jm0UjZuRDhrAkkZqOyr45Be2rVGPe8bRr/AFmXGXaPmydkHqIJ7Ar2nKevZCdhHbd4popY1cnQAxkjkRBocXBTmIfjClhy40Y6AT3PC18x7iyNYwAQTeNsH6oOZI94xfvXEAA4Zz6x67kwcXfpjIBy7MkZiDp4yxpIAEUj1GYaGBsfdvjvNBVpcxzsYidjogz0grLtDYJj0FFUGdRxR1c4kpo5VL6ZpJmqp1AhjsETSC1hZS1xYrZg2m5v21jhTHOiMA2Bibz3gdygZefNdP1OzE5dOTuTUsT/AEaYzqvzbOB7ypcyrVxXSowJVthEqMCFjAkWMKkVT9ryI2aZSrwvMC0vwcb6Gc3TTZiw096xvcdOuLLPmT8Q7ikK5e0gcteWkFGjmN41hjVJp2aUqLsCUZXsLh1Vze+/jjY0d715c4iRfeG3TxEbjCheQDgFLcf1hp8jp5RE/MheAKk4OsnQYmD73JKs42PjjntI0W1tdhNxzHGblZoPLYd3qv8Ah7jGCeSNZtMTbKxfZTaMIxLXt3rvsQOi+O+OXtejatNjiz3hlF+ci7ddffmtGjXa4gFclW+qRm+2Ebn3vEkh/GxxaoiGRskdTiPBdzoN+tYxxPbf4rqpJ+VR5jL4CkMPzzTRoPxBvoONSx8x/Fv6li/Kyp80z4j3BFD2oxx5F6EYb1IRqZWsNIjKkCQk/KAYrp8xfxti3JXHKuoc2mRQqyWA2Asv+WIHUGEyQtWjpm20WCmx8AYXDyVi9n2btLTlZrqEfSsuoILks4Uv+tuC0libBhIy9bY5zS1mDKssvkXiJ2DDMXCcwQDhKWnaH1iXVDfOOCie0PPZFljhiuiKusG1hJcBVKBv1tVUKptvufG5t6IsjdR1R95N3CL74zJMnZcMkht1WzvmiYMYx5pYoq8TTwrVyHkc1OaQouE1WcjSL303xt06bGGQFBa9JWq1MDKr5AvwAv6ArU7T6vLG+tslMhWQPC0VomRXptRA6gdGUWB3AY7b4mzCoKczbPoPrzJltTRmdJJ0sxlNoi8SkMsYAAtckvfUATvtbG0yyudYxWa4D3TIjGCbifCIUQfqvkEzNxBiOEJZzjIHhiWpp+a8BJYSNGw5Xe+DJLAa1I0kOBb27gnC0ho9rZLY3tmbovjxGI4YdnovTntTDZLUb3CGu2nIHKdhzwxxlKeq3V4wAGCyKpaW5I7wCqhYEqNMekIWcRvv3cca+ncWvyuNzeF5MG8y6S6Gki69ZDwWPg48TiPLDC+F3UtfW09WsdJLEKeXvtzoyyoLXjdQGUhrDl6b/rIPU4vWTSfs9ndrCSMt+Bv/AOX4lBUoa77vXrDoSV2k1dZTvPy64tDO/LnRFCBW080pYE91uYzGxFyzX63OvYNKVLYwCqIMSN4mOOUeoVatZxSPup++p1+xk34S35KPGrV5jOB/uKrjEq1cV0qMCVbYRKjAhYwJFjCoVT9sFBHPmGXpK8yKEnfXCCZFK6WDDSrEWIve21r7YdXbaTY3OszNZwcLj/kd6Wnqa4DzAXHk8goWHKzqRdd30VSqwk1HUX74UsSd9Q33O+MV9v0yRqvspMXXNOWUiVa5Cz4ioOkjzXuuYhqhamrzqCdVDcuMCNI0JAGpQrklwLi5ubMR44ytI2q22lnImg5uBvB8hcrVns7Wu1g4H1xVbcb0sdZUy1EPcU29YEB7Lu5HVb/+r+ONPRpfZ6DaVS8927etd+gHVaJrF2qdhwgZnMKAmp6zLyRJE6C9jqF0Jte1xtqsRcA3Hji8yrZ7SPccD39WKxrJb7XYT7hu2G8euClY+IYpqQ0raomnqKfmvYFFhTXuN731Pqtb5I3xZosDG6u+e5GlNIut1RtQiIbEY3yTPcnbtS4Kho6GipoKnU3OMcSOqcyTmMSWLKASqkgdLd7zIw6rUDGFxwAlZjGkniux8zIzBaaOOHlK6RbxAkhUBc38LWYfyccU2zg2Q13k6xBOO03et66r2NvshrfeAF2OE+PUknIYGraPNxAhZ5ZIHVAN7c9n2+a+3sxr2p7bNXsvKGAA4E/hAWGwa7KmrnHenB5eTW5tIoQusVNILgMFIiN+vs3+jGS1vKWeytMwXOGyb1cphvLOn7qWuI656mhqFkWO6COVSkQVgBIEfp1Hwi41bLRbQtDC0mDIMmcpHcrmm9HtsrRq3zu2EeakeLuzGeDKYaw1TySQxKZY3YlUUkWEJJ7ugEAjodNxboejNy5gSmniiOKerhmiKx1VXSo9NK9jFMSmloHB2UkFNLeOoq1wdJ27FUdyF97AbwMQMZHreFC8XqO4Lq6lYahK6pVhUsIeXU1IAWzFZgS5OlyCU0KCR1YABb2LXTpazTSbzb7h1YZZyeib01riZBRNRSUU8tHIDGvxsVpTpaEvqKlwAxCsGvffS0zW6Y8+0vZW06oq07w7dg7DDu/ANq3m1nV2a7ucLnb9h6Rjv1iureZWisWZRKOly130yxu0iLG7MxuoAClo2X1Qb4pim4PmAdXoukEAEuAA518wQcSILzdjE+sI4ZXQqk4rknWQQSBFjW7xiKMJGwbbmADcsbWN9wVK7WtjqbEKbm8oJLjcZMkRlOzZFxxzVCqSDq5bu9XZ9Tr9jJvwl/yUeNSrzGcD/cVXGJVqYrpVnAlW2ESowIWMCRYwqEicX/Zej/Bq38mMalk+i1Pib3qN3OC6K2MK2TTfKDiH+TJSOSPddFPzYawyK7OnqcPNH2SkjteH6qLt+xYvy02MW2/Nt4n9K7P5JAa1b8P6ktZNCpk5kluXFpdrmwZi1oo7+Gp7eyym+MO1PcGajOc6QOEXnoHaQtXTlsFOnyIN5x4fubuEplaJSA4meqjiciVCqlJZJrqUCaQBYyBrm579r7HGWHOnV1QwuFxvkBt8zOcRdGGC5EgG8mQDeLs8u1J1NwCcxr5Y6RVWGnaGOodW+UxtK0SnwUh+7fontGOt0c6pUoB9Q4yRtjLpjPes60ANfqt9FefDNDIM2kereZ1oUZy0ykPpRbRAqxJTazBbnpippmoW0OSbznkNHT67VNZW6z5OS66OoKLU1T2DJDLJfyllOhfpLv8ARinWYDydBuBc0fhbee4LqdLf9PZaVHMAuPHDtJKTYjXZY6uBLTtIt12trX3HY+Gx3GNVwsttaWmHAHqK5EGpSMi6U5cHZZVpVVUFWjB6qkkIZmDFzcAHUCQT3j43G2MjSFezuo06tAiKbxhdHQrdFtTXcH4kLyypeceXt8PFJDfyLxkp/wBwJie0fy2632SHdRv7JXX6Zby9jZVG7qcPOFw0FTmOZ5bNTLDLUch0laQysWRNIRYVQ+sO6WsLna9tt98C65eflyna1zW8NUlQp+FoJTA5BIKqSApHt+J/HjZ0NV1axpnBw7R+0qKoM1pntPTVnouY1EhjFREyzWB780LCN7lQxTWpVtkbodsalBz6WvQYJ1TdwN+6YvGI4qJwm9MPF3Mnp4MySSOQczlpJE76YksdEfLkQHZlF2NyxZrgKQBzOlaLORdScIi8ggSZuJkE7RwjatzQUPtPJPweCOBF4PG7tXhS1KTRghLkGzLZ3MZ0EDQqm+oAAq62couxLIwbiKjHUnkE8MBN+ZjDaD7oJvucCLVrsr7PUNN4w49Y88ekFcuc5bHXXgksZVXWSpUyBu6jSELZY5Ga2qEnS3yW1qcS2es+zRUbzSYvmIvIF95aBg7EZjVIVN7Q/wB3P1fGW8dV8pu7AIOXl9Ql76auVb2IvaOMXswBHuIBHjjr3nWpUztbO3EnZcs7AlWdiFCzgSrbCJUYELGBIjCoSHxaL5vSfgtZ/cGNSy/RX/E3vUbucF31gumUp1JmjP8AMpJWJ/EMRs51c7j2uARk1InaxE0mbxxoNTNTQhR5nnT/AEDa5PgATjE0g5rKLXOMAa0/8V1nyctLLOytUf8AdgbT71w9b15wRvRwLJCscgAZk1XBmk0nXMPuAgIU39QHc6hjk3ObaapZUJExMR7om5vGcd+yCqlotFSo81TBJ9XbgLh1rw4kr/QElkVtXqJGLd6aqIbXIbbMFDA2tbVtsVAw6x0Pa3NYRBvndTugcSbuF+agqu5MF3on16uSVwvxFX5HC1SkSEVqnQ0jX3jkZWYqDqJBLDfbvDr0x2saohZUyZU2/NjogZ3LVVc4qZ2Prctd0U26Am3d6WLjoMc46r7TbHVPq07h8RxPrcum0HYteo2fiPRgOvxUNxRPysuROjVMpc/8OLuqD7DIWYYsWRvKWsuyYI/E6/ugKLT1p5Ws6OHQ3/8AUpmj4bWueWpzOGSOSVI1iXXcJaOzONBOkarHv2A1b9cZRtzrM1tKyOBAJJuxvuF+6668xcqXI8qS6oIwhRdNVVVFX5ZFUxGJI05K3dW16+67XUkABiot4BR54tPp0LRZbQ+i6STOBEReMd09aja57HsDhGXWtK+A09RIi2DRSkp7LNzIvxFMWKLxWotccHNv6oPiu2sbfadH8lmJHAjDwKYOHONocoqpIWiAgrJFq0mJPwaSJuCirdtLAqACPHGjo2qX0A12LZaeIu7RB6V5/aWatQ71xcC5k0mZV+X1q8sZhzNuW0YWTvFWVH3TUCSL7khb3ONSjUdSeHjIyqxEhc9RRrTZTFDWhhorqlbItz3YlU2uyd3X43x1DXmpaS6lmxveeOSrxd0qarkU5KjQsDSiVeSIlZLPzO/6SJGZma2qxD6d+mynGHpZ0NqB496BM33SI1Ygcbp34rY0ED7dSjb4FLEE7RtqQ2PTe9mHWzWINrgHYgggEEEA45N7GvGq7/HrqOBuXo1usFO1sh1xyPrJT9DXo8bjcn12jcoUW7fCuVZdJJUtpkNo9Ru4RiS2fUoua8TwBEybrgCDMTi3nxc0ubcOFtVlqWZxZUHlx9XTiAU5diIHotZbp6dNba22lLbXNvdc+8468g8hRn7A7zwWIec7irHxChGBKtsIlRgQsYEiMKhIvF5/VSl9lJWn+ouNOyfRn/EzvUbucFI0+9Vl8Z300k0vzgQRj8UjYid83Vd94D+4+CB9VKXaFOseZSPJEzxCjhEmjRrIMtQeWNTqdLaSSFuToHQXxzOmGueKbGOh0mJmMr7gbxlOE7VesztXWJw9d6jeSKeWcN8Gpp1LsTqjpULOGVS17uQF26EgG1lAxzxcatNhF5DjAwLzAidwv4C6ZMq6BquI3dQSJl/FitmtPVtGy0VLIqKNLMIlIIDNa/wjEFvMlfG2Os0fY/ZmEuvcb3Hfs4DALOr1dcgDAYKd4izejzzMIpxAYKWnDGWaQAGfvBli2uBvewvc628bYdpE2hln1qLHEm4EA3b52DaiztY6oGkj1sXDX1T1lRqsQ8zLGihSxReijSty2kXYgeOrGdZLI5jBSpjWIBJjM53nDZJwuld7rN0ZYXVX3OPebgOjE9MLw4m4deWr1VZakpBHyKaUgOg5dgqPoPdZhrazEG5xbFmtNisocGa7iZeAc3eVw2LhjUZWqQTAi6f3XfkPHFMjSx1dTLPHGE5EhjKmSy98WQA2JttITcAX6YxrVoqu4NdQYGkzrCZjZjs+7G5WadpYCQ90xh6HilLjSeqZqeaeZ35kCSx3AGi53A0gC9wDe17Fca2jmUGtqMpNAhxB39c+pVau55hzjlIThxBMJxT1i9KiEardBImzC/nvb/6zjLsINLlLOcWOu4HD1vXX6AtILiz7QkcRcfDqXEY1eGOUprehlWp0jrJTmQNKgv4qw1eQD4vUKvIWoE82pAPxDDrF3ELM+UFi5OqXAXG8ePbf0qV7UOOqfMKSmqKVAskc+oM5AqYdIuDpW4VGa25bqg2PUbgwXMmAV053nMFdSQZnJAZYieTVRKR+lpjpBlUfauqJ8pei94Fjjb0XVc4Gm0w7LeNnROw44XKCo2+9dPGoalhhy8FEVWMypDEyI8ZBCu5kd2Lly22rqhJv3cZWk6wezWvl1xkg4YgQANnqV0fyWsxfa9c4ME9JuHj1JTRSzBVUszGyqoJZj5KBuT7sZFGz1KztVgnuG8nABd7arZRstPlKzgB37gMzwVicKdmbOVmru6BusKnvdP1x19X71T7zuRjSZRpUARc920j3RwBx4kcBmuC0tpt1u/lsbqs384+XRfvyU32TxKiZgiKFVcxqFVQLBQAgAAHQAbW9mNHSZJNIn7A8Vz7M094y09GBKtsIlRgQsYEiMKhI3FovmtMP3pW/3Vxp2X6M/wCJqjdzgpGnsJ8ulJ9enkg97NHFMPxQPiJ17KrdjgeokeIQMlDcV8Py1dfUGBow4ooI7Op3DyVIYq3yGAHipB6G3XGfa7DTr0abySCHHgY1SARjjmDdvUtOqWOIAxHqFUnaFmFStQlJPTy09PzFd+aRqqDcapHdCVYAbAKSBYdLALQsGijZjytSCcARzQNg7zN+3OZq1o5QarcO08fUdic+0jNKDMqd6XLW5lQeWzmG0cIjjJINQ7aUKLqNhfZmXGxTpvqmO3/GPC89qrHVYuzL5kgpIkItHykQR62CveGLUnLU6JS8shViylryEgjRjXNIlxA7hdBOeIAAuAuuvxUAd69ehkufh7hOpQSyrA+7mGLmKVZor7O6mzKshMQYEAhBNe18Ztko0rM92sRfsvgbJ2i/bJDVtaU0tUtzKbYPui/e7Any4ld2eZdGy1NIXuGjMOt1jX7QrIwjVQVjaOpddrqIZrbEDF4g1aYJz2SduEzeZaNhlqxhDTclh+zyjsqQGRJ1K6JHcN39QVedE0QQLzGRGCO5QyLrHW0FayU30yIgRlOzbOyTg2YOqU9tQgzPrh/lQiVkOdUoWtq0p6mF20u4VUZGsStrqLi1rXvt43OOOdZa+jKhfQpF1N0TjcRvvWoHttDYcQHDuW/CkqVFPVUETGQwO1RSE+s6gkMAPAkflT5YitjXUa1O1PEaw1X7AT5eCtaOtPI1AW36pkbxgesd68suzHlSLKhDaQSy+DoRZ1PsIPjsDY+GL1WwVa1MsLDxg3HI4bfFdbpOrZa9COUbrfV94XnZjmPAqf4OzChyOepkmu9LVxK9M4QuGCkloWHg/eUb/a72xZsFrdVYWvuqNucN+3pXn1ekGm7A4KNl4hjpM7nWlpUekqAsckFK+sSLbaSPQBolU3YLYWNxte+NSkKmvrMvI9X/ALqB2rqwcE3JwNmFfUvNUTsIybJLMiiZox6gESWWPqfWsbknTvbC2ijZy/WJn7rcN8uO/ZPELZsGmX2SzGnRZ75N7j2QPMqwuG+FKWgHwKXcizSubyN8/wAkfcqAPZhj6xLdUABuwYfud5krMr1qld/KVXFztp8Mh0KcxCo0k9l42zL+Mqr/AAY09Jf7XwN8VGzNO+MxPRgSrbCJUYELGBIjCpEkcTrfN6b8ErP7Fxp2b6K/4mpjucF31txltNKNmi9Elv7AUEgHvjLj58RMvtD2nPWHfHbCPqA8F3Uo/VKp/BqT8rVYid9GZ8Tu5iUc4+tq7c1yuCqiMVREssZ6q4uPePI+0b4hY9zDISkA4quH4Lp8nnL08hWOot3XOoxNGwluhtdlCa333DRJub7X7KQ8OgX5xhmOiSY2QcoUVSREqW4cpqakibMaj4NT3ItbaxApYg2e5uZJWkfWTe0ii4xJaX1KruQZfmYuno3CBAzCVjQLyt6PtNomkIkmgRB8oTMzDa/eBiCny7jP/wC8NfousGy0Enh+/eAnComSSCnrokkG4ZVkRrFW0mzLcGx0mwup6gkHYnFMOqUHFvR69Y3pSA5KWfUr08kad4RxppR7XLHaWSU26yFxzLedMB+ujGhQc2o0nMm8dgHCLvxblE4EXevX7qMqJglOYBTJJH8WKVbhSu4IBPdPeAXXbWTJG4a7qmJuTD3S445n1sywgEEXEpkxkorh3gKlowSytNIVKMdX3XLKxbCzPKRCrG2ySOCNrVwymLmgcTfvv3AXkDcDN6k13Yz1euhMfwcSMxKCNVZydHwQSM6TKVFg0Yb4OCHo1jJ3zuJJc4gCZ43ycp2nF7subdgkDR69Yd65c54ViqkU1MDIHamk1CbUJtUoi0SBY1SKXS+3K63tcgb13U6L6uvALgHDAiLp2kubI+th0pzXODYwGOXoFOdPl1FlFM8kVOsUca6nMaFnKjqSRdnsN9yehxSfVe+4m7ZgOrBSBoBlL/6MOUfuiT+gk/04ivT43p3y+rWeJJUDaXUMupSpsdxcHcbeBwpSLowiEldmJ+yX8ZVX+HGnpL/a/wDjb4qNmadcZiejAlW2ESowIWMCRGFQkniX7L0/4HV/4caVm+iv+JqjdzgpCsJ+ttMgFzJ6HHb2F49f0IGPzYjZ9IeTlrHsMdqPqDoXbSt+qVQP3tS/lanETx/07Pid3MS/WPrapjFZPShx3GC8RZmUBWsy9Vb0in0kX2vq0mx2NjfbGjYSQHR691yhq5etiiE4UEdIZZZ54XRIuVLDK7XXQqpDyD3djZdNjqJBvckCwbZrVdVrQQSZBAF83nWx8tiQNIbJKjZIqtkjhEVXHJArmeaOmpYiyHvWV2IVXG+0RI33JIJxODRDi4lpDogFzjfwxjiEyNg7Ez0PCUULwNSwKtmSVqppGM7jcurXW76xYEEgAMTYFQMUalse8OFU7RqxcO3Lr61IGYR1pmzOhE8bRk2vYqw6owIZHF9iVYBhfa4GKNKoabtYehs6VI4SFX2XUroNrCRmuAN1js5p6Zfu0VubJq2utOnljYqPBN+HfdrO6SIEbXFVwI9evQXTGoIURtoQhRGb+orIyQspPjHSrNOVPyphiMyCda858Zk9bobwCdw9erypHIaITSqSmmOPRMUtYA6bUsNr7cqHS5W1tcisN74hr1NRpvvMif7j+I3A7AQnNAPD1Hmu/Maahy9PSp3MccW6h5ZGjjJ2AijLFQ1rgBVuLkC2KrrTUcCDF+JgSeJx8808MAS3Q9s2VzTCJjNGCdIkljURm+25DEqPawAHjbECeqxPBS/7TegBfgOaJrW7vJ084r97b4PDwU04K0c67Y8sppeUvNnsbM0KqUX3FmXV/JuPbhkJycOHOIKbMIRPTSh0vY+DKfFWB3U/5g9MBCRLvZcPsl/GVV/hxpaT/wBr4G+KYzNO9sZakhFsCIWcCVGBCxgSIwISVxN9lYD+8qz/AAY07N9Gd8TfFRu5wUi0d1yweAdT77Uctvx7/MMRA31ju/WEfZ9ZLqpPslU/g1J+UqsRv+jM+J3cxKOcejxU1isnqB42y01FFKF3ZUdgL21dwgrf5Jsbg+DBT4YtWKrydYE4Xd/roTKjZCUc544ElOYoEfmLDqIkEai4Qurbyh0IKEi6m9rWFwcaNKwatTWqEROU7eEHHbv3KI1JEBPGaVdOaNp5wGp+WJmBFwVA1jb5Xht44y6TKgrBjOdMdOCmMEX4Jayrj4PKyTU8qG+yBY2MSi4u4WQyMSQRcIBcAAG4LXaujSGAscDvvv4XR2znuEYqjP164KabienmpppaSojmZEJAVwTqI+DDDqLtYbjzxVFkqMqNbVaQCf8AKkLhEpeWIH4JCdNzCpHrJZhQowJ8ABVSfjxdJ+seP6z+kKH14ea11LKATYJLZibd0xyXkYMPArRU6Jf/AOX22wt7TvHeLu17p6EY+vWQTfw9EwgV3FnlvM4PUM/e0n70aU9yDGdaCNeBgLh0eePSpWYSqW+qPrpPSaWC55YjaW3gWLlbnzICj3aj54iCeqc1YWUJrk4za5dVYSmgSh16twQyhpPPeMMvnc3wiISphc0K1fqeKx1zKWIHuSQMWHhdXXS3vGph/KOA4JFaPZgwVcyLGwGY1RJ92i5xoaT/ANr4G+KbTzVbcb9omXZyjQTU7xCKWNoKi+piplVZrqq3S8WprXa5QeIGMtSJy4A7VaasrFy+KjMMdmSnYNcFUUkBl0jl9xSep329uBCtHAhGBCxgSIwISVxMf1Vh/Aqz+1Madm+jO+Nvio3c4KTiiPLyyynuspa3yR6FMtz7LkD3kYhJE1uH62o+z6yXTR/ZKp/B6T8pU4Y/6Mz4ndzEo554DxUziqnqI4vhMlBVKHZCYZO8psdkJt06HofGxNrdcWbI6K7DE3hNfgVWVDwdKjWXIEuBu71KWJHiGLON/NY0PkVON2pbmETy/QG/sD1uPSquq7Z67k5Zxl9SuXQUcNK0yGAQzIJ0iZVCKttbXvezKbeBO42xmUalI2h1V74MyDBOZyUr9YNAAlJFHw2kbAPkEwPS6xrL895KgxX9pjt7PDGq+1Fwurjrjubrds71G1ozB7U6U9M0UKq9KlOjzRvp1h5W5YM5aVl7o2iChFuABYECwGY94e8kO1iAcoF/u3DHPE/upGiBhCjVVo4jrYLKsVg9wAWWlVbn2c6sc+8YmJDnXYThuLv/AFYE0YT6w/dc8+a0kkpp0qIiZZHg5YcEnVNFRi1jtaCJzbxEntw5tKq1vKFpuAMxuL/7iOpKYw9bFZxGMNWFU31QfDrT0kdYgJNOSHA/a3tdv5LBfmZj4YcEi+ecCVGBCMCFev1OvDxVJ691tr+Aiv4qDqkI9moKP5BwpwSZpy7M0DLmakXBzGqBHmDpGL+k/wDa+Bvim081868c8MvlddJTPcqDqjY/LjPqN7/A28VYeGMxSKwPqeuF2lqmzBxaOANHH91Iy2b5lRjf2uPI4EL6EwIRgQsYEiMCEnZ7CZM4gQGxaiqlBt0JaMX9uNKg7Vsrj95vio3c4KXybNESExzlYpKeNecrMAFULbmqTbVEbEhvYQbMCor1qLi/WZeHG7y47u8QU5puRkiNJPNVlCiSpEkasCHKxmQ8xgd01GQ2U7gKL2JKgrkNY2lMkEk7JMXb4jHq2pG3uLlNYqp6q3tr4v5EPoMLMHlXVOyLqMUO+3UAF7W3Pqg+YxIKnJQ8Ea0+75593cgCVUuT5rVkH0XNZxpBYoWdWCjq2kOVZQNzYkgb2sCcPfpeo0xWptM5wCOEwDPEdM3KzZbLSqv1XVNXfHffhvv3wFKPxnm8Vr5qACARzNNyPA2Ks1j52sfPCN0nSdP8kHgD/wC0dsp9qsbKLtVlXW4XDtx6Ll6jjPOiur65LovbUvLK3te11XY230mx9mF/idnJgUROw609RPaJClsmjPaB861vHzw7ZUPnHEdfIQtRmpBF+7qkuCVKm4jU6TpJBBsdyCN8SU9LQJpUh0AfqPdcqdos7WP1Wv1ozvHhPcvCHLTUjWappgN2cEkJfbvagXBJ2AK3Y2AviKtp6uy7m7oAnhF3G+7EwrlKyWE0i9znF2wADt967iJ2ArppOGJuaFShrdVg6yMyx6bdGAZbKQbbGS+M2ppsuGu+s3HC93bPbqwoBRAJAZjtyX0J2f8AEn1xolkYjnITFOAQQJF2JGk2s2zC22/sxoO1TD2YG8eXQql4uKn6qnSVGjkUMjqVZSLhgRYg+YI2w1C+Ue0ng58prDHuYXu8D+a39U/dLcA/MfHCoCU8CVMfAfCcua1iwJcIO9K9vi0B3P3x6AeZ8gcOhISvrHLaCOmhSCFAscahEUeAH9p9vjhpMlAEJT7LP/6X8ZVP+HGjpP8A2vgb4ptPNenanwOM3pQqaVqI21ROeljs6Nt6pG/vUe3GWpEy8P5PFQ0sVNCLJGoUebHqzG3ymNyfaTgQpDAhGBCxgSIwISrmA/VylP71qPykeL9P6G/4m9xTDzgmCsy2GZo2liV2jbUhYAlD5j5wD71B6gYqMqvYCGmJxSloOK6sRpyh+LeIYsupJKqXog7q+LsdlQe8/QLnww5olCpfgKlzKorfrjK5EFRqeQF9pDYoqhPAAgaT9qBvvjmPlBbrNUa6lEvBEfdHHhcd+Sv2OnUBnJcfaPM9PXRoKqOniSPnQBIgSjrewIVbjUwIv0tcEdcR6Ia2rZnOLC5xMOk4g9OQ6U60EteBMDEKQ4C4c9LpJFzGiX1wySMmiaS/eZmYWc727xO9z1xX0pbvZ64NlqHC8TLRwGHRknUKWu3+Y3pzXJxlHJSViRwpBRUzoVE6xDvHQWIfSL6gwGna4IVsTaPcy0WcvqF1R4M6s7xhO7HdISVgWPhoAG1SvZjBNU0x9MpojCCj0xMUY876QB0FhZjvcnc4q6ZfTo1ooPOteHXn10YJ9mBc33xdkoXtIinSs5lW0ooyNMBgMYYNo1BDff11ub+Qt02v6IdSdQ1aMcp9bWmInHqMBRWnW15dzcoTR2d5ODk4jMrMs6uTbblhxpZE9xub+ZJxlaVtJ9vLw2C0jpi+Sp7Oz+VE4qJ4Wjm4dzJFctJSTqFlmEZVU7xCs/eYDQfHbuyN7MdfovSbLcwswcTc2ZM7sMcOgLNr0DSO1Xzi6oUvcdcLR5pRvTvYN60T2+Lceq3u8CPInCgoXynJklQtUaMxNzxJyuX4lr2AHhY9b9LG/TDwhfU3Z9whHlNIsK2MrWeZ/t3t4fcjoB8/UnDXGUBM+GoVb8HT1EVPmzUkCzTjMZ9EbOFD99A3eJAFluevhjT0nhS+BqZTxK9eA+OMwzGpeOSgiijhd4qhhMC8TBTZdB3N3Fr9Nm8sZalXlR8aZs+anL2y+BdPwrNzdxBzAnMFmILWI7vXfoMCFZWBCMCEYEixgQlLMz+rtH+DVP8AeTGhS+hVPib4ph54TbfGenovhUKtpagZpWmc2alpy0VODussnqyzkdCAbovXox8cc78o9Imi0WOmbze/wb4lXbHRk8oehTQAA6Y4klaahc84WpK10eoh1sgsDqYbXvpOkjUL+B8z54u2bSFezNLaToB6VFUotfzgpkAAbWAGKUyZUqiOJeG4MwjVJ9VlbUpRrMDax8CLEezFyx26rZHF1OLxmo6lMVBBUhl1DHTxJDEulEUKov4Dz8ziCtVfVeaj8Sb05rQ0QEV+XxTpy5olkTrpdQRfwO/jh1OrUpO1mOIO0FDgHCCvaGFUUKqhVUAKoFgAOgAHQYjc8ucS4yUogXBZqIFlRo3XUjKVYHoQRYjDqVV1NwewwRBB4JrgCIK34Br2CvQTMTLS2CsessJ+Kk9pABQ+1fbj1Gjam2yg21N+tc4bHjHrxHFYb6ZpuLD0cE22w5Il6ThGA5ouZW+FWIxWttqvYSffBNSe4+zCzckhMOESrGBIkjsu65n/ABlU/wCHGnpPCl8DU2nmovMm+tPEUc+y02ZJypCTZVnT1WO1hfujr+uOfDGWpFwcF8RRZhxTVSw7xrRtErX+M0zRXceQJJt7AD42AhW5gQjAhGBIsYEKGz/hWjryjVVOJCgIUlmFgbE+qwv0GLNC2VqAIpuieCY6m12Pioj9DDKP3Cv9JL/rxY/i1s+32DyTeQZ6J81svZjlA/YK/PJKf7XwfxW1/b7B5JeRZ6JR+hnlP7hX+kl/14gNsqnGPyt8kck3f1nzQezPKf3EP6SX/Xg9sq7vyt8kckN/WfNeLdlGTn9gj+mm/OYf7fW3flb5JQwLH6FGT/uL/vTfnMJ7fW3flb5JdQLP6FOT9PQ/+/N+cwe3Vd35W+SNULI7LMpH7EP9PP8AnMHttX7v5W+SNVb/AKGOVWt6If6ef85hPbKn3fyt8kag39ZR+hhlX7lb/qJ/zmD2ypsb+RvkjV39qB2Y5UP2K3/UT/nMJ7XU2N/I3ySxvPWtx2a5WDcUpv58+e/u+Mw9mkK7LmkDg1vkmGm0/wCSs/ocZZ+53/6mo/OYf/FLT9oflb5I5Jq0bs0ys9aZ/wDqJ/zmF/itq+0Pyt8kcm1A7M8r/cz/APUT/nMH8VtX2h+Vvkjk2rRuy7Kj1pmP/MT/AJzC/wAWtX2h1DyRyTVPcO8PU2XxGKlj0IzayNTNdrBb3ck9ANvZiraLTUtDtaoZKe1oGCQu2aQVz02TwIHqJpFlLHpToLgyH3gt57KdrlcV05efB2Qw0HEb08CgImWqCdtTtzo7u1urG1yf/VsCFa2BCMCFjAkRgQs4EqMCRGBKjAhGBCMCRGBCMCVGBIsYEIwIRgQs4EIwJUYEixgQjAhcGeGp9Hf0MRc/u6Ofq5frDVq0d71dVreNsCAkLgXhLNaXM5qyrajk9IvznUyGVQAdKQ3UBU1aLg32QeWBKtqLh3Olzg5g5oNLqtO6gzbQ8xWJUW+NsvUm1z0wIVl4EIwIRgQjAhGBCMCEYEIwIRgQjAhGBCMCEYEIwIRgQjAhGBCMCEYEIwIRgQsWwJIRbAlRbAhZwIRgQjAhGBCMCEYEIwIRgQjAhGBCMCEYEIwIRgQjAhGBCMCEYEIwIRgQjAhGBCMCEYEIwIX/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8"/>
          <p:cNvSpPr/>
          <p:nvPr/>
        </p:nvSpPr>
        <p:spPr>
          <a:xfrm>
            <a:off x="0" y="-11687"/>
            <a:ext cx="9144000" cy="400110"/>
          </a:xfrm>
          <a:prstGeom prst="rect">
            <a:avLst/>
          </a:prstGeom>
          <a:solidFill>
            <a:srgbClr val="7030A0"/>
          </a:solidFill>
          <a:ln w="12700" cap="flat" cmpd="sng">
            <a:solidFill>
              <a:srgbClr val="5B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ABF8E"/>
              </a:buClr>
              <a:buSzPts val="2000"/>
              <a:buFont typeface="Permanent Marker"/>
              <a:buNone/>
            </a:pPr>
            <a:r>
              <a:rPr lang="en-GB" sz="2000" b="1" i="0" u="none" strike="noStrike" cap="none">
                <a:solidFill>
                  <a:srgbClr val="FABF8E"/>
                </a:solidFill>
                <a:latin typeface="Permanent Marker"/>
                <a:ea typeface="Permanent Marker"/>
                <a:cs typeface="Permanent Marker"/>
                <a:sym typeface="Permanent Marker"/>
              </a:rPr>
              <a:t>Activate</a:t>
            </a:r>
            <a:r>
              <a:rPr lang="en-GB" sz="2000" b="0" i="0" u="none" strike="noStrike" cap="none">
                <a:solidFill>
                  <a:srgbClr val="0070C0"/>
                </a:solidFill>
                <a:latin typeface="Permanent Marker"/>
                <a:ea typeface="Permanent Marker"/>
                <a:cs typeface="Permanent Marker"/>
                <a:sym typeface="Permanent Marker"/>
              </a:rPr>
              <a:t> </a:t>
            </a:r>
            <a:r>
              <a:rPr lang="en-GB" sz="2000" b="0" i="0" u="none" strike="noStrike" cap="none">
                <a:solidFill>
                  <a:srgbClr val="000000"/>
                </a:solidFill>
                <a:latin typeface="Permanent Marker"/>
                <a:ea typeface="Permanent Marker"/>
                <a:cs typeface="Permanent Marker"/>
                <a:sym typeface="Permanent Marker"/>
              </a:rPr>
              <a:t>– </a:t>
            </a:r>
            <a:r>
              <a:rPr lang="en-GB" sz="2000" b="0" u="none" strike="noStrike" cap="none">
                <a:solidFill>
                  <a:schemeClr val="lt1"/>
                </a:solidFill>
                <a:latin typeface="Permanent Marker"/>
                <a:ea typeface="Permanent Marker"/>
                <a:cs typeface="Permanent Marker"/>
                <a:sym typeface="Permanent Marker"/>
              </a:rPr>
              <a:t>This is where you </a:t>
            </a:r>
            <a:r>
              <a:rPr lang="en-GB" sz="2000" b="0" u="sng" strike="noStrike" cap="none">
                <a:solidFill>
                  <a:schemeClr val="lt1"/>
                </a:solidFill>
                <a:latin typeface="Permanent Marker"/>
                <a:ea typeface="Permanent Marker"/>
                <a:cs typeface="Permanent Marker"/>
                <a:sym typeface="Permanent Marker"/>
              </a:rPr>
              <a:t>absorb</a:t>
            </a:r>
            <a:r>
              <a:rPr lang="en-GB" sz="2000" b="0" u="none" strike="noStrike" cap="none">
                <a:solidFill>
                  <a:schemeClr val="lt1"/>
                </a:solidFill>
                <a:latin typeface="Permanent Marker"/>
                <a:ea typeface="Permanent Marker"/>
                <a:cs typeface="Permanent Marker"/>
                <a:sym typeface="Permanent Marker"/>
              </a:rPr>
              <a:t> information</a:t>
            </a:r>
            <a:endParaRPr/>
          </a:p>
        </p:txBody>
      </p:sp>
      <p:sp>
        <p:nvSpPr>
          <p:cNvPr id="150" name="Google Shape;150;p18"/>
          <p:cNvSpPr txBox="1"/>
          <p:nvPr/>
        </p:nvSpPr>
        <p:spPr>
          <a:xfrm>
            <a:off x="316708" y="1464083"/>
            <a:ext cx="3631837" cy="5241517"/>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smtClean="0">
                <a:solidFill>
                  <a:schemeClr val="dk1"/>
                </a:solidFill>
                <a:latin typeface="Calibri"/>
                <a:ea typeface="Calibri"/>
                <a:cs typeface="Calibri"/>
                <a:sym typeface="Calibri"/>
              </a:rPr>
              <a:t>Good impression:</a:t>
            </a:r>
            <a:endParaRPr lang="en-GB" sz="20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000" dirty="0" smtClean="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Turning up early</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Dressing to impress/professional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Researching about the company</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Researching and practicing interview questions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Positive body language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Give examples in interview of past events you have done to show you not only understand the question, but you have experience with dealing with it too. </a:t>
            </a:r>
          </a:p>
          <a:p>
            <a:pPr marL="342900" marR="0" lvl="0" indent="-342900" algn="l" rtl="0">
              <a:spcBef>
                <a:spcPts val="0"/>
              </a:spcBef>
              <a:spcAft>
                <a:spcPts val="0"/>
              </a:spcAft>
              <a:buFont typeface="Arial" panose="020B0604020202020204" pitchFamily="34" charset="0"/>
              <a:buChar char="•"/>
            </a:pPr>
            <a:endParaRPr lang="en-GB"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000" dirty="0" smtClean="0">
              <a:solidFill>
                <a:schemeClr val="dk1"/>
              </a:solidFill>
              <a:latin typeface="Calibri"/>
              <a:ea typeface="Calibri"/>
              <a:cs typeface="Calibri"/>
              <a:sym typeface="Calibri"/>
            </a:endParaRPr>
          </a:p>
        </p:txBody>
      </p:sp>
      <p:sp>
        <p:nvSpPr>
          <p:cNvPr id="11" name="Google Shape;150;p18"/>
          <p:cNvSpPr txBox="1"/>
          <p:nvPr/>
        </p:nvSpPr>
        <p:spPr>
          <a:xfrm>
            <a:off x="4066611" y="1464083"/>
            <a:ext cx="4814153" cy="5241517"/>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smtClean="0">
                <a:solidFill>
                  <a:schemeClr val="dk1"/>
                </a:solidFill>
                <a:latin typeface="Calibri"/>
                <a:ea typeface="Calibri"/>
                <a:cs typeface="Calibri"/>
                <a:sym typeface="Calibri"/>
              </a:rPr>
              <a:t>Bad impression:</a:t>
            </a:r>
          </a:p>
          <a:p>
            <a:pPr marL="0" marR="0" lvl="0" indent="0" algn="l" rtl="0">
              <a:spcBef>
                <a:spcPts val="0"/>
              </a:spcBef>
              <a:spcAft>
                <a:spcPts val="0"/>
              </a:spcAft>
              <a:buNone/>
            </a:pPr>
            <a:endParaRPr lang="en-GB" sz="20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Turning up late</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Wearing PJ’s or inappropriate clothing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Negative body language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Not telling the truth at interview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Turning up unprepared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Not knowing the company you have applied to work for</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Turning up smelling of substances you shouldn’t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 Not researching interview questions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Not providing qualifications if you needed proof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Poor language in interview </a:t>
            </a:r>
          </a:p>
          <a:p>
            <a:pPr marL="342900" marR="0" lvl="0" indent="-342900" algn="l" rtl="0">
              <a:spcBef>
                <a:spcPts val="0"/>
              </a:spcBef>
              <a:spcAft>
                <a:spcPts val="0"/>
              </a:spcAft>
              <a:buFont typeface="Arial" panose="020B0604020202020204" pitchFamily="34" charset="0"/>
              <a:buChar char="•"/>
            </a:pPr>
            <a:r>
              <a:rPr lang="en-GB" sz="2000" dirty="0" smtClean="0">
                <a:solidFill>
                  <a:schemeClr val="dk1"/>
                </a:solidFill>
                <a:latin typeface="Calibri"/>
                <a:ea typeface="Calibri"/>
                <a:cs typeface="Calibri"/>
                <a:sym typeface="Calibri"/>
              </a:rPr>
              <a:t>Being on phone </a:t>
            </a:r>
            <a:endParaRPr lang="en-GB" sz="20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0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08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2000"/>
                                        <p:tgtEl>
                                          <p:spTgt spid="150"/>
                                        </p:tgtEl>
                                      </p:cBhvr>
                                    </p:animEffect>
                                    <p:anim calcmode="lin" valueType="num">
                                      <p:cBhvr>
                                        <p:cTn id="8" dur="2000" fill="hold"/>
                                        <p:tgtEl>
                                          <p:spTgt spid="150"/>
                                        </p:tgtEl>
                                        <p:attrNameLst>
                                          <p:attrName>ppt_w</p:attrName>
                                        </p:attrNameLst>
                                      </p:cBhvr>
                                      <p:tavLst>
                                        <p:tav tm="0" fmla="#ppt_w*sin(2.5*pi*$)">
                                          <p:val>
                                            <p:fltVal val="0"/>
                                          </p:val>
                                        </p:tav>
                                        <p:tav tm="100000">
                                          <p:val>
                                            <p:fltVal val="1"/>
                                          </p:val>
                                        </p:tav>
                                      </p:tavLst>
                                    </p:anim>
                                    <p:anim calcmode="lin" valueType="num">
                                      <p:cBhvr>
                                        <p:cTn id="9" dur="2000" fill="hold"/>
                                        <p:tgtEl>
                                          <p:spTgt spid="1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1"/>
                                        </p:tgtEl>
                                      </p:cBhvr>
                                    </p:animEffect>
                                    <p:animScale>
                                      <p:cBhvr>
                                        <p:cTn id="14"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1"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957</Words>
  <Application>Microsoft Office PowerPoint</Application>
  <PresentationFormat>On-screen Show (4:3)</PresentationFormat>
  <Paragraphs>178</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Roboto</vt:lpstr>
      <vt:lpstr>Arial</vt:lpstr>
      <vt:lpstr>Permanent Marker</vt:lpstr>
      <vt:lpstr>Verdana</vt:lpstr>
      <vt:lpstr>Times New Roman</vt:lpstr>
      <vt:lpstr>Comic Sans MS</vt:lpstr>
      <vt:lpstr>Office Theme</vt:lpstr>
      <vt:lpstr>You have 2 minutes to write what you think “Interview skills” means  Timer  Extension:  Explain how you think having poor interview skills can effect you getting a job?  </vt:lpstr>
      <vt:lpstr>PowerPoint Presentation</vt:lpstr>
      <vt:lpstr>Interview Skills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have 3 minutes to re create ANY of the past 2 projects  Timer</dc:title>
  <dc:creator>Craig Brandwood</dc:creator>
  <cp:lastModifiedBy>craig.brandwood</cp:lastModifiedBy>
  <cp:revision>39</cp:revision>
  <dcterms:modified xsi:type="dcterms:W3CDTF">2020-11-18T12:20:06Z</dcterms:modified>
</cp:coreProperties>
</file>