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9C1F60-D753-1708-7B16-931CEBB0CE34}" v="2584" dt="2020-04-02T12:46:17.787"/>
    <p1510:client id="{B25EE448-D414-33DB-9038-082D97D49B15}" v="262" dt="2020-04-02T15:02:48.596"/>
    <p1510:client id="{EC721006-C424-DD1E-08B2-C70FC7D070D9}" v="3518" dt="2020-04-01T13:28:20.3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>
        <p:scale>
          <a:sx n="126" d="100"/>
          <a:sy n="126" d="100"/>
        </p:scale>
        <p:origin x="-624" y="-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BB116D-C89E-7D21-B152-CD24D6A13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47FCA-0758-D64B-651F-7CF6FA9975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Waltograph UI"/>
              </a:rPr>
              <a:t>The BHS Learning Journey</a:t>
            </a:r>
          </a:p>
        </p:txBody>
      </p:sp>
      <p:sp>
        <p:nvSpPr>
          <p:cNvPr id="248" name="AutoShape 2" descr="Image result for road cartoon">
            <a:extLst>
              <a:ext uri="{FF2B5EF4-FFF2-40B4-BE49-F238E27FC236}">
                <a16:creationId xmlns:a16="http://schemas.microsoft.com/office/drawing/2014/main" id="{07901100-74B0-2B18-ACC7-B3FD912AE9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F1C31F77-A1F0-27B7-5CFB-E10EECE22444}"/>
              </a:ext>
            </a:extLst>
          </p:cNvPr>
          <p:cNvGrpSpPr/>
          <p:nvPr/>
        </p:nvGrpSpPr>
        <p:grpSpPr>
          <a:xfrm>
            <a:off x="51949" y="2992757"/>
            <a:ext cx="6758514" cy="6392546"/>
            <a:chOff x="99486" y="2969963"/>
            <a:chExt cx="6758514" cy="6392546"/>
          </a:xfrm>
        </p:grpSpPr>
        <p:pic>
          <p:nvPicPr>
            <p:cNvPr id="250" name="Picture 249">
              <a:extLst>
                <a:ext uri="{FF2B5EF4-FFF2-40B4-BE49-F238E27FC236}">
                  <a16:creationId xmlns:a16="http://schemas.microsoft.com/office/drawing/2014/main" id="{F4C0DB90-D322-0BDE-CD98-B20FEFD4883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>
              <a:extLst>
                <a:ext uri="{FF2B5EF4-FFF2-40B4-BE49-F238E27FC236}">
                  <a16:creationId xmlns:a16="http://schemas.microsoft.com/office/drawing/2014/main" id="{975A49A5-D003-2FA5-8C1E-4672C7DAF2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>
              <a:extLst>
                <a:ext uri="{FF2B5EF4-FFF2-40B4-BE49-F238E27FC236}">
                  <a16:creationId xmlns:a16="http://schemas.microsoft.com/office/drawing/2014/main" id="{E62D2671-4D7D-B6EF-630F-9B1C53FA5CB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>
              <a:extLst>
                <a:ext uri="{FF2B5EF4-FFF2-40B4-BE49-F238E27FC236}">
                  <a16:creationId xmlns:a16="http://schemas.microsoft.com/office/drawing/2014/main" id="{8C1EC327-F5D2-808C-36D9-AE5C58730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9" name="TextBox 258">
            <a:extLst>
              <a:ext uri="{FF2B5EF4-FFF2-40B4-BE49-F238E27FC236}">
                <a16:creationId xmlns:a16="http://schemas.microsoft.com/office/drawing/2014/main" id="{65B34E90-43E2-8364-9D9C-177FB5922EB4}"/>
              </a:ext>
            </a:extLst>
          </p:cNvPr>
          <p:cNvSpPr txBox="1"/>
          <p:nvPr/>
        </p:nvSpPr>
        <p:spPr>
          <a:xfrm>
            <a:off x="4218325" y="9414899"/>
            <a:ext cx="1561458" cy="2154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en-US" sz="800" dirty="0">
              <a:cs typeface="Calibri"/>
            </a:endParaRPr>
          </a:p>
        </p:txBody>
      </p:sp>
      <p:pic>
        <p:nvPicPr>
          <p:cNvPr id="306" name="Picture 305">
            <a:extLst>
              <a:ext uri="{FF2B5EF4-FFF2-40B4-BE49-F238E27FC236}">
                <a16:creationId xmlns:a16="http://schemas.microsoft.com/office/drawing/2014/main" id="{CDF651B1-475B-9D44-6BE1-D319B7B0B3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60" y="1596755"/>
            <a:ext cx="5591175" cy="1800225"/>
          </a:xfrm>
          <a:prstGeom prst="rect">
            <a:avLst/>
          </a:prstGeom>
        </p:spPr>
      </p:pic>
      <p:sp>
        <p:nvSpPr>
          <p:cNvPr id="303" name="Oval 302">
            <a:extLst>
              <a:ext uri="{FF2B5EF4-FFF2-40B4-BE49-F238E27FC236}">
                <a16:creationId xmlns:a16="http://schemas.microsoft.com/office/drawing/2014/main" id="{7E289A1D-3114-43D9-922E-117903B70D67}"/>
              </a:ext>
            </a:extLst>
          </p:cNvPr>
          <p:cNvSpPr/>
          <p:nvPr/>
        </p:nvSpPr>
        <p:spPr>
          <a:xfrm>
            <a:off x="623317" y="3625151"/>
            <a:ext cx="1034486" cy="7471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10 Summer Term 2</a:t>
            </a:r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D8D72A61-D9E6-1251-2ACE-A8FEFD3C8402}"/>
              </a:ext>
            </a:extLst>
          </p:cNvPr>
          <p:cNvSpPr/>
          <p:nvPr/>
        </p:nvSpPr>
        <p:spPr>
          <a:xfrm>
            <a:off x="4757014" y="729633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>
            <a:extLst>
              <a:ext uri="{FF2B5EF4-FFF2-40B4-BE49-F238E27FC236}">
                <a16:creationId xmlns:a16="http://schemas.microsoft.com/office/drawing/2014/main" id="{213EA138-D74E-D6D5-5441-CDA896E108D3}"/>
              </a:ext>
            </a:extLst>
          </p:cNvPr>
          <p:cNvSpPr/>
          <p:nvPr/>
        </p:nvSpPr>
        <p:spPr>
          <a:xfrm>
            <a:off x="4715464" y="692892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11 this way!</a:t>
            </a:r>
          </a:p>
        </p:txBody>
      </p:sp>
      <p:sp>
        <p:nvSpPr>
          <p:cNvPr id="336" name="Oval 335">
            <a:extLst>
              <a:ext uri="{FF2B5EF4-FFF2-40B4-BE49-F238E27FC236}">
                <a16:creationId xmlns:a16="http://schemas.microsoft.com/office/drawing/2014/main" id="{FB0C7907-F9EC-A6F8-80AF-99CFFBBD01BC}"/>
              </a:ext>
            </a:extLst>
          </p:cNvPr>
          <p:cNvSpPr/>
          <p:nvPr/>
        </p:nvSpPr>
        <p:spPr>
          <a:xfrm>
            <a:off x="3976378" y="1345777"/>
            <a:ext cx="1185298" cy="8106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rgbClr val="9900CC"/>
                </a:solidFill>
                <a:cs typeface="Calibri"/>
              </a:rPr>
              <a:t>Mock feedback.</a:t>
            </a:r>
            <a:endParaRPr lang="en-US" sz="1000" b="1" dirty="0">
              <a:solidFill>
                <a:srgbClr val="9900CC"/>
              </a:solidFill>
              <a:cs typeface="Calibri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817F91F7-273F-3755-A84C-85BE1BC2AEF2}"/>
              </a:ext>
            </a:extLst>
          </p:cNvPr>
          <p:cNvSpPr txBox="1"/>
          <p:nvPr/>
        </p:nvSpPr>
        <p:spPr>
          <a:xfrm>
            <a:off x="3471310" y="2480809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67AAC903-CDF0-A2B2-7EFB-E7F26028F71A}"/>
              </a:ext>
            </a:extLst>
          </p:cNvPr>
          <p:cNvSpPr txBox="1"/>
          <p:nvPr/>
        </p:nvSpPr>
        <p:spPr>
          <a:xfrm>
            <a:off x="3911947" y="2488531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9894FD42-4C7C-AA55-2159-E90B007A3269}"/>
              </a:ext>
            </a:extLst>
          </p:cNvPr>
          <p:cNvSpPr txBox="1"/>
          <p:nvPr/>
        </p:nvSpPr>
        <p:spPr>
          <a:xfrm>
            <a:off x="2398686" y="445629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123D1510-8799-86E1-4796-560A0652C641}"/>
              </a:ext>
            </a:extLst>
          </p:cNvPr>
          <p:cNvSpPr txBox="1"/>
          <p:nvPr/>
        </p:nvSpPr>
        <p:spPr>
          <a:xfrm>
            <a:off x="2254012" y="640210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1D5FEE38-2F85-31D0-CB6A-350682047134}"/>
              </a:ext>
            </a:extLst>
          </p:cNvPr>
          <p:cNvSpPr txBox="1"/>
          <p:nvPr/>
        </p:nvSpPr>
        <p:spPr>
          <a:xfrm>
            <a:off x="4305552" y="9467693"/>
            <a:ext cx="2507441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800" dirty="0"/>
              <a:t>What are my expectations for learning and </a:t>
            </a:r>
            <a:r>
              <a:rPr lang="en-US" sz="800" dirty="0" err="1"/>
              <a:t>behaviour</a:t>
            </a:r>
            <a:r>
              <a:rPr lang="en-US" sz="800" dirty="0"/>
              <a:t> in Spanish?</a:t>
            </a:r>
            <a:r>
              <a:rPr lang="en-US" sz="800" dirty="0">
                <a:ea typeface="+mn-lt"/>
                <a:cs typeface="+mn-lt"/>
              </a:rPr>
              <a:t> What does our ethos look like in the classroom?</a:t>
            </a:r>
            <a:endParaRPr lang="en-US" sz="800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97DF7BBE-0026-CC73-9B33-F2BE6C9C6573}"/>
              </a:ext>
            </a:extLst>
          </p:cNvPr>
          <p:cNvSpPr/>
          <p:nvPr/>
        </p:nvSpPr>
        <p:spPr>
          <a:xfrm>
            <a:off x="5782501" y="3641618"/>
            <a:ext cx="1027962" cy="3651975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ea typeface="+mn-lt"/>
                <a:cs typeface="+mn-lt"/>
              </a:rPr>
              <a:t>Skills we will work on in each  term:</a:t>
            </a:r>
            <a:endParaRPr lang="en-US" sz="9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 fontAlgn="base"/>
            <a:r>
              <a:rPr lang="en-GB" sz="900" dirty="0">
                <a:solidFill>
                  <a:schemeClr val="tx1"/>
                </a:solidFill>
              </a:rPr>
              <a:t>AO1: Listening – understand and respond to different types of spoken language.</a:t>
            </a:r>
          </a:p>
          <a:p>
            <a:pPr algn="ctr" fontAlgn="base"/>
            <a:r>
              <a:rPr lang="en-GB" sz="900" dirty="0">
                <a:solidFill>
                  <a:schemeClr val="tx1"/>
                </a:solidFill>
              </a:rPr>
              <a:t>AO2: Speaking – communicate and interact effectively in speech.</a:t>
            </a:r>
          </a:p>
          <a:p>
            <a:pPr algn="ctr" fontAlgn="base"/>
            <a:r>
              <a:rPr lang="en-GB" sz="900" dirty="0">
                <a:solidFill>
                  <a:schemeClr val="tx1"/>
                </a:solidFill>
              </a:rPr>
              <a:t>AO3: Reading – understand and respond to different types of written language.</a:t>
            </a:r>
          </a:p>
          <a:p>
            <a:pPr algn="ctr" fontAlgn="base"/>
            <a:r>
              <a:rPr lang="en-GB" sz="900" dirty="0">
                <a:solidFill>
                  <a:schemeClr val="tx1"/>
                </a:solidFill>
              </a:rPr>
              <a:t>AO4: Writing – communicate in writing.</a:t>
            </a:r>
          </a:p>
          <a:p>
            <a:endParaRPr lang="en-GB" sz="900" b="1" dirty="0">
              <a:solidFill>
                <a:schemeClr val="tx1"/>
              </a:solidFill>
              <a:ea typeface="+mn-lt"/>
              <a:cs typeface="+mn-lt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1C6DAB6C-B477-3518-8063-DEA776F04236}"/>
              </a:ext>
            </a:extLst>
          </p:cNvPr>
          <p:cNvSpPr/>
          <p:nvPr/>
        </p:nvSpPr>
        <p:spPr>
          <a:xfrm>
            <a:off x="-6036" y="5826435"/>
            <a:ext cx="1034486" cy="7471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10 Spring   Term 2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150AEAC7-3C93-807A-0824-C175C33AD663}"/>
              </a:ext>
            </a:extLst>
          </p:cNvPr>
          <p:cNvSpPr/>
          <p:nvPr/>
        </p:nvSpPr>
        <p:spPr>
          <a:xfrm>
            <a:off x="5188119" y="7282846"/>
            <a:ext cx="939236" cy="7471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10 Spring   Term 1</a:t>
            </a: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06FD4C50-01CC-6278-6BFF-ADBC87801282}"/>
              </a:ext>
            </a:extLst>
          </p:cNvPr>
          <p:cNvSpPr/>
          <p:nvPr/>
        </p:nvSpPr>
        <p:spPr>
          <a:xfrm>
            <a:off x="5501896" y="8749922"/>
            <a:ext cx="1034486" cy="7471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10 Autumn   Term 1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394A0D3A-2593-7BE9-9C6D-24DC3157BD2C}"/>
              </a:ext>
            </a:extLst>
          </p:cNvPr>
          <p:cNvSpPr txBox="1"/>
          <p:nvPr/>
        </p:nvSpPr>
        <p:spPr>
          <a:xfrm>
            <a:off x="1645141" y="6363319"/>
            <a:ext cx="609597" cy="18466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en-GB" sz="600" dirty="0">
              <a:cs typeface="Calibri"/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DDB23FCD-9C32-8451-3C78-693D409E5289}"/>
              </a:ext>
            </a:extLst>
          </p:cNvPr>
          <p:cNvSpPr/>
          <p:nvPr/>
        </p:nvSpPr>
        <p:spPr>
          <a:xfrm>
            <a:off x="1311170" y="2081854"/>
            <a:ext cx="2600777" cy="274742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" dirty="0">
                <a:solidFill>
                  <a:srgbClr val="9900CC"/>
                </a:solidFill>
                <a:ea typeface="+mn-lt"/>
                <a:cs typeface="+mn-lt"/>
              </a:rPr>
              <a:t>Mock RAP – Reflecting on common misconceptions from all mock papers. </a:t>
            </a:r>
            <a:endParaRPr lang="en-US" dirty="0">
              <a:solidFill>
                <a:srgbClr val="9900CC"/>
              </a:solidFill>
              <a:ea typeface="+mn-lt"/>
              <a:cs typeface="+mn-lt"/>
            </a:endParaRPr>
          </a:p>
        </p:txBody>
      </p:sp>
      <p:sp>
        <p:nvSpPr>
          <p:cNvPr id="288" name="Rectangle 287">
            <a:extLst>
              <a:ext uri="{FF2B5EF4-FFF2-40B4-BE49-F238E27FC236}">
                <a16:creationId xmlns:a16="http://schemas.microsoft.com/office/drawing/2014/main" id="{A1B9D582-6630-D958-D25C-2D77E8DB58C2}"/>
              </a:ext>
            </a:extLst>
          </p:cNvPr>
          <p:cNvSpPr/>
          <p:nvPr/>
        </p:nvSpPr>
        <p:spPr>
          <a:xfrm>
            <a:off x="2254013" y="8967483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Having fun</a:t>
            </a:r>
          </a:p>
        </p:txBody>
      </p:sp>
      <p:graphicFrame>
        <p:nvGraphicFramePr>
          <p:cNvPr id="120" name="Table 119">
            <a:extLst>
              <a:ext uri="{FF2B5EF4-FFF2-40B4-BE49-F238E27FC236}">
                <a16:creationId xmlns:a16="http://schemas.microsoft.com/office/drawing/2014/main" id="{9DF835BC-9134-D0C7-780E-7F1DA906A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706087"/>
              </p:ext>
            </p:extLst>
          </p:nvPr>
        </p:nvGraphicFramePr>
        <p:xfrm>
          <a:off x="2254010" y="8569685"/>
          <a:ext cx="306971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942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An awful day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Last weekend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Going out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Sports &amp; Free Time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life online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sp>
        <p:nvSpPr>
          <p:cNvPr id="101" name="Oval 100">
            <a:extLst>
              <a:ext uri="{FF2B5EF4-FFF2-40B4-BE49-F238E27FC236}">
                <a16:creationId xmlns:a16="http://schemas.microsoft.com/office/drawing/2014/main" id="{73399A48-CA1B-9D27-67A5-DBA11FF228C0}"/>
              </a:ext>
            </a:extLst>
          </p:cNvPr>
          <p:cNvSpPr/>
          <p:nvPr/>
        </p:nvSpPr>
        <p:spPr>
          <a:xfrm>
            <a:off x="956693" y="8411464"/>
            <a:ext cx="1034486" cy="7471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10 </a:t>
            </a:r>
            <a:r>
              <a:rPr lang="en-US" sz="1200" b="1" dirty="0" err="1">
                <a:solidFill>
                  <a:schemeClr val="tx1"/>
                </a:solidFill>
              </a:rPr>
              <a:t>AutumnTerm</a:t>
            </a:r>
            <a:r>
              <a:rPr lang="en-US" sz="1200" b="1" dirty="0">
                <a:solidFill>
                  <a:schemeClr val="tx1"/>
                </a:solidFill>
              </a:rPr>
              <a:t> 2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EE092C49-28E7-3494-8DAE-4385E3AE5BD8}"/>
              </a:ext>
            </a:extLst>
          </p:cNvPr>
          <p:cNvSpPr/>
          <p:nvPr/>
        </p:nvSpPr>
        <p:spPr>
          <a:xfrm>
            <a:off x="703712" y="831090"/>
            <a:ext cx="1882858" cy="89325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</a:rPr>
              <a:t>Relationships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</a:rPr>
              <a:t>CIEAG (Careers information, Education, Advice and Guidance)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</a:rPr>
              <a:t>Physical Health SMSC (Spiritual, Moral, Social and Cultural Development)</a:t>
            </a:r>
          </a:p>
        </p:txBody>
      </p:sp>
      <p:pic>
        <p:nvPicPr>
          <p:cNvPr id="156" name="Picture 155">
            <a:extLst>
              <a:ext uri="{FF2B5EF4-FFF2-40B4-BE49-F238E27FC236}">
                <a16:creationId xmlns:a16="http://schemas.microsoft.com/office/drawing/2014/main" id="{282871FA-7DC6-1C05-B623-5FC1D08A2A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019" y="812771"/>
            <a:ext cx="426511" cy="27597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A764C12-379D-045D-6F41-6FE4CD9B1C6B}"/>
              </a:ext>
            </a:extLst>
          </p:cNvPr>
          <p:cNvSpPr/>
          <p:nvPr/>
        </p:nvSpPr>
        <p:spPr>
          <a:xfrm>
            <a:off x="2056000" y="8018066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Travelling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25B2CCE-93D9-9650-762D-A516EBE1C7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688211"/>
              </p:ext>
            </p:extLst>
          </p:nvPr>
        </p:nvGraphicFramePr>
        <p:xfrm>
          <a:off x="2055998" y="7516504"/>
          <a:ext cx="3069710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942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Travel plans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Spanish speaking festivals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last holiday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Where I stayed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Future holidays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B65DE02D-9F8C-3258-5D22-AA7E4144635B}"/>
              </a:ext>
            </a:extLst>
          </p:cNvPr>
          <p:cNvSpPr/>
          <p:nvPr/>
        </p:nvSpPr>
        <p:spPr>
          <a:xfrm>
            <a:off x="2080582" y="6939760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My people, my world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EAAC64C-D0E9-0EAC-4345-49C113885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062351"/>
              </p:ext>
            </p:extLst>
          </p:nvPr>
        </p:nvGraphicFramePr>
        <p:xfrm>
          <a:off x="2090998" y="6450370"/>
          <a:ext cx="306971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942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742753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485131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Problems and advice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identity and what matters to me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Friends and relationships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Role models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People in my family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AAD0F150-8DB0-32CC-48C5-42CB590F7571}"/>
              </a:ext>
            </a:extLst>
          </p:cNvPr>
          <p:cNvSpPr/>
          <p:nvPr/>
        </p:nvSpPr>
        <p:spPr>
          <a:xfrm>
            <a:off x="1563802" y="6020302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My lifestyle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53BA5A-902D-73BA-84E4-867C3124114D}"/>
              </a:ext>
            </a:extLst>
          </p:cNvPr>
          <p:cNvSpPr/>
          <p:nvPr/>
        </p:nvSpPr>
        <p:spPr>
          <a:xfrm>
            <a:off x="1909183" y="4957513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School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6FA47C6-2EC1-3173-756E-7CAD53120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273601"/>
              </p:ext>
            </p:extLst>
          </p:nvPr>
        </p:nvGraphicFramePr>
        <p:xfrm>
          <a:off x="1563799" y="5622504"/>
          <a:ext cx="306971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942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Healthy lifestyles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Mealtimes and foods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Old and new habits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I am unwell and injured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Future health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D384BFC-E7CA-94B3-4CC8-F5637AD71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860906"/>
              </p:ext>
            </p:extLst>
          </p:nvPr>
        </p:nvGraphicFramePr>
        <p:xfrm>
          <a:off x="1798490" y="4589461"/>
          <a:ext cx="3291095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219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A past school trip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People in my school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Improving my school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studies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A typical day in school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sp>
        <p:nvSpPr>
          <p:cNvPr id="97" name="Oval 96">
            <a:extLst>
              <a:ext uri="{FF2B5EF4-FFF2-40B4-BE49-F238E27FC236}">
                <a16:creationId xmlns:a16="http://schemas.microsoft.com/office/drawing/2014/main" id="{9214C0F5-EADE-AE92-C974-2CCC3F5A100D}"/>
              </a:ext>
            </a:extLst>
          </p:cNvPr>
          <p:cNvSpPr/>
          <p:nvPr/>
        </p:nvSpPr>
        <p:spPr>
          <a:xfrm>
            <a:off x="4776958" y="5098885"/>
            <a:ext cx="1034486" cy="7471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10 Summer Term 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580D731-43B7-D755-4EEC-30ED105EEE95}"/>
              </a:ext>
            </a:extLst>
          </p:cNvPr>
          <p:cNvSpPr/>
          <p:nvPr/>
        </p:nvSpPr>
        <p:spPr>
          <a:xfrm>
            <a:off x="1906802" y="4015589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My neighborhood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D33D1915-3FF7-021E-1C21-F0E6A1BEA2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913142"/>
              </p:ext>
            </p:extLst>
          </p:nvPr>
        </p:nvGraphicFramePr>
        <p:xfrm>
          <a:off x="1796109" y="3647537"/>
          <a:ext cx="3291095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219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Cities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How a town has changed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Shopping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Where I prefer to live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area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A69B5DAC-BE51-1DD9-576E-9E1EEA2AA9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452230"/>
              </p:ext>
            </p:extLst>
          </p:nvPr>
        </p:nvGraphicFramePr>
        <p:xfrm>
          <a:off x="1819490" y="2625554"/>
          <a:ext cx="3291095" cy="234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219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endParaRPr lang="en-GB" sz="7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8FBA995B-E25E-EC27-B595-A8511460B705}"/>
              </a:ext>
            </a:extLst>
          </p:cNvPr>
          <p:cNvSpPr/>
          <p:nvPr/>
        </p:nvSpPr>
        <p:spPr>
          <a:xfrm>
            <a:off x="4626146" y="2665635"/>
            <a:ext cx="1185298" cy="8106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rgbClr val="9900CC"/>
                </a:solidFill>
                <a:cs typeface="Calibri"/>
              </a:rPr>
              <a:t>Mock exams.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99A8765-ACE4-B65C-3E23-6CADE0BB9DFB}"/>
              </a:ext>
            </a:extLst>
          </p:cNvPr>
          <p:cNvSpPr/>
          <p:nvPr/>
        </p:nvSpPr>
        <p:spPr>
          <a:xfrm>
            <a:off x="1188088" y="3026687"/>
            <a:ext cx="3361022" cy="274742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" dirty="0">
                <a:solidFill>
                  <a:srgbClr val="9900CC"/>
                </a:solidFill>
                <a:ea typeface="+mn-lt"/>
                <a:cs typeface="+mn-lt"/>
              </a:rPr>
              <a:t>Mocks - tested on all topics studied this year- Reading, listening, speaking and writing</a:t>
            </a:r>
            <a:endParaRPr lang="en-US" dirty="0">
              <a:solidFill>
                <a:srgbClr val="9900CC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6234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785B4-70B9-759F-8859-C67C3337C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AD73D-3E53-5642-7742-8337B8FBE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Waltograph UI"/>
              </a:rPr>
              <a:t>The BHS Learning Journey</a:t>
            </a:r>
          </a:p>
        </p:txBody>
      </p:sp>
      <p:sp>
        <p:nvSpPr>
          <p:cNvPr id="248" name="AutoShape 2" descr="Image result for road cartoon">
            <a:extLst>
              <a:ext uri="{FF2B5EF4-FFF2-40B4-BE49-F238E27FC236}">
                <a16:creationId xmlns:a16="http://schemas.microsoft.com/office/drawing/2014/main" id="{B868A985-173D-4F02-9D18-E4AFDF2C6F4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948B2E68-71A5-2015-FD87-D88860C6774E}"/>
              </a:ext>
            </a:extLst>
          </p:cNvPr>
          <p:cNvGrpSpPr/>
          <p:nvPr/>
        </p:nvGrpSpPr>
        <p:grpSpPr>
          <a:xfrm>
            <a:off x="51949" y="2992757"/>
            <a:ext cx="6758514" cy="6392546"/>
            <a:chOff x="99486" y="2969963"/>
            <a:chExt cx="6758514" cy="6392546"/>
          </a:xfrm>
        </p:grpSpPr>
        <p:pic>
          <p:nvPicPr>
            <p:cNvPr id="250" name="Picture 249">
              <a:extLst>
                <a:ext uri="{FF2B5EF4-FFF2-40B4-BE49-F238E27FC236}">
                  <a16:creationId xmlns:a16="http://schemas.microsoft.com/office/drawing/2014/main" id="{C09D2BCA-5253-568E-FBD9-4DA4D82FE7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>
              <a:extLst>
                <a:ext uri="{FF2B5EF4-FFF2-40B4-BE49-F238E27FC236}">
                  <a16:creationId xmlns:a16="http://schemas.microsoft.com/office/drawing/2014/main" id="{3B57F2DF-4E58-5CF7-54F9-619632E8E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>
              <a:extLst>
                <a:ext uri="{FF2B5EF4-FFF2-40B4-BE49-F238E27FC236}">
                  <a16:creationId xmlns:a16="http://schemas.microsoft.com/office/drawing/2014/main" id="{26DFDEC1-6434-0088-1D52-F7B3CC4BEF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>
              <a:extLst>
                <a:ext uri="{FF2B5EF4-FFF2-40B4-BE49-F238E27FC236}">
                  <a16:creationId xmlns:a16="http://schemas.microsoft.com/office/drawing/2014/main" id="{27F75BC9-144A-474F-EE32-9F113780CB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9" name="TextBox 258">
            <a:extLst>
              <a:ext uri="{FF2B5EF4-FFF2-40B4-BE49-F238E27FC236}">
                <a16:creationId xmlns:a16="http://schemas.microsoft.com/office/drawing/2014/main" id="{5391EADA-93E1-2503-FDBC-38430A6DBD30}"/>
              </a:ext>
            </a:extLst>
          </p:cNvPr>
          <p:cNvSpPr txBox="1"/>
          <p:nvPr/>
        </p:nvSpPr>
        <p:spPr>
          <a:xfrm>
            <a:off x="4218325" y="9414899"/>
            <a:ext cx="1561458" cy="2154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en-US" sz="800" dirty="0">
              <a:cs typeface="Calibri"/>
            </a:endParaRPr>
          </a:p>
        </p:txBody>
      </p:sp>
      <p:pic>
        <p:nvPicPr>
          <p:cNvPr id="306" name="Picture 305">
            <a:extLst>
              <a:ext uri="{FF2B5EF4-FFF2-40B4-BE49-F238E27FC236}">
                <a16:creationId xmlns:a16="http://schemas.microsoft.com/office/drawing/2014/main" id="{29FA8EEB-17EA-E5F7-477A-A9A8EF8ECD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60" y="1596755"/>
            <a:ext cx="5591175" cy="1800225"/>
          </a:xfrm>
          <a:prstGeom prst="rect">
            <a:avLst/>
          </a:prstGeom>
        </p:spPr>
      </p:pic>
      <p:sp>
        <p:nvSpPr>
          <p:cNvPr id="303" name="Oval 302">
            <a:extLst>
              <a:ext uri="{FF2B5EF4-FFF2-40B4-BE49-F238E27FC236}">
                <a16:creationId xmlns:a16="http://schemas.microsoft.com/office/drawing/2014/main" id="{D0FB4918-92B6-B4C3-A08B-C14A0A804071}"/>
              </a:ext>
            </a:extLst>
          </p:cNvPr>
          <p:cNvSpPr/>
          <p:nvPr/>
        </p:nvSpPr>
        <p:spPr>
          <a:xfrm>
            <a:off x="623317" y="3625151"/>
            <a:ext cx="1034486" cy="7471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11 Summer Term 2</a:t>
            </a:r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794A044D-3368-D3F0-5D09-520AE9922158}"/>
              </a:ext>
            </a:extLst>
          </p:cNvPr>
          <p:cNvSpPr/>
          <p:nvPr/>
        </p:nvSpPr>
        <p:spPr>
          <a:xfrm>
            <a:off x="4757014" y="729633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>
            <a:extLst>
              <a:ext uri="{FF2B5EF4-FFF2-40B4-BE49-F238E27FC236}">
                <a16:creationId xmlns:a16="http://schemas.microsoft.com/office/drawing/2014/main" id="{65DC1570-8AFC-27E2-98EA-C412195958BD}"/>
              </a:ext>
            </a:extLst>
          </p:cNvPr>
          <p:cNvSpPr/>
          <p:nvPr/>
        </p:nvSpPr>
        <p:spPr>
          <a:xfrm>
            <a:off x="4715464" y="692892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Post 16 this way!</a:t>
            </a:r>
          </a:p>
        </p:txBody>
      </p:sp>
      <p:sp>
        <p:nvSpPr>
          <p:cNvPr id="336" name="Oval 335">
            <a:extLst>
              <a:ext uri="{FF2B5EF4-FFF2-40B4-BE49-F238E27FC236}">
                <a16:creationId xmlns:a16="http://schemas.microsoft.com/office/drawing/2014/main" id="{B12480E6-737F-5955-572E-BD2934846A9C}"/>
              </a:ext>
            </a:extLst>
          </p:cNvPr>
          <p:cNvSpPr/>
          <p:nvPr/>
        </p:nvSpPr>
        <p:spPr>
          <a:xfrm>
            <a:off x="4129910" y="1388273"/>
            <a:ext cx="1185298" cy="8106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rgbClr val="9900CC"/>
                </a:solidFill>
                <a:cs typeface="Calibri"/>
              </a:rPr>
              <a:t>GCSE final exams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739BC5A3-0858-5266-4F47-31E3DCA375FE}"/>
              </a:ext>
            </a:extLst>
          </p:cNvPr>
          <p:cNvSpPr txBox="1"/>
          <p:nvPr/>
        </p:nvSpPr>
        <p:spPr>
          <a:xfrm>
            <a:off x="3471310" y="2480809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E9C50636-1F2C-4E39-3D25-E4D41E3C5557}"/>
              </a:ext>
            </a:extLst>
          </p:cNvPr>
          <p:cNvSpPr txBox="1"/>
          <p:nvPr/>
        </p:nvSpPr>
        <p:spPr>
          <a:xfrm>
            <a:off x="3911947" y="2488531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9A893E4A-35FC-4DE0-8D6A-C9BA225BAABC}"/>
              </a:ext>
            </a:extLst>
          </p:cNvPr>
          <p:cNvSpPr txBox="1"/>
          <p:nvPr/>
        </p:nvSpPr>
        <p:spPr>
          <a:xfrm>
            <a:off x="2398686" y="445629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08C9841D-1022-DE9B-8E75-96FBE747138B}"/>
              </a:ext>
            </a:extLst>
          </p:cNvPr>
          <p:cNvSpPr txBox="1"/>
          <p:nvPr/>
        </p:nvSpPr>
        <p:spPr>
          <a:xfrm>
            <a:off x="2254012" y="640210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A16290D-AB05-01E1-8945-CC3836D18EAC}"/>
              </a:ext>
            </a:extLst>
          </p:cNvPr>
          <p:cNvSpPr txBox="1"/>
          <p:nvPr/>
        </p:nvSpPr>
        <p:spPr>
          <a:xfrm>
            <a:off x="4305552" y="9467693"/>
            <a:ext cx="2507441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800" dirty="0"/>
              <a:t>What are my expectations for learning and </a:t>
            </a:r>
            <a:r>
              <a:rPr lang="en-US" sz="800" dirty="0" err="1"/>
              <a:t>behaviour</a:t>
            </a:r>
            <a:r>
              <a:rPr lang="en-US" sz="800" dirty="0"/>
              <a:t> in Spanish?</a:t>
            </a:r>
            <a:r>
              <a:rPr lang="en-US" sz="800" dirty="0">
                <a:ea typeface="+mn-lt"/>
                <a:cs typeface="+mn-lt"/>
              </a:rPr>
              <a:t> What does our ethos look like in the classroom?</a:t>
            </a:r>
            <a:endParaRPr lang="en-US" sz="800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910E8FE8-93F5-5EF3-25BC-F5F4EA7775C2}"/>
              </a:ext>
            </a:extLst>
          </p:cNvPr>
          <p:cNvSpPr/>
          <p:nvPr/>
        </p:nvSpPr>
        <p:spPr>
          <a:xfrm>
            <a:off x="5782501" y="3641618"/>
            <a:ext cx="1027962" cy="3651975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ea typeface="+mn-lt"/>
                <a:cs typeface="+mn-lt"/>
              </a:rPr>
              <a:t>Skills we will work on in each  term:</a:t>
            </a:r>
            <a:endParaRPr lang="en-US" sz="9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 fontAlgn="base"/>
            <a:r>
              <a:rPr lang="en-GB" sz="900" dirty="0">
                <a:solidFill>
                  <a:schemeClr val="tx1"/>
                </a:solidFill>
              </a:rPr>
              <a:t>AO1: Listening – understand and respond to different types of spoken language.</a:t>
            </a:r>
          </a:p>
          <a:p>
            <a:pPr algn="ctr" fontAlgn="base"/>
            <a:r>
              <a:rPr lang="en-GB" sz="900" dirty="0">
                <a:solidFill>
                  <a:schemeClr val="tx1"/>
                </a:solidFill>
              </a:rPr>
              <a:t>AO2: Speaking – communicate and interact effectively in speech.</a:t>
            </a:r>
          </a:p>
          <a:p>
            <a:pPr algn="ctr" fontAlgn="base"/>
            <a:r>
              <a:rPr lang="en-GB" sz="900" dirty="0">
                <a:solidFill>
                  <a:schemeClr val="tx1"/>
                </a:solidFill>
              </a:rPr>
              <a:t>AO3: Reading – understand and respond to different types of written language.</a:t>
            </a:r>
          </a:p>
          <a:p>
            <a:pPr algn="ctr" fontAlgn="base"/>
            <a:r>
              <a:rPr lang="en-GB" sz="900" dirty="0">
                <a:solidFill>
                  <a:schemeClr val="tx1"/>
                </a:solidFill>
              </a:rPr>
              <a:t>AO4: Writing – communicate in writing.</a:t>
            </a:r>
          </a:p>
          <a:p>
            <a:endParaRPr lang="en-GB" sz="900" b="1" dirty="0">
              <a:solidFill>
                <a:schemeClr val="tx1"/>
              </a:solidFill>
              <a:ea typeface="+mn-lt"/>
              <a:cs typeface="+mn-lt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B287C817-7CF4-FB7B-E9B6-F7267A43306D}"/>
              </a:ext>
            </a:extLst>
          </p:cNvPr>
          <p:cNvSpPr/>
          <p:nvPr/>
        </p:nvSpPr>
        <p:spPr>
          <a:xfrm>
            <a:off x="-6036" y="5826435"/>
            <a:ext cx="1034486" cy="7471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11 Spring   Term 2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371EE7B7-FA99-E38C-AF81-ED7DC9949F0D}"/>
              </a:ext>
            </a:extLst>
          </p:cNvPr>
          <p:cNvSpPr/>
          <p:nvPr/>
        </p:nvSpPr>
        <p:spPr>
          <a:xfrm>
            <a:off x="5188119" y="7282846"/>
            <a:ext cx="939236" cy="7471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11 Spring   Term 1</a:t>
            </a: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4DE43B2C-F4EF-1C56-A24E-87D7AA2139A1}"/>
              </a:ext>
            </a:extLst>
          </p:cNvPr>
          <p:cNvSpPr/>
          <p:nvPr/>
        </p:nvSpPr>
        <p:spPr>
          <a:xfrm>
            <a:off x="5501896" y="8749922"/>
            <a:ext cx="1034486" cy="7471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11 Autumn   Term 1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FF9371DD-B954-1FA9-AE49-972610AE001F}"/>
              </a:ext>
            </a:extLst>
          </p:cNvPr>
          <p:cNvSpPr txBox="1"/>
          <p:nvPr/>
        </p:nvSpPr>
        <p:spPr>
          <a:xfrm>
            <a:off x="1645141" y="6363319"/>
            <a:ext cx="609597" cy="18466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en-GB" sz="600" dirty="0">
              <a:cs typeface="Calibri"/>
            </a:endParaRPr>
          </a:p>
        </p:txBody>
      </p:sp>
      <p:sp>
        <p:nvSpPr>
          <p:cNvPr id="288" name="Rectangle 287">
            <a:extLst>
              <a:ext uri="{FF2B5EF4-FFF2-40B4-BE49-F238E27FC236}">
                <a16:creationId xmlns:a16="http://schemas.microsoft.com/office/drawing/2014/main" id="{B0EA541E-DF8D-1267-35B4-156859E0D60D}"/>
              </a:ext>
            </a:extLst>
          </p:cNvPr>
          <p:cNvSpPr/>
          <p:nvPr/>
        </p:nvSpPr>
        <p:spPr>
          <a:xfrm>
            <a:off x="2046943" y="8997946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A better world for all</a:t>
            </a:r>
          </a:p>
        </p:txBody>
      </p:sp>
      <p:graphicFrame>
        <p:nvGraphicFramePr>
          <p:cNvPr id="120" name="Table 119">
            <a:extLst>
              <a:ext uri="{FF2B5EF4-FFF2-40B4-BE49-F238E27FC236}">
                <a16:creationId xmlns:a16="http://schemas.microsoft.com/office/drawing/2014/main" id="{6969A4C8-DDCE-AAC5-C891-A985189A2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819989"/>
              </p:ext>
            </p:extLst>
          </p:nvPr>
        </p:nvGraphicFramePr>
        <p:xfrm>
          <a:off x="2017492" y="8439851"/>
          <a:ext cx="306971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817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746565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712841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476545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The future in our hands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Our world, our responsibility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Helping the environment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The world is in danger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Helping my community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sp>
        <p:nvSpPr>
          <p:cNvPr id="101" name="Oval 100">
            <a:extLst>
              <a:ext uri="{FF2B5EF4-FFF2-40B4-BE49-F238E27FC236}">
                <a16:creationId xmlns:a16="http://schemas.microsoft.com/office/drawing/2014/main" id="{DF26A08A-A401-FD45-3E33-9B5535EA4442}"/>
              </a:ext>
            </a:extLst>
          </p:cNvPr>
          <p:cNvSpPr/>
          <p:nvPr/>
        </p:nvSpPr>
        <p:spPr>
          <a:xfrm>
            <a:off x="956693" y="8411464"/>
            <a:ext cx="1034486" cy="7471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11 </a:t>
            </a:r>
            <a:r>
              <a:rPr lang="en-US" sz="1200" b="1" dirty="0" err="1">
                <a:solidFill>
                  <a:schemeClr val="tx1"/>
                </a:solidFill>
              </a:rPr>
              <a:t>AutumnTerm</a:t>
            </a:r>
            <a:r>
              <a:rPr lang="en-US" sz="1200" b="1" dirty="0">
                <a:solidFill>
                  <a:schemeClr val="tx1"/>
                </a:solidFill>
              </a:rPr>
              <a:t> 2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F8A83D9-D982-8C17-1FFD-44357392443D}"/>
              </a:ext>
            </a:extLst>
          </p:cNvPr>
          <p:cNvSpPr/>
          <p:nvPr/>
        </p:nvSpPr>
        <p:spPr>
          <a:xfrm>
            <a:off x="703712" y="831090"/>
            <a:ext cx="1882858" cy="89325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</a:rPr>
              <a:t>Relationships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</a:rPr>
              <a:t>CIEAG (Careers information, Education, Advice and Guidance)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</a:rPr>
              <a:t>Physical Health SMSC (Spiritual, Moral, Social and Cultural Development)</a:t>
            </a:r>
          </a:p>
        </p:txBody>
      </p:sp>
      <p:pic>
        <p:nvPicPr>
          <p:cNvPr id="156" name="Picture 155">
            <a:extLst>
              <a:ext uri="{FF2B5EF4-FFF2-40B4-BE49-F238E27FC236}">
                <a16:creationId xmlns:a16="http://schemas.microsoft.com/office/drawing/2014/main" id="{69255AB6-E1DF-0C09-9563-53DC74FA11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019" y="812771"/>
            <a:ext cx="426511" cy="27597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9858628-A477-B2C9-0C3B-BDE07C1AD61E}"/>
              </a:ext>
            </a:extLst>
          </p:cNvPr>
          <p:cNvSpPr/>
          <p:nvPr/>
        </p:nvSpPr>
        <p:spPr>
          <a:xfrm>
            <a:off x="2056000" y="8018066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My future hopes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5A0449C-894D-36D6-3123-3008DB1677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154257"/>
              </p:ext>
            </p:extLst>
          </p:nvPr>
        </p:nvGraphicFramePr>
        <p:xfrm>
          <a:off x="2055998" y="7516504"/>
          <a:ext cx="3069710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942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Hopes and dreams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Getting a job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future career plans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Languages open doors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The world of work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33A13ACF-CFFA-9156-151C-54D11334FBCF}"/>
              </a:ext>
            </a:extLst>
          </p:cNvPr>
          <p:cNvSpPr/>
          <p:nvPr/>
        </p:nvSpPr>
        <p:spPr>
          <a:xfrm>
            <a:off x="2091000" y="7027983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My world now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A535BDD-C10B-02ED-3CA2-DEC8B90E4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666159"/>
              </p:ext>
            </p:extLst>
          </p:nvPr>
        </p:nvGraphicFramePr>
        <p:xfrm>
          <a:off x="2060226" y="6558513"/>
          <a:ext cx="3069710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942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742753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485131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friends and family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town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studies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world of work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free time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sp>
        <p:nvSpPr>
          <p:cNvPr id="97" name="Oval 96">
            <a:extLst>
              <a:ext uri="{FF2B5EF4-FFF2-40B4-BE49-F238E27FC236}">
                <a16:creationId xmlns:a16="http://schemas.microsoft.com/office/drawing/2014/main" id="{B4E0A453-6DAE-D908-1444-77EEF2BE0EFF}"/>
              </a:ext>
            </a:extLst>
          </p:cNvPr>
          <p:cNvSpPr/>
          <p:nvPr/>
        </p:nvSpPr>
        <p:spPr>
          <a:xfrm>
            <a:off x="4776958" y="5098885"/>
            <a:ext cx="1034486" cy="747129"/>
          </a:xfrm>
          <a:prstGeom prst="ellipse">
            <a:avLst/>
          </a:prstGeom>
          <a:solidFill>
            <a:schemeClr val="bg1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11 Summer Term 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695C4E4-912E-5A58-2FCC-745EB998DE64}"/>
              </a:ext>
            </a:extLst>
          </p:cNvPr>
          <p:cNvSpPr/>
          <p:nvPr/>
        </p:nvSpPr>
        <p:spPr>
          <a:xfrm>
            <a:off x="1819490" y="4022159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Exam preparation: Speaking exams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0023821-3B78-240C-736D-5FC15149D966}"/>
              </a:ext>
            </a:extLst>
          </p:cNvPr>
          <p:cNvGraphicFramePr>
            <a:graphicFrameLocks noGrp="1"/>
          </p:cNvGraphicFramePr>
          <p:nvPr/>
        </p:nvGraphicFramePr>
        <p:xfrm>
          <a:off x="1819490" y="2625554"/>
          <a:ext cx="3291095" cy="234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219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58219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endParaRPr lang="en-GB" sz="7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CB8EB915-58A8-9A0E-9E25-E0596BED2975}"/>
              </a:ext>
            </a:extLst>
          </p:cNvPr>
          <p:cNvSpPr/>
          <p:nvPr/>
        </p:nvSpPr>
        <p:spPr>
          <a:xfrm>
            <a:off x="1797062" y="2550010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Consolidating all knowledge of vocabulary, grammar and phonics. </a:t>
            </a:r>
          </a:p>
          <a:p>
            <a:pPr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Practicing exam techniques and preparing for the speaking assessments.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9666F1-A7DA-F804-635D-044F7F150A15}"/>
              </a:ext>
            </a:extLst>
          </p:cNvPr>
          <p:cNvSpPr/>
          <p:nvPr/>
        </p:nvSpPr>
        <p:spPr>
          <a:xfrm>
            <a:off x="1405393" y="6006638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My world before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FB773FA-815C-3DDA-A744-0B17184EF4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803481"/>
              </p:ext>
            </p:extLst>
          </p:nvPr>
        </p:nvGraphicFramePr>
        <p:xfrm>
          <a:off x="1374619" y="5537168"/>
          <a:ext cx="3069710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942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742753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485131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friends and family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town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studies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world of work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free time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AE5D1A37-0090-2B31-6C03-1AD866C0F762}"/>
              </a:ext>
            </a:extLst>
          </p:cNvPr>
          <p:cNvSpPr/>
          <p:nvPr/>
        </p:nvSpPr>
        <p:spPr>
          <a:xfrm>
            <a:off x="1777635" y="5012242"/>
            <a:ext cx="3069708" cy="321293"/>
          </a:xfrm>
          <a:prstGeom prst="rect">
            <a:avLst/>
          </a:prstGeom>
          <a:solidFill>
            <a:schemeClr val="bg1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  <a:cs typeface="Calibri"/>
              </a:rPr>
              <a:t>My world in the future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9D628D2-F4C9-AE4C-93E3-288989B66A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764197"/>
              </p:ext>
            </p:extLst>
          </p:nvPr>
        </p:nvGraphicFramePr>
        <p:xfrm>
          <a:off x="1746861" y="4542772"/>
          <a:ext cx="3069710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942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742753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485131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  <a:gridCol w="613942">
                  <a:extLst>
                    <a:ext uri="{9D8B030D-6E8A-4147-A177-3AD203B41FA5}">
                      <a16:colId xmlns:a16="http://schemas.microsoft.com/office/drawing/2014/main" val="3370730860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friends and family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town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studies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world of work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My free time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863660BA-2CBD-E371-1091-14A26BBC43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444885"/>
              </p:ext>
            </p:extLst>
          </p:nvPr>
        </p:nvGraphicFramePr>
        <p:xfrm>
          <a:off x="1819490" y="3556465"/>
          <a:ext cx="306970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7427">
                  <a:extLst>
                    <a:ext uri="{9D8B030D-6E8A-4147-A177-3AD203B41FA5}">
                      <a16:colId xmlns:a16="http://schemas.microsoft.com/office/drawing/2014/main" val="2772452527"/>
                    </a:ext>
                  </a:extLst>
                </a:gridCol>
                <a:gridCol w="767427">
                  <a:extLst>
                    <a:ext uri="{9D8B030D-6E8A-4147-A177-3AD203B41FA5}">
                      <a16:colId xmlns:a16="http://schemas.microsoft.com/office/drawing/2014/main" val="3968935870"/>
                    </a:ext>
                  </a:extLst>
                </a:gridCol>
                <a:gridCol w="928440">
                  <a:extLst>
                    <a:ext uri="{9D8B030D-6E8A-4147-A177-3AD203B41FA5}">
                      <a16:colId xmlns:a16="http://schemas.microsoft.com/office/drawing/2014/main" val="4187012226"/>
                    </a:ext>
                  </a:extLst>
                </a:gridCol>
                <a:gridCol w="606413">
                  <a:extLst>
                    <a:ext uri="{9D8B030D-6E8A-4147-A177-3AD203B41FA5}">
                      <a16:colId xmlns:a16="http://schemas.microsoft.com/office/drawing/2014/main" val="924426375"/>
                    </a:ext>
                  </a:extLst>
                </a:gridCol>
              </a:tblGrid>
              <a:tr h="234565"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Reading aloud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Photo cards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General conversation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="0" dirty="0">
                          <a:solidFill>
                            <a:schemeClr val="tx1"/>
                          </a:solidFill>
                        </a:rPr>
                        <a:t>Role play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02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770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46199B783EA44592470674241D77C7" ma:contentTypeVersion="9" ma:contentTypeDescription="Create a new document." ma:contentTypeScope="" ma:versionID="930800e4c54796f13520de415fbe1a30">
  <xsd:schema xmlns:xsd="http://www.w3.org/2001/XMLSchema" xmlns:xs="http://www.w3.org/2001/XMLSchema" xmlns:p="http://schemas.microsoft.com/office/2006/metadata/properties" xmlns:ns2="265dd7a0-262f-4c75-9736-75e2832b7e31" xmlns:ns3="ff8d6fd5-1104-4b8b-89e1-5171f7caabfd" targetNamespace="http://schemas.microsoft.com/office/2006/metadata/properties" ma:root="true" ma:fieldsID="8e41613e665ed3b57a3ae5ad093857eb" ns2:_="" ns3:_="">
    <xsd:import namespace="265dd7a0-262f-4c75-9736-75e2832b7e31"/>
    <xsd:import namespace="ff8d6fd5-1104-4b8b-89e1-5171f7caab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5dd7a0-262f-4c75-9736-75e2832b7e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8d6fd5-1104-4b8b-89e1-5171f7caabf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931CBF2-88BE-4D28-9DDF-3C5A04B5E0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9515EF-9612-4AB6-8827-D1340D4B3C8B}"/>
</file>

<file path=customXml/itemProps3.xml><?xml version="1.0" encoding="utf-8"?>
<ds:datastoreItem xmlns:ds="http://schemas.openxmlformats.org/officeDocument/2006/customXml" ds:itemID="{DF849874-6917-4C61-B1F9-2BD79304528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718</TotalTime>
  <Words>559</Words>
  <Application>Microsoft Office PowerPoint</Application>
  <PresentationFormat>A4 Paper (210x297 mm)</PresentationFormat>
  <Paragraphs>112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Waltograph UI</vt:lpstr>
      <vt:lpstr>Office Theme</vt:lpstr>
      <vt:lpstr>The BHS Learning Journey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Heather Cross-Costello</cp:lastModifiedBy>
  <cp:revision>2002</cp:revision>
  <dcterms:created xsi:type="dcterms:W3CDTF">2019-07-02T10:31:49Z</dcterms:created>
  <dcterms:modified xsi:type="dcterms:W3CDTF">2025-08-11T11:17:36Z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0x0101006A46199B783EA44592470674241D77C7</vt:lpwstr>
  </property>
</Properties>
</file>