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12801600" cy="9601200" type="A3"/>
  <p:notesSz cx="9926638" cy="14355763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5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3B52A-B2DB-41C3-8F69-760C4D101A84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3875"/>
            <a:ext cx="645953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F5D59-8059-4759-B8D4-2BC40D8E8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785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7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7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0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80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42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8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1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9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5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D683-D42E-43D9-9181-7AF07D3F2F90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2DCB0-58E0-4D51-A6A6-5A5B002A7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7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1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microsoft.com/office/2007/relationships/hdphoto" Target="../media/hdphoto4.wdp"/><Relationship Id="rId17" Type="http://schemas.microsoft.com/office/2007/relationships/hdphoto" Target="../media/hdphoto6.wdp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5" Type="http://schemas.microsoft.com/office/2007/relationships/hdphoto" Target="../media/hdphoto5.wdp"/><Relationship Id="rId10" Type="http://schemas.openxmlformats.org/officeDocument/2006/relationships/image" Target="../media/image6.png"/><Relationship Id="rId19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microsoft.com/office/2007/relationships/hdphoto" Target="../media/hdphoto3.wdp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Image result for EGG OUTL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724" y="75297"/>
            <a:ext cx="2221439" cy="2874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 descr="Image result for OPEN BOOK OUT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169" y="46438"/>
            <a:ext cx="4298347" cy="496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3" descr="Image result for CHRISTMAS TREE OUTLINE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092" y="-28011"/>
            <a:ext cx="3230716" cy="297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loud Callout 13"/>
          <p:cNvSpPr/>
          <p:nvPr/>
        </p:nvSpPr>
        <p:spPr>
          <a:xfrm>
            <a:off x="2069432" y="6669144"/>
            <a:ext cx="4851660" cy="3507855"/>
          </a:xfrm>
          <a:prstGeom prst="cloudCallout">
            <a:avLst>
              <a:gd name="adj1" fmla="val -41250"/>
              <a:gd name="adj2" fmla="val 563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>
                <a:solidFill>
                  <a:sysClr val="windowText" lastClr="000000"/>
                </a:solidFill>
              </a:rPr>
              <a:t>IS BRITAIN CHRISTIAN?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6">
            <a:biLevel thresh="7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l="25313" t="5374" r="25083" b="5652"/>
          <a:stretch/>
        </p:blipFill>
        <p:spPr>
          <a:xfrm>
            <a:off x="6713602" y="6877607"/>
            <a:ext cx="1371086" cy="2459262"/>
          </a:xfrm>
          <a:prstGeom prst="rect">
            <a:avLst/>
          </a:prstGeom>
        </p:spPr>
      </p:pic>
      <p:sp>
        <p:nvSpPr>
          <p:cNvPr id="42" name="Frame 41"/>
          <p:cNvSpPr/>
          <p:nvPr/>
        </p:nvSpPr>
        <p:spPr>
          <a:xfrm>
            <a:off x="10384952" y="6217869"/>
            <a:ext cx="2321113" cy="3315093"/>
          </a:xfrm>
          <a:prstGeom prst="frame">
            <a:avLst>
              <a:gd name="adj1" fmla="val 300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b="1" dirty="0">
                <a:solidFill>
                  <a:schemeClr val="tx1"/>
                </a:solidFill>
              </a:rPr>
              <a:t>ROLE OF THE CHURCH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94247" y="141289"/>
            <a:ext cx="3181350" cy="495300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ysClr val="windowText" lastClr="000000"/>
                </a:solidFill>
              </a:rPr>
              <a:t>Christianity: Practices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4247" y="724751"/>
          <a:ext cx="4405564" cy="2501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243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ysClr val="windowText" lastClr="000000"/>
                          </a:solidFill>
                        </a:rPr>
                        <a:t>KEY TERMS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ysClr val="windowText" lastClr="000000"/>
                          </a:solidFill>
                        </a:rPr>
                        <a:t>DEFINITION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131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Evangelism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131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Sacrament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131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Persecution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131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Mission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131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ysClr val="windowText" lastClr="000000"/>
                          </a:solidFill>
                        </a:rPr>
                        <a:t>Reconciliation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4536" y="3319676"/>
            <a:ext cx="1405652" cy="2343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dirty="0">
                <a:solidFill>
                  <a:sysClr val="windowText" lastClr="000000"/>
                </a:solidFill>
              </a:rPr>
              <a:t>SACRAMENTS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ysClr val="windowText" lastClr="000000"/>
                </a:solidFill>
              </a:rPr>
              <a:t>1.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ysClr val="windowText" lastClr="000000"/>
                </a:solidFill>
              </a:rPr>
              <a:t>2.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ysClr val="windowText" lastClr="000000"/>
                </a:solidFill>
              </a:rPr>
              <a:t>3.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ysClr val="windowText" lastClr="000000"/>
                </a:solidFill>
              </a:rPr>
              <a:t>4.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ysClr val="windowText" lastClr="000000"/>
                </a:solidFill>
              </a:rPr>
              <a:t>5.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ysClr val="windowText" lastClr="000000"/>
                </a:solidFill>
              </a:rPr>
              <a:t>6.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ysClr val="windowText" lastClr="000000"/>
                </a:solidFill>
              </a:rPr>
              <a:t>7</a:t>
            </a:r>
            <a:r>
              <a:rPr lang="en-GB" sz="1600" b="1" dirty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85089" y="3319675"/>
            <a:ext cx="2779046" cy="21596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ysClr val="windowText" lastClr="000000"/>
                </a:solidFill>
              </a:rPr>
              <a:t>EUCHARIST </a:t>
            </a:r>
            <a:r>
              <a:rPr lang="en-GB" sz="1400" dirty="0">
                <a:solidFill>
                  <a:sysClr val="windowText" lastClr="000000"/>
                </a:solidFill>
              </a:rPr>
              <a:t>(Communion)</a:t>
            </a:r>
          </a:p>
        </p:txBody>
      </p:sp>
      <p:sp>
        <p:nvSpPr>
          <p:cNvPr id="7" name="Rectangle 6"/>
          <p:cNvSpPr/>
          <p:nvPr/>
        </p:nvSpPr>
        <p:spPr>
          <a:xfrm>
            <a:off x="64536" y="5872375"/>
            <a:ext cx="2491386" cy="36451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b="1" dirty="0">
                <a:solidFill>
                  <a:sysClr val="windowText" lastClr="000000"/>
                </a:solidFill>
              </a:rPr>
              <a:t>BAPTISM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0260" y="6100975"/>
            <a:ext cx="2268087" cy="16449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ysClr val="windowText" lastClr="000000"/>
                </a:solidFill>
              </a:rPr>
              <a:t>Child</a:t>
            </a:r>
          </a:p>
        </p:txBody>
      </p:sp>
      <p:sp>
        <p:nvSpPr>
          <p:cNvPr id="9" name="Rectangle 8"/>
          <p:cNvSpPr/>
          <p:nvPr/>
        </p:nvSpPr>
        <p:spPr>
          <a:xfrm>
            <a:off x="150259" y="7791777"/>
            <a:ext cx="2268087" cy="16449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Believers</a:t>
            </a:r>
          </a:p>
        </p:txBody>
      </p:sp>
      <p:cxnSp>
        <p:nvCxnSpPr>
          <p:cNvPr id="13" name="Elbow Connector 12"/>
          <p:cNvCxnSpPr>
            <a:stCxn id="3" idx="2"/>
            <a:endCxn id="7" idx="0"/>
          </p:cNvCxnSpPr>
          <p:nvPr/>
        </p:nvCxnSpPr>
        <p:spPr>
          <a:xfrm rot="16200000" flipH="1">
            <a:off x="934021" y="5496166"/>
            <a:ext cx="209549" cy="54286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3" idx="3"/>
            <a:endCxn id="6" idx="1"/>
          </p:cNvCxnSpPr>
          <p:nvPr/>
        </p:nvCxnSpPr>
        <p:spPr>
          <a:xfrm flipV="1">
            <a:off x="1470188" y="4399489"/>
            <a:ext cx="114901" cy="91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353" b="94118" l="3046" r="96447">
                        <a14:foregroundMark x1="49746" y1="21569" x2="50254" y2="10980"/>
                        <a14:foregroundMark x1="47208" y1="15686" x2="52792" y2="14510"/>
                        <a14:foregroundMark x1="84772" y1="68627" x2="89340" y2="68235"/>
                        <a14:foregroundMark x1="83249" y1="80784" x2="83756" y2="69804"/>
                        <a14:foregroundMark x1="69543" y1="52941" x2="69036" y2="44314"/>
                        <a14:foregroundMark x1="30457" y1="54118" x2="30457" y2="45098"/>
                        <a14:foregroundMark x1="46193" y1="13725" x2="53299" y2="13725"/>
                        <a14:foregroundMark x1="54315" y1="15294" x2="54315" y2="13725"/>
                        <a14:foregroundMark x1="46193" y1="14510" x2="51269" y2="13333"/>
                        <a14:foregroundMark x1="53807" y1="13725" x2="50254" y2="13725"/>
                        <a14:foregroundMark x1="51269" y1="20000" x2="51269" y2="14902"/>
                        <a14:foregroundMark x1="48731" y1="20392" x2="48223" y2="137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14600" y="5802597"/>
            <a:ext cx="3330041" cy="4310459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8337656" y="9077980"/>
            <a:ext cx="1959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CHURCH GROWTH:</a:t>
            </a:r>
          </a:p>
          <a:p>
            <a:r>
              <a:rPr lang="en-GB" sz="1400" b="1" dirty="0"/>
              <a:t>Mission and Evangelism</a:t>
            </a:r>
          </a:p>
        </p:txBody>
      </p:sp>
      <p:sp>
        <p:nvSpPr>
          <p:cNvPr id="47" name="AutoShape 2" descr="Image result for door out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09595" y="7052046"/>
            <a:ext cx="1127924" cy="3000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800" b="96000" l="2600" r="9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590771" y="4687422"/>
            <a:ext cx="1707288" cy="17072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745110" y="5714657"/>
            <a:ext cx="823770" cy="410362"/>
          </a:xfrm>
          <a:prstGeom prst="rect">
            <a:avLst/>
          </a:prstGeom>
        </p:spPr>
      </p:pic>
      <p:cxnSp>
        <p:nvCxnSpPr>
          <p:cNvPr id="15" name="Straight Arrow Connector 14"/>
          <p:cNvCxnSpPr>
            <a:endCxn id="45" idx="2"/>
          </p:cNvCxnSpPr>
          <p:nvPr/>
        </p:nvCxnSpPr>
        <p:spPr>
          <a:xfrm flipH="1" flipV="1">
            <a:off x="9190660" y="6790453"/>
            <a:ext cx="188100" cy="647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8084688" y="7867419"/>
            <a:ext cx="755576" cy="79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2" idx="4"/>
          </p:cNvCxnSpPr>
          <p:nvPr/>
        </p:nvCxnSpPr>
        <p:spPr>
          <a:xfrm flipV="1">
            <a:off x="9596549" y="6100975"/>
            <a:ext cx="331408" cy="7766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9631728" y="5946958"/>
            <a:ext cx="1065117" cy="10715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9239593" y="4866794"/>
            <a:ext cx="1376727" cy="123418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Alpha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42" b="99306" l="1000" r="99000">
                        <a14:foregroundMark x1="32333" y1="83681" x2="26667" y2="53472"/>
                        <a14:foregroundMark x1="19000" y1="80208" x2="34333" y2="58333"/>
                        <a14:foregroundMark x1="27000" y1="83333" x2="25667" y2="73958"/>
                        <a14:foregroundMark x1="22333" y1="63194" x2="22333" y2="63194"/>
                        <a14:foregroundMark x1="13667" y1="69444" x2="29667" y2="61458"/>
                        <a14:foregroundMark x1="59000" y1="70139" x2="57667" y2="14583"/>
                        <a14:foregroundMark x1="79667" y1="64236" x2="48000" y2="17361"/>
                        <a14:foregroundMark x1="80667" y1="47222" x2="68333" y2="25000"/>
                        <a14:foregroundMark x1="39000" y1="60417" x2="88333" y2="46875"/>
                        <a14:foregroundMark x1="64000" y1="69444" x2="73000" y2="19097"/>
                        <a14:foregroundMark x1="88333" y1="36806" x2="40667" y2="21875"/>
                        <a14:foregroundMark x1="66667" y1="30556" x2="65333" y2="14931"/>
                        <a14:foregroundMark x1="44000" y1="67708" x2="49000" y2="38542"/>
                        <a14:foregroundMark x1="33333" y1="55903" x2="46667" y2="5104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79142" y="4931255"/>
            <a:ext cx="570882" cy="548047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>
          <a:xfrm>
            <a:off x="6435865" y="691449"/>
            <a:ext cx="1248350" cy="190099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 rot="19024867">
            <a:off x="4285842" y="302638"/>
            <a:ext cx="1446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CELEBRATIONS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405966" y="2321953"/>
            <a:ext cx="1064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CHRISTMAS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39667" y="164138"/>
            <a:ext cx="740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EASTER</a:t>
            </a:r>
          </a:p>
        </p:txBody>
      </p:sp>
      <p:sp>
        <p:nvSpPr>
          <p:cNvPr id="51" name="TextBox 50"/>
          <p:cNvSpPr txBox="1"/>
          <p:nvPr/>
        </p:nvSpPr>
        <p:spPr>
          <a:xfrm rot="20645736">
            <a:off x="8477127" y="302638"/>
            <a:ext cx="10121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WORSHIP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767139" y="453443"/>
            <a:ext cx="8395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PRAYER</a:t>
            </a:r>
          </a:p>
        </p:txBody>
      </p:sp>
      <p:sp>
        <p:nvSpPr>
          <p:cNvPr id="36" name="Horizontal Scroll 35"/>
          <p:cNvSpPr/>
          <p:nvPr/>
        </p:nvSpPr>
        <p:spPr>
          <a:xfrm>
            <a:off x="10720641" y="45782"/>
            <a:ext cx="1342514" cy="34263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ysClr val="windowText" lastClr="000000"/>
                </a:solidFill>
              </a:rPr>
              <a:t>The Lord’s Prayer</a:t>
            </a: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2743200" y="9575800"/>
            <a:ext cx="33274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568046" y="2482570"/>
            <a:ext cx="13988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800" b="1" dirty="0"/>
              <a:t>PILGRIMAGE</a:t>
            </a:r>
          </a:p>
        </p:txBody>
      </p:sp>
      <p:sp>
        <p:nvSpPr>
          <p:cNvPr id="62" name="Folded Corner 61"/>
          <p:cNvSpPr/>
          <p:nvPr/>
        </p:nvSpPr>
        <p:spPr>
          <a:xfrm>
            <a:off x="4405966" y="2791326"/>
            <a:ext cx="1933952" cy="2276402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TAIZE</a:t>
            </a:r>
          </a:p>
        </p:txBody>
      </p:sp>
      <p:sp>
        <p:nvSpPr>
          <p:cNvPr id="63" name="Folded Corner 62"/>
          <p:cNvSpPr/>
          <p:nvPr/>
        </p:nvSpPr>
        <p:spPr>
          <a:xfrm>
            <a:off x="6338325" y="2795610"/>
            <a:ext cx="1933952" cy="2276402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chemeClr val="tx1"/>
                </a:solidFill>
              </a:rPr>
              <a:t>WALSINGHAM</a:t>
            </a:r>
          </a:p>
        </p:txBody>
      </p:sp>
      <p:sp>
        <p:nvSpPr>
          <p:cNvPr id="66" name="Horizontal Scroll 65"/>
          <p:cNvSpPr/>
          <p:nvPr/>
        </p:nvSpPr>
        <p:spPr>
          <a:xfrm>
            <a:off x="1512021" y="5168959"/>
            <a:ext cx="1082822" cy="851258"/>
          </a:xfrm>
          <a:prstGeom prst="horizontalScroll">
            <a:avLst>
              <a:gd name="adj" fmla="val 788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i="1" dirty="0">
                <a:solidFill>
                  <a:sysClr val="windowText" lastClr="000000"/>
                </a:solidFill>
              </a:rPr>
              <a:t>“Drink from it all of you. This is the blood of my covenant.”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2711" b="98193" l="2239" r="98321">
                        <a14:foregroundMark x1="61381" y1="93675" x2="58209" y2="71988"/>
                        <a14:foregroundMark x1="65485" y1="85542" x2="60634" y2="68072"/>
                        <a14:foregroundMark x1="60448" y1="93976" x2="55037" y2="70783"/>
                        <a14:foregroundMark x1="64179" y1="88855" x2="70709" y2="6927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20962" y="3281374"/>
            <a:ext cx="711018" cy="440407"/>
          </a:xfrm>
          <a:prstGeom prst="rect">
            <a:avLst/>
          </a:prstGeom>
        </p:spPr>
      </p:pic>
      <p:sp>
        <p:nvSpPr>
          <p:cNvPr id="67" name="Horizontal Scroll 66"/>
          <p:cNvSpPr/>
          <p:nvPr/>
        </p:nvSpPr>
        <p:spPr>
          <a:xfrm>
            <a:off x="10294933" y="9077980"/>
            <a:ext cx="2363220" cy="501223"/>
          </a:xfrm>
          <a:prstGeom prst="horizontalScroll">
            <a:avLst>
              <a:gd name="adj" fmla="val 771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i="1" dirty="0">
                <a:solidFill>
                  <a:sysClr val="windowText" lastClr="000000"/>
                </a:solidFill>
              </a:rPr>
              <a:t>‘Come follow me… and I will send you out to fish for people.’ </a:t>
            </a:r>
            <a:r>
              <a:rPr lang="en-GB" sz="1000" i="1" dirty="0">
                <a:solidFill>
                  <a:sysClr val="windowText" lastClr="000000"/>
                </a:solidFill>
              </a:rPr>
              <a:t>Matthew 4:19</a:t>
            </a:r>
          </a:p>
        </p:txBody>
      </p:sp>
      <p:sp>
        <p:nvSpPr>
          <p:cNvPr id="68" name="Horizontal Scroll 67"/>
          <p:cNvSpPr/>
          <p:nvPr/>
        </p:nvSpPr>
        <p:spPr>
          <a:xfrm>
            <a:off x="5425111" y="8918887"/>
            <a:ext cx="2883944" cy="711026"/>
          </a:xfrm>
          <a:prstGeom prst="horizontalScroll">
            <a:avLst>
              <a:gd name="adj" fmla="val 969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050" i="1" dirty="0"/>
              <a:t>“We are one body. If one part suffers, every part suffers with it; if one part is honoured, every part rejoices with it.” 1 Corinthians 12:26 </a:t>
            </a:r>
          </a:p>
        </p:txBody>
      </p:sp>
      <p:pic>
        <p:nvPicPr>
          <p:cNvPr id="33" name="Picture 32" descr="Image result for UK FLA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874" y="6926772"/>
            <a:ext cx="662975" cy="66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Folded Corner 54"/>
          <p:cNvSpPr/>
          <p:nvPr/>
        </p:nvSpPr>
        <p:spPr>
          <a:xfrm>
            <a:off x="4405967" y="4461326"/>
            <a:ext cx="3866310" cy="1169028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Other Sites…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2670822" y="5474070"/>
            <a:ext cx="5032219" cy="142111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600" b="1" dirty="0">
                <a:solidFill>
                  <a:sysClr val="windowText" lastClr="000000"/>
                </a:solidFill>
              </a:rPr>
              <a:t>RECONCILIATION</a:t>
            </a:r>
          </a:p>
        </p:txBody>
      </p:sp>
      <p:sp>
        <p:nvSpPr>
          <p:cNvPr id="45" name="Teardrop 44"/>
          <p:cNvSpPr/>
          <p:nvPr/>
        </p:nvSpPr>
        <p:spPr>
          <a:xfrm rot="19038984">
            <a:off x="7703869" y="5219802"/>
            <a:ext cx="1746198" cy="1810435"/>
          </a:xfrm>
          <a:prstGeom prst="teardrop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19655" y="6613901"/>
            <a:ext cx="747491" cy="2204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7" name="Horizontal Scroll 56"/>
          <p:cNvSpPr/>
          <p:nvPr/>
        </p:nvSpPr>
        <p:spPr>
          <a:xfrm>
            <a:off x="10709907" y="4172551"/>
            <a:ext cx="2031915" cy="758704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i="1" dirty="0">
                <a:solidFill>
                  <a:sysClr val="windowText" lastClr="000000"/>
                </a:solidFill>
              </a:rPr>
              <a:t>“Go to your room, close the door, and pray to your Father who is in heaven.”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554421" y="2991723"/>
            <a:ext cx="1877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/>
              <a:t>Evangelical Worship</a:t>
            </a:r>
          </a:p>
        </p:txBody>
      </p:sp>
    </p:spTree>
    <p:extLst>
      <p:ext uri="{BB962C8B-B14F-4D97-AF65-F5344CB8AC3E}">
        <p14:creationId xmlns:p14="http://schemas.microsoft.com/office/powerpoint/2010/main" val="387011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20" ma:contentTypeDescription="Create a new document." ma:contentTypeScope="" ma:versionID="f480f0e97bcf7e6ea435bba64c474ce2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c656060c42fcb9b913b267268bc8f42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06046488-a493-40a3-aad1-5cc745c4a11b}" ma:internalName="TaxCatchAll" ma:showField="CatchAllData" ma:web="baff96f5-a7d4-4f1d-8526-ffc6a0e3c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ff96f5-a7d4-4f1d-8526-ffc6a0e3c1dd" xsi:nil="true"/>
    <lcf76f155ced4ddcb4097134ff3c332f xmlns="2ae8b9b8-deb7-4e47-ba09-cc2898df0d8c">
      <Terms xmlns="http://schemas.microsoft.com/office/infopath/2007/PartnerControls"/>
    </lcf76f155ced4ddcb4097134ff3c332f>
    <Beth xmlns="2ae8b9b8-deb7-4e47-ba09-cc2898df0d8c" xsi:nil="true"/>
    <DateandTime xmlns="2ae8b9b8-deb7-4e47-ba09-cc2898df0d8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E814C4-7836-474E-B15C-1DC4D1B07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DB18D1-4B83-489B-8E48-C2A1ACD337D9}">
  <ds:schemaRefs>
    <ds:schemaRef ds:uri="http://schemas.microsoft.com/office/2006/metadata/properties"/>
    <ds:schemaRef ds:uri="http://schemas.microsoft.com/office/infopath/2007/PartnerControls"/>
    <ds:schemaRef ds:uri="baff96f5-a7d4-4f1d-8526-ffc6a0e3c1dd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7DF10C3B-9864-4472-B74B-D55D2C3E35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151</Words>
  <Application>Microsoft Office PowerPoint</Application>
  <PresentationFormat>A3 Paper (297x420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Townley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Boyle, Shannon</dc:creator>
  <cp:lastModifiedBy>Ruth Metcalfe</cp:lastModifiedBy>
  <cp:revision>22</cp:revision>
  <cp:lastPrinted>2018-01-26T11:52:19Z</cp:lastPrinted>
  <dcterms:created xsi:type="dcterms:W3CDTF">2017-12-06T17:14:51Z</dcterms:created>
  <dcterms:modified xsi:type="dcterms:W3CDTF">2025-02-12T11:48:12Z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