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17BD39-DD3E-C69D-FE36-C190502CB50A}" v="1" dt="2021-02-22T13:47:40.322"/>
    <p1510:client id="{2CF4ADC5-813D-F8A9-8207-6A388CC6CA69}" v="6" dt="2021-02-22T09:10:23.428"/>
    <p1510:client id="{94E555B7-554B-9B25-8021-8219A5DF10AE}" v="2" dt="2021-04-11T14:55:03.510"/>
    <p1510:client id="{B3B50AD9-FB7A-EB93-C803-DBACAEA65B09}" v="4" dt="2021-02-12T14:31:00.874"/>
    <p1510:client id="{F79DBA73-D31C-3818-4234-F83128AB4BB1}" v="16" dt="2021-03-08T10:44:51.4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4" d="100"/>
          <a:sy n="64" d="100"/>
        </p:scale>
        <p:origin x="682"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694E3-607B-491C-B8EA-2388B582FF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C37BAF6-D92D-4F59-ABEF-77399459BD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1064DE0-EA5B-41F8-B6CF-EAF0C80AFD8B}"/>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5" name="Footer Placeholder 4">
            <a:extLst>
              <a:ext uri="{FF2B5EF4-FFF2-40B4-BE49-F238E27FC236}">
                <a16:creationId xmlns:a16="http://schemas.microsoft.com/office/drawing/2014/main" id="{58A6FC8D-BBC3-4014-B7A8-FAA2EE8FCD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E600083-1508-49DA-8928-C4CB16A55D3A}"/>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183279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1444B-1D0C-4339-A98A-FA0B580BF23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38932D-20DD-446F-8FDF-B0757D33FD1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F449CA-FB0E-416A-BC06-22F1D991B806}"/>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5" name="Footer Placeholder 4">
            <a:extLst>
              <a:ext uri="{FF2B5EF4-FFF2-40B4-BE49-F238E27FC236}">
                <a16:creationId xmlns:a16="http://schemas.microsoft.com/office/drawing/2014/main" id="{06317446-9534-44E6-BF2C-24B75A1717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D08E8A-73BF-4F1E-9BF8-71D8A8391580}"/>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129929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08DC76-CDA2-4BCD-B9D1-4A6959D0508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65A6555-C1F3-48DC-94BC-365000C2413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968012-7CD7-4AEB-B845-7C02ADB10280}"/>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5" name="Footer Placeholder 4">
            <a:extLst>
              <a:ext uri="{FF2B5EF4-FFF2-40B4-BE49-F238E27FC236}">
                <a16:creationId xmlns:a16="http://schemas.microsoft.com/office/drawing/2014/main" id="{B7D85E86-B8A1-4A12-BEE7-4E2CB53BCE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52099D-6FE8-4AFC-891F-C67D17F7B7BE}"/>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2294438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3BACC-6344-41BE-A13A-6A9E2E7865A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3C41435-D9F9-486C-9146-F74C123B911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644061-2995-4995-A4D0-02D35C8C3D07}"/>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5" name="Footer Placeholder 4">
            <a:extLst>
              <a:ext uri="{FF2B5EF4-FFF2-40B4-BE49-F238E27FC236}">
                <a16:creationId xmlns:a16="http://schemas.microsoft.com/office/drawing/2014/main" id="{62C45F4B-8456-4498-AD40-567CD7F5D3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6F007A-ACFF-40B6-BB28-9C849295CEB9}"/>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247242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796D2-7C0F-40AA-96E2-B3E0C31975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32D8383-6ACD-4C61-966E-470D3CF06D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1B7F7FE-AFCE-4983-8068-879ECF60D098}"/>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5" name="Footer Placeholder 4">
            <a:extLst>
              <a:ext uri="{FF2B5EF4-FFF2-40B4-BE49-F238E27FC236}">
                <a16:creationId xmlns:a16="http://schemas.microsoft.com/office/drawing/2014/main" id="{2B9705C4-8E35-4482-9480-93978D7B69C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0B0DD2-273A-48C2-B590-05E900FF469A}"/>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3893646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81A68-1AD7-47D3-A9E1-F31BC952D95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EC980B-174D-4261-802B-C8A3DAED520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0035290-F1E6-46B1-924C-3A49B96BA88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C753C9B-E592-46F0-AAFB-953F9C23CD20}"/>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6" name="Footer Placeholder 5">
            <a:extLst>
              <a:ext uri="{FF2B5EF4-FFF2-40B4-BE49-F238E27FC236}">
                <a16:creationId xmlns:a16="http://schemas.microsoft.com/office/drawing/2014/main" id="{6945A013-475D-458E-95CC-09C0D5E3803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9421EE-B640-453C-AA5A-23895402E927}"/>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2424509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8C223-57AF-4DBA-843E-F891FFA3438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9AD489-6E7E-49F6-9E73-4E2CAE51E8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870166E-A840-4437-9C99-6DF2545C2DF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5E7B1CE-0441-4CB0-94EC-15B6F4836E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976C1CD-214A-4820-9D4A-1185CCBAB52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098CE41-CE42-4F54-9EED-56BAA441E399}"/>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8" name="Footer Placeholder 7">
            <a:extLst>
              <a:ext uri="{FF2B5EF4-FFF2-40B4-BE49-F238E27FC236}">
                <a16:creationId xmlns:a16="http://schemas.microsoft.com/office/drawing/2014/main" id="{85C55420-8963-4482-9664-4533B08E460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8088E93-602E-4E15-B63B-62160759ACA3}"/>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3218853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5FB68-78A5-4DA4-9ADF-C5169416C03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8AFE20E-E625-4544-A231-0F9F99F5556D}"/>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4" name="Footer Placeholder 3">
            <a:extLst>
              <a:ext uri="{FF2B5EF4-FFF2-40B4-BE49-F238E27FC236}">
                <a16:creationId xmlns:a16="http://schemas.microsoft.com/office/drawing/2014/main" id="{FA8B15BA-A8EB-4988-B51D-C091E4F1D74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0BF95A-C66B-4936-BC8E-E311E312728F}"/>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2311743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BDB02C-5987-4008-B238-2031F649F38E}"/>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3" name="Footer Placeholder 2">
            <a:extLst>
              <a:ext uri="{FF2B5EF4-FFF2-40B4-BE49-F238E27FC236}">
                <a16:creationId xmlns:a16="http://schemas.microsoft.com/office/drawing/2014/main" id="{F9E49318-F16E-422D-A1E5-C2D2E54DAB3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C5B19D5-C461-45B6-8C80-C936DF93C0EF}"/>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750367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46DDA-EACF-4287-9CFE-C31F8CBBAC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F49FA44-CF24-421A-A1F5-8D67F5CC33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F62FA1B-1DCF-4AAE-A127-26C854A3B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C92CFAB-4B47-4F4F-BCCD-7097C742FF11}"/>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6" name="Footer Placeholder 5">
            <a:extLst>
              <a:ext uri="{FF2B5EF4-FFF2-40B4-BE49-F238E27FC236}">
                <a16:creationId xmlns:a16="http://schemas.microsoft.com/office/drawing/2014/main" id="{B486B4AF-8FDA-44AF-9767-22710B2CF8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BF056E-393D-4549-9EA1-A94F5B9E9386}"/>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2951495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09CCA-8FC3-4B4F-9F4B-519F49313D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8818C2-4D6A-449F-BC13-BD0551EBC5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F259E8D-7D6E-4994-8659-F536C92D16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37A1238-7DEC-41D4-AF54-58B67E4DDE4B}"/>
              </a:ext>
            </a:extLst>
          </p:cNvPr>
          <p:cNvSpPr>
            <a:spLocks noGrp="1"/>
          </p:cNvSpPr>
          <p:nvPr>
            <p:ph type="dt" sz="half" idx="10"/>
          </p:nvPr>
        </p:nvSpPr>
        <p:spPr/>
        <p:txBody>
          <a:bodyPr/>
          <a:lstStyle/>
          <a:p>
            <a:fld id="{CDD1A929-024A-4BDB-9FF8-092867974B63}" type="datetimeFigureOut">
              <a:rPr lang="en-GB" smtClean="0"/>
              <a:t>20/11/2024</a:t>
            </a:fld>
            <a:endParaRPr lang="en-GB"/>
          </a:p>
        </p:txBody>
      </p:sp>
      <p:sp>
        <p:nvSpPr>
          <p:cNvPr id="6" name="Footer Placeholder 5">
            <a:extLst>
              <a:ext uri="{FF2B5EF4-FFF2-40B4-BE49-F238E27FC236}">
                <a16:creationId xmlns:a16="http://schemas.microsoft.com/office/drawing/2014/main" id="{2593B03F-E605-497F-B9BA-5CE326D9F5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74067F-E1FD-4512-B4D4-36C7627E1DE4}"/>
              </a:ext>
            </a:extLst>
          </p:cNvPr>
          <p:cNvSpPr>
            <a:spLocks noGrp="1"/>
          </p:cNvSpPr>
          <p:nvPr>
            <p:ph type="sldNum" sz="quarter" idx="12"/>
          </p:nvPr>
        </p:nvSpPr>
        <p:spPr/>
        <p:txBody>
          <a:bodyPr/>
          <a:lstStyle/>
          <a:p>
            <a:fld id="{8975F336-348C-422E-B8F5-E44A652E7868}" type="slidenum">
              <a:rPr lang="en-GB" smtClean="0"/>
              <a:t>‹#›</a:t>
            </a:fld>
            <a:endParaRPr lang="en-GB"/>
          </a:p>
        </p:txBody>
      </p:sp>
    </p:spTree>
    <p:extLst>
      <p:ext uri="{BB962C8B-B14F-4D97-AF65-F5344CB8AC3E}">
        <p14:creationId xmlns:p14="http://schemas.microsoft.com/office/powerpoint/2010/main" val="235082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6841F9-ACE9-4419-915E-CAF107E3DF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87C76F-5850-4A55-9575-10DD9342F4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C2A990-B7FC-4EF9-A26F-A5F4398478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D1A929-024A-4BDB-9FF8-092867974B63}" type="datetimeFigureOut">
              <a:rPr lang="en-GB" smtClean="0"/>
              <a:t>20/11/2024</a:t>
            </a:fld>
            <a:endParaRPr lang="en-GB"/>
          </a:p>
        </p:txBody>
      </p:sp>
      <p:sp>
        <p:nvSpPr>
          <p:cNvPr id="5" name="Footer Placeholder 4">
            <a:extLst>
              <a:ext uri="{FF2B5EF4-FFF2-40B4-BE49-F238E27FC236}">
                <a16:creationId xmlns:a16="http://schemas.microsoft.com/office/drawing/2014/main" id="{BFDD6090-C063-4D8A-9725-0254C5D86C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1AEF0A-FC6E-41FA-88AD-BFE1091298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5F336-348C-422E-B8F5-E44A652E7868}" type="slidenum">
              <a:rPr lang="en-GB" smtClean="0"/>
              <a:t>‹#›</a:t>
            </a:fld>
            <a:endParaRPr lang="en-GB"/>
          </a:p>
        </p:txBody>
      </p:sp>
    </p:spTree>
    <p:extLst>
      <p:ext uri="{BB962C8B-B14F-4D97-AF65-F5344CB8AC3E}">
        <p14:creationId xmlns:p14="http://schemas.microsoft.com/office/powerpoint/2010/main" val="3244179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1439B0E-A183-4193-B1FC-10B5411038D5}"/>
              </a:ext>
            </a:extLst>
          </p:cNvPr>
          <p:cNvSpPr/>
          <p:nvPr/>
        </p:nvSpPr>
        <p:spPr>
          <a:xfrm>
            <a:off x="122829" y="6318913"/>
            <a:ext cx="2647667" cy="539087"/>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9D488A54-5A03-46CD-AFB9-7E1E95DDF414}"/>
              </a:ext>
            </a:extLst>
          </p:cNvPr>
          <p:cNvSpPr txBox="1"/>
          <p:nvPr/>
        </p:nvSpPr>
        <p:spPr>
          <a:xfrm>
            <a:off x="0" y="0"/>
            <a:ext cx="2893325" cy="7094250"/>
          </a:xfrm>
          <a:prstGeom prst="rect">
            <a:avLst/>
          </a:prstGeom>
          <a:noFill/>
          <a:ln w="38100">
            <a:solidFill>
              <a:srgbClr val="FF0000"/>
            </a:solidFill>
          </a:ln>
        </p:spPr>
        <p:txBody>
          <a:bodyPr wrap="square" lIns="91440" tIns="45720" rIns="91440" bIns="45720" rtlCol="0" anchor="t">
            <a:spAutoFit/>
          </a:bodyPr>
          <a:lstStyle/>
          <a:p>
            <a:pPr marL="228600" indent="-228600" algn="ctr">
              <a:buAutoNum type="arabicPeriod"/>
            </a:pPr>
            <a:r>
              <a:rPr lang="en-GB" sz="1200" b="1" u="sng" dirty="0">
                <a:latin typeface="Comic Sans MS" panose="030F0702030302020204" pitchFamily="66" charset="0"/>
              </a:rPr>
              <a:t>Origins and value of the universe</a:t>
            </a:r>
          </a:p>
          <a:p>
            <a:endParaRPr lang="en-GB" sz="900" b="1" u="sng" dirty="0">
              <a:latin typeface="Comic Sans MS" panose="030F0702030302020204" pitchFamily="66" charset="0"/>
            </a:endParaRPr>
          </a:p>
          <a:p>
            <a:r>
              <a:rPr lang="en-GB" sz="900" b="1" u="sng" dirty="0">
                <a:latin typeface="Comic Sans MS" panose="030F0702030302020204" pitchFamily="66" charset="0"/>
              </a:rPr>
              <a:t>What is the Big Bang theory?</a:t>
            </a:r>
          </a:p>
          <a:p>
            <a:r>
              <a:rPr lang="en-GB" sz="800" dirty="0">
                <a:latin typeface="Comic Sans MS" panose="030F0702030302020204" pitchFamily="66" charset="0"/>
              </a:rPr>
              <a:t>Approx. 13.7 billion years, A huge explosion, as matter flew away from the explosion, forces of gravity helped to join some of the matter into stars</a:t>
            </a:r>
            <a:r>
              <a:rPr lang="en-GB" sz="900" dirty="0">
                <a:latin typeface="Comic Sans MS" panose="030F0702030302020204" pitchFamily="66" charset="0"/>
              </a:rPr>
              <a:t>.</a:t>
            </a:r>
          </a:p>
          <a:p>
            <a:endParaRPr lang="en-GB" sz="900" dirty="0">
              <a:latin typeface="Comic Sans MS" panose="030F0702030302020204" pitchFamily="66" charset="0"/>
            </a:endParaRPr>
          </a:p>
          <a:p>
            <a:r>
              <a:rPr lang="en-GB" sz="900" b="1" u="sng" dirty="0">
                <a:latin typeface="Comic Sans MS" panose="030F0702030302020204" pitchFamily="66" charset="0"/>
              </a:rPr>
              <a:t>What evidence is there to support the Big Bang theory?</a:t>
            </a:r>
          </a:p>
          <a:p>
            <a:pPr marL="171450" indent="-171450" fontAlgn="base">
              <a:buFont typeface="Arial" panose="020B0604020202020204" pitchFamily="34" charset="0"/>
              <a:buChar char="•"/>
            </a:pPr>
            <a:r>
              <a:rPr lang="en-GB" sz="800" dirty="0">
                <a:latin typeface="Comic Sans MS" panose="030F0702030302020204" pitchFamily="66" charset="0"/>
              </a:rPr>
              <a:t>The Higgs field - invisible force field that gave particles mass and allowed them to form objects</a:t>
            </a:r>
          </a:p>
          <a:p>
            <a:pPr marL="171450" indent="-171450" fontAlgn="base">
              <a:buFont typeface="Arial" panose="020B0604020202020204" pitchFamily="34" charset="0"/>
              <a:buChar char="•"/>
            </a:pPr>
            <a:r>
              <a:rPr lang="en-GB" sz="800" dirty="0">
                <a:latin typeface="Comic Sans MS" panose="030F0702030302020204" pitchFamily="66" charset="0"/>
              </a:rPr>
              <a:t>Redshift effect - colour of stars informs us that they are moving away from us, indicating that the world is still expanding</a:t>
            </a:r>
          </a:p>
          <a:p>
            <a:pPr marL="171450" indent="-171450" fontAlgn="base">
              <a:buFont typeface="Arial" panose="020B0604020202020204" pitchFamily="34" charset="0"/>
              <a:buChar char="•"/>
            </a:pPr>
            <a:r>
              <a:rPr lang="en-GB" sz="800" dirty="0">
                <a:latin typeface="Comic Sans MS" panose="030F0702030302020204" pitchFamily="66" charset="0"/>
              </a:rPr>
              <a:t>Background radiation - left over radiation from the explosion</a:t>
            </a:r>
          </a:p>
          <a:p>
            <a:pPr marL="171450" indent="-171450" fontAlgn="base">
              <a:buFont typeface="Arial" panose="020B0604020202020204" pitchFamily="34" charset="0"/>
              <a:buChar char="•"/>
            </a:pPr>
            <a:r>
              <a:rPr lang="en-GB" sz="800" dirty="0">
                <a:latin typeface="Comic Sans MS" panose="030F0702030302020204" pitchFamily="66" charset="0"/>
              </a:rPr>
              <a:t>Gravitational waves - triggered by the rapid expansion of the universe during the Big Bang.</a:t>
            </a:r>
          </a:p>
          <a:p>
            <a:pPr marL="171450" indent="-171450" fontAlgn="base">
              <a:buFont typeface="Arial" panose="020B0604020202020204" pitchFamily="34" charset="0"/>
              <a:buChar char="•"/>
            </a:pPr>
            <a:endParaRPr lang="en-GB" sz="800" dirty="0">
              <a:latin typeface="Comic Sans MS" panose="030F0702030302020204" pitchFamily="66" charset="0"/>
            </a:endParaRPr>
          </a:p>
          <a:p>
            <a:pPr fontAlgn="base"/>
            <a:r>
              <a:rPr lang="en-GB" sz="900" b="1" u="sng" dirty="0">
                <a:latin typeface="Comic Sans MS"/>
              </a:rPr>
              <a:t>How do Christians respond to the Big Bang theory?</a:t>
            </a:r>
          </a:p>
          <a:p>
            <a:pPr marL="171450" indent="-171450" fontAlgn="base">
              <a:buFont typeface="Arial" panose="020B0604020202020204" pitchFamily="34" charset="0"/>
              <a:buChar char="•"/>
            </a:pPr>
            <a:r>
              <a:rPr lang="en-GB" sz="800" dirty="0">
                <a:latin typeface="Comic Sans MS"/>
              </a:rPr>
              <a:t>Creationism – science is wrong and the Bible is right. The evidence there is for the Big Bang and evolution can be explained by the effects of Noah’s flood and the Apparent Age theory. </a:t>
            </a:r>
          </a:p>
          <a:p>
            <a:pPr marL="171450" indent="-171450" fontAlgn="base">
              <a:buFont typeface="Arial" panose="020B0604020202020204" pitchFamily="34" charset="0"/>
              <a:buChar char="•"/>
            </a:pPr>
            <a:r>
              <a:rPr lang="en-GB" sz="800" dirty="0">
                <a:latin typeface="Comic Sans MS"/>
              </a:rPr>
              <a:t>Intelligent design response – the universe is so complex that it could not have happened by chance. They believe it must have been created by an intelligent designer - God</a:t>
            </a:r>
          </a:p>
          <a:p>
            <a:pPr marL="171450" indent="-171450" fontAlgn="base">
              <a:buFont typeface="Arial" panose="020B0604020202020204" pitchFamily="34" charset="0"/>
              <a:buChar char="•"/>
            </a:pPr>
            <a:r>
              <a:rPr lang="en-GB" sz="800" dirty="0">
                <a:latin typeface="Comic Sans MS" panose="030F0702030302020204" pitchFamily="66" charset="0"/>
              </a:rPr>
              <a:t>Compatibility response – the biblical stories are symbolic to show that God created everything. They believe in the Big Bang but believe that God set it off and controlled how the world was developed. </a:t>
            </a:r>
          </a:p>
          <a:p>
            <a:pPr fontAlgn="base"/>
            <a:endParaRPr lang="en-GB" sz="800" dirty="0">
              <a:latin typeface="Comic Sans MS" panose="030F0702030302020204" pitchFamily="66" charset="0"/>
            </a:endParaRPr>
          </a:p>
          <a:p>
            <a:pPr fontAlgn="base"/>
            <a:r>
              <a:rPr lang="en-GB" sz="900" b="1" u="sng" dirty="0">
                <a:latin typeface="Comic Sans MS" panose="030F0702030302020204" pitchFamily="66" charset="0"/>
              </a:rPr>
              <a:t>What do Christians believe about how we should treat the world?</a:t>
            </a:r>
          </a:p>
          <a:p>
            <a:pPr fontAlgn="base"/>
            <a:r>
              <a:rPr lang="en-GB" sz="800" dirty="0">
                <a:latin typeface="Comic Sans MS"/>
              </a:rPr>
              <a:t>The universe has great value for Christians. God has made the universe, God has made it a good universe and God has placed humans in the universe to look after this most valuable creation. They believe this because:</a:t>
            </a:r>
          </a:p>
          <a:p>
            <a:pPr marL="171450" indent="-171450" fontAlgn="base">
              <a:buFont typeface="Arial" panose="020B0604020202020204" pitchFamily="34" charset="0"/>
              <a:buChar char="•"/>
            </a:pPr>
            <a:r>
              <a:rPr lang="en-GB" sz="800" dirty="0">
                <a:latin typeface="Comic Sans MS"/>
              </a:rPr>
              <a:t>As God made everything, humans must respect the whole environment</a:t>
            </a:r>
          </a:p>
          <a:p>
            <a:pPr marL="171450" indent="-171450" fontAlgn="base">
              <a:buFont typeface="Arial" panose="020B0604020202020204" pitchFamily="34" charset="0"/>
              <a:buChar char="•"/>
            </a:pPr>
            <a:r>
              <a:rPr lang="en-GB" sz="800" dirty="0">
                <a:latin typeface="Comic Sans MS"/>
              </a:rPr>
              <a:t>The environment is a gift from God to humans and so must be treated with care. </a:t>
            </a:r>
            <a:endParaRPr lang="en-GB" sz="800" dirty="0">
              <a:latin typeface="Comic Sans MS" panose="030F0702030302020204" pitchFamily="66" charset="0"/>
            </a:endParaRPr>
          </a:p>
          <a:p>
            <a:pPr marL="171450" indent="-171450" fontAlgn="base">
              <a:buFont typeface="Arial" panose="020B0604020202020204" pitchFamily="34" charset="0"/>
              <a:buChar char="•"/>
            </a:pPr>
            <a:r>
              <a:rPr lang="en-GB" sz="800" dirty="0">
                <a:latin typeface="Comic Sans MS" panose="030F0702030302020204" pitchFamily="66" charset="0"/>
              </a:rPr>
              <a:t>The Bible makes it clear that there will be judgement day at the end of the world. Most Christians believe that part of this judgement will be based on how they have fulfilled their duty to preserve the earth. </a:t>
            </a:r>
          </a:p>
          <a:p>
            <a:pPr marL="171450" indent="-171450" fontAlgn="base">
              <a:buFont typeface="Arial" panose="020B0604020202020204" pitchFamily="34" charset="0"/>
              <a:buChar char="•"/>
            </a:pPr>
            <a:endParaRPr lang="en-GB" sz="800" dirty="0">
              <a:latin typeface="Comic Sans MS" panose="030F0702030302020204" pitchFamily="66" charset="0"/>
            </a:endParaRPr>
          </a:p>
          <a:p>
            <a:pPr algn="ctr" fontAlgn="base"/>
            <a:r>
              <a:rPr lang="en-GB" sz="800" dirty="0">
                <a:latin typeface="Comic Sans MS" panose="030F0702030302020204" pitchFamily="66" charset="0"/>
              </a:rPr>
              <a:t>‘God blessed them and said to them, ‘Be fruitful and increase in number; fill the earth and subdue it. Rule over the fish of the sea and the birds of the air and over every living thing that moves’ (Genesis 1:”8)</a:t>
            </a:r>
          </a:p>
          <a:p>
            <a:endParaRPr lang="en-GB" sz="900" dirty="0">
              <a:latin typeface="Comic Sans MS" panose="030F0702030302020204" pitchFamily="66" charset="0"/>
            </a:endParaRPr>
          </a:p>
        </p:txBody>
      </p:sp>
      <p:sp>
        <p:nvSpPr>
          <p:cNvPr id="4" name="TextBox 3">
            <a:extLst>
              <a:ext uri="{FF2B5EF4-FFF2-40B4-BE49-F238E27FC236}">
                <a16:creationId xmlns:a16="http://schemas.microsoft.com/office/drawing/2014/main" id="{84FB1693-90D5-4D93-A440-EDB508983737}"/>
              </a:ext>
            </a:extLst>
          </p:cNvPr>
          <p:cNvSpPr txBox="1"/>
          <p:nvPr/>
        </p:nvSpPr>
        <p:spPr>
          <a:xfrm>
            <a:off x="4751695" y="3121223"/>
            <a:ext cx="2688609" cy="307777"/>
          </a:xfrm>
          <a:prstGeom prst="rect">
            <a:avLst/>
          </a:prstGeom>
          <a:noFill/>
        </p:spPr>
        <p:txBody>
          <a:bodyPr wrap="square" rtlCol="0">
            <a:spAutoFit/>
          </a:bodyPr>
          <a:lstStyle/>
          <a:p>
            <a:pPr algn="ctr"/>
            <a:r>
              <a:rPr lang="en-GB" sz="1400" b="1" u="sng" dirty="0">
                <a:latin typeface="Comic Sans MS" panose="030F0702030302020204" pitchFamily="66" charset="0"/>
              </a:rPr>
              <a:t>Matters of life and death</a:t>
            </a:r>
          </a:p>
        </p:txBody>
      </p:sp>
      <p:pic>
        <p:nvPicPr>
          <p:cNvPr id="1026" name="Picture 2" descr="Image result for cartoon baby">
            <a:extLst>
              <a:ext uri="{FF2B5EF4-FFF2-40B4-BE49-F238E27FC236}">
                <a16:creationId xmlns:a16="http://schemas.microsoft.com/office/drawing/2014/main" id="{5FE7D832-B7FE-4ADF-AB9A-2263C790845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89912" y="3727915"/>
            <a:ext cx="431208" cy="55015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cartoon death">
            <a:extLst>
              <a:ext uri="{FF2B5EF4-FFF2-40B4-BE49-F238E27FC236}">
                <a16:creationId xmlns:a16="http://schemas.microsoft.com/office/drawing/2014/main" id="{B6E62E1B-A20F-480A-8864-5C0A472205E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0625" y="3000034"/>
            <a:ext cx="555583" cy="54133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1F5EAC3-EE09-4FDD-B11A-864FBEB704C8}"/>
              </a:ext>
            </a:extLst>
          </p:cNvPr>
          <p:cNvSpPr txBox="1"/>
          <p:nvPr/>
        </p:nvSpPr>
        <p:spPr>
          <a:xfrm>
            <a:off x="2893325" y="-47915"/>
            <a:ext cx="6332561" cy="3108543"/>
          </a:xfrm>
          <a:prstGeom prst="rect">
            <a:avLst/>
          </a:prstGeom>
          <a:noFill/>
          <a:ln>
            <a:noFill/>
          </a:ln>
        </p:spPr>
        <p:txBody>
          <a:bodyPr wrap="square" rtlCol="0">
            <a:spAutoFit/>
          </a:bodyPr>
          <a:lstStyle/>
          <a:p>
            <a:pPr algn="ctr"/>
            <a:r>
              <a:rPr lang="en-GB" sz="1200" b="1" u="sng" dirty="0">
                <a:latin typeface="Comic Sans MS" panose="030F0702030302020204" pitchFamily="66" charset="0"/>
              </a:rPr>
              <a:t>2. Sanctity of life</a:t>
            </a:r>
          </a:p>
          <a:p>
            <a:r>
              <a:rPr lang="en-GB" sz="900" b="1" u="sng" dirty="0">
                <a:latin typeface="Comic Sans MS" panose="030F0702030302020204" pitchFamily="66" charset="0"/>
              </a:rPr>
              <a:t>Why is human life sacred?</a:t>
            </a:r>
          </a:p>
          <a:p>
            <a:r>
              <a:rPr lang="en-GB" sz="900" dirty="0">
                <a:latin typeface="Comic Sans MS" panose="030F0702030302020204" pitchFamily="66" charset="0"/>
              </a:rPr>
              <a:t>Sanctity of life means that life is holy and sacred. Christians believe that human life is holy because it is a gift from God. This means human life is to be valued and preserved. This means that humans do not have the right to treat life as they wish. Life belongs to God. </a:t>
            </a:r>
          </a:p>
          <a:p>
            <a:endParaRPr lang="en-GB" sz="900" dirty="0">
              <a:latin typeface="Comic Sans MS" panose="030F0702030302020204" pitchFamily="66" charset="0"/>
            </a:endParaRPr>
          </a:p>
          <a:p>
            <a:r>
              <a:rPr lang="en-GB" sz="900" b="1" u="sng" dirty="0">
                <a:latin typeface="Comic Sans MS" panose="030F0702030302020204" pitchFamily="66" charset="0"/>
              </a:rPr>
              <a:t>How is life shown as sacred in the Bible?</a:t>
            </a:r>
          </a:p>
          <a:p>
            <a:pPr marL="171450" indent="-171450">
              <a:buFont typeface="Arial" panose="020B0604020202020204" pitchFamily="34" charset="0"/>
              <a:buChar char="•"/>
            </a:pPr>
            <a:r>
              <a:rPr lang="en-GB" sz="900" dirty="0">
                <a:latin typeface="Comic Sans MS" panose="030F0702030302020204" pitchFamily="66" charset="0"/>
              </a:rPr>
              <a:t>Human life is special because it comes directly from God</a:t>
            </a:r>
          </a:p>
          <a:p>
            <a:pPr marL="171450" indent="-171450">
              <a:buFont typeface="Arial" panose="020B0604020202020204" pitchFamily="34" charset="0"/>
              <a:buChar char="•"/>
            </a:pPr>
            <a:r>
              <a:rPr lang="en-GB" sz="900" dirty="0">
                <a:latin typeface="Comic Sans MS" panose="030F0702030302020204" pitchFamily="66" charset="0"/>
              </a:rPr>
              <a:t>The Bible makes the special nature of human life clear in the 10 commandments where it says ‘Though shall not murder’ (Exodus 20:13)</a:t>
            </a:r>
          </a:p>
          <a:p>
            <a:pPr marL="171450" indent="-171450">
              <a:buFont typeface="Arial" panose="020B0604020202020204" pitchFamily="34" charset="0"/>
              <a:buChar char="•"/>
            </a:pPr>
            <a:r>
              <a:rPr lang="en-GB" sz="900" dirty="0">
                <a:latin typeface="Comic Sans MS" panose="030F0702030302020204" pitchFamily="66" charset="0"/>
              </a:rPr>
              <a:t>St Paul describes the human body as a temple because God’s spirit is in humans. </a:t>
            </a:r>
          </a:p>
          <a:p>
            <a:pPr marL="171450" indent="-171450">
              <a:buFont typeface="Arial" panose="020B0604020202020204" pitchFamily="34" charset="0"/>
              <a:buChar char="•"/>
            </a:pPr>
            <a:endParaRPr lang="en-GB" sz="1000" b="1" u="sng" dirty="0">
              <a:latin typeface="Comic Sans MS" panose="030F0702030302020204" pitchFamily="66" charset="0"/>
            </a:endParaRPr>
          </a:p>
          <a:p>
            <a:r>
              <a:rPr lang="en-GB" sz="900" b="1" u="sng" dirty="0">
                <a:latin typeface="Comic Sans MS" panose="030F0702030302020204" pitchFamily="66" charset="0"/>
              </a:rPr>
              <a:t>When does sanctity of life become an issue for Christians?</a:t>
            </a:r>
          </a:p>
          <a:p>
            <a:pPr marL="171450" indent="-171450">
              <a:buFont typeface="Arial" panose="020B0604020202020204" pitchFamily="34" charset="0"/>
              <a:buChar char="•"/>
            </a:pPr>
            <a:r>
              <a:rPr lang="en-GB" sz="900" dirty="0">
                <a:latin typeface="Comic Sans MS" panose="030F0702030302020204" pitchFamily="66" charset="0"/>
              </a:rPr>
              <a:t>Killing in self defence – Most Christians would say its ok to take the life of someone attacking you if that is the only way to protect your own life</a:t>
            </a:r>
          </a:p>
          <a:p>
            <a:pPr marL="171450" indent="-171450">
              <a:buFont typeface="Arial" panose="020B0604020202020204" pitchFamily="34" charset="0"/>
              <a:buChar char="•"/>
            </a:pPr>
            <a:r>
              <a:rPr lang="en-GB" sz="900" dirty="0">
                <a:latin typeface="Comic Sans MS" panose="030F0702030302020204" pitchFamily="66" charset="0"/>
              </a:rPr>
              <a:t>Killing in war – Some Christians believe they should be pacifists and refuse to fight in war as this inevitably leads to the loss of life. Most Christians believe that they can fight in just wars because the need to protect innocent lives justifies breaking the sanctity of life</a:t>
            </a:r>
          </a:p>
          <a:p>
            <a:pPr marL="171450" indent="-171450">
              <a:buFont typeface="Arial" panose="020B0604020202020204" pitchFamily="34" charset="0"/>
              <a:buChar char="•"/>
            </a:pPr>
            <a:r>
              <a:rPr lang="en-GB" sz="900" dirty="0">
                <a:latin typeface="Comic Sans MS" panose="030F0702030302020204" pitchFamily="66" charset="0"/>
              </a:rPr>
              <a:t>Capital punishment – Many Christians believe that Christianity teaches that life is sacred and so murder is condemned. However, others believe that as the Bible gives the death penalty for various offences, the Roman Catholic and Church of England do not condemn its use. </a:t>
            </a:r>
          </a:p>
        </p:txBody>
      </p:sp>
      <p:sp>
        <p:nvSpPr>
          <p:cNvPr id="8" name="TextBox 7">
            <a:extLst>
              <a:ext uri="{FF2B5EF4-FFF2-40B4-BE49-F238E27FC236}">
                <a16:creationId xmlns:a16="http://schemas.microsoft.com/office/drawing/2014/main" id="{B42A3BF6-9CBA-4606-8B24-09641F0592FB}"/>
              </a:ext>
            </a:extLst>
          </p:cNvPr>
          <p:cNvSpPr txBox="1"/>
          <p:nvPr/>
        </p:nvSpPr>
        <p:spPr>
          <a:xfrm>
            <a:off x="5378695" y="605336"/>
            <a:ext cx="3723859" cy="369332"/>
          </a:xfrm>
          <a:prstGeom prst="rect">
            <a:avLst/>
          </a:prstGeom>
          <a:solidFill>
            <a:srgbClr val="FFFF00"/>
          </a:solidFill>
          <a:ln>
            <a:solidFill>
              <a:schemeClr val="tx1"/>
            </a:solidFill>
          </a:ln>
        </p:spPr>
        <p:txBody>
          <a:bodyPr wrap="square" rtlCol="0">
            <a:spAutoFit/>
          </a:bodyPr>
          <a:lstStyle/>
          <a:p>
            <a:pPr algn="ctr"/>
            <a:r>
              <a:rPr lang="en-GB" sz="900" dirty="0">
                <a:latin typeface="Comic Sans MS" panose="030F0702030302020204" pitchFamily="66" charset="0"/>
              </a:rPr>
              <a:t>‘ So God created mankind in his own image, in the image of God he created them; male and female he created them’ (Genesis 1:27)</a:t>
            </a:r>
          </a:p>
        </p:txBody>
      </p:sp>
      <p:sp>
        <p:nvSpPr>
          <p:cNvPr id="9" name="TextBox 8">
            <a:extLst>
              <a:ext uri="{FF2B5EF4-FFF2-40B4-BE49-F238E27FC236}">
                <a16:creationId xmlns:a16="http://schemas.microsoft.com/office/drawing/2014/main" id="{DD59F016-A74E-4F44-BD39-8305F7656B4F}"/>
              </a:ext>
            </a:extLst>
          </p:cNvPr>
          <p:cNvSpPr txBox="1"/>
          <p:nvPr/>
        </p:nvSpPr>
        <p:spPr>
          <a:xfrm>
            <a:off x="2893325" y="3541371"/>
            <a:ext cx="6661492" cy="3339376"/>
          </a:xfrm>
          <a:prstGeom prst="rect">
            <a:avLst/>
          </a:prstGeom>
          <a:noFill/>
        </p:spPr>
        <p:txBody>
          <a:bodyPr wrap="square" lIns="91440" tIns="45720" rIns="91440" bIns="45720" rtlCol="0" anchor="t">
            <a:spAutoFit/>
          </a:bodyPr>
          <a:lstStyle/>
          <a:p>
            <a:pPr algn="ctr"/>
            <a:r>
              <a:rPr lang="en-GB" sz="1200" b="1" u="sng">
                <a:latin typeface="Comic Sans MS"/>
              </a:rPr>
              <a:t>3. Origins and value of the human life</a:t>
            </a:r>
            <a:endParaRPr lang="en-GB" sz="1200" b="1" u="sng" dirty="0">
              <a:latin typeface="Comic Sans MS" panose="030F0702030302020204" pitchFamily="66" charset="0"/>
            </a:endParaRPr>
          </a:p>
          <a:p>
            <a:r>
              <a:rPr lang="en-GB" sz="900" b="1" u="sng" dirty="0">
                <a:latin typeface="Comic Sans MS" panose="030F0702030302020204" pitchFamily="66" charset="0"/>
              </a:rPr>
              <a:t>What are the non-religious explanations for the origin of human life?</a:t>
            </a:r>
          </a:p>
          <a:p>
            <a:r>
              <a:rPr lang="en-GB" sz="900" dirty="0">
                <a:latin typeface="Comic Sans MS" panose="030F0702030302020204" pitchFamily="66" charset="0"/>
              </a:rPr>
              <a:t>The scientific explanation for the origin of human life is called Evolution, most commonly linked with Charles Darwin. Darwin referred to this as ‘survival of the fittest’ or natural selection. This theory claims that:</a:t>
            </a:r>
          </a:p>
          <a:p>
            <a:pPr marL="171450" indent="-171450">
              <a:buFontTx/>
              <a:buChar char="-"/>
            </a:pPr>
            <a:r>
              <a:rPr lang="en-GB" sz="900" dirty="0">
                <a:latin typeface="Comic Sans MS" panose="030F0702030302020204" pitchFamily="66" charset="0"/>
              </a:rPr>
              <a:t>After the earth formed, gases formed to single-celled life forms</a:t>
            </a:r>
          </a:p>
          <a:p>
            <a:pPr marL="171450" indent="-171450">
              <a:buFontTx/>
              <a:buChar char="-"/>
            </a:pPr>
            <a:r>
              <a:rPr lang="en-GB" sz="900" dirty="0">
                <a:latin typeface="Comic Sans MS" panose="030F0702030302020204" pitchFamily="66" charset="0"/>
              </a:rPr>
              <a:t>Life forms aim is to reproduce</a:t>
            </a:r>
          </a:p>
          <a:p>
            <a:pPr marL="171450" indent="-171450">
              <a:buFontTx/>
              <a:buChar char="-"/>
            </a:pPr>
            <a:r>
              <a:rPr lang="en-GB" sz="900" dirty="0">
                <a:latin typeface="Comic Sans MS" panose="030F0702030302020204" pitchFamily="66" charset="0"/>
              </a:rPr>
              <a:t>Those life forms that adapt to their environment so they can survive are more likely to find a mate to reproduce.</a:t>
            </a:r>
          </a:p>
          <a:p>
            <a:pPr marL="171450" indent="-171450">
              <a:buFontTx/>
              <a:buChar char="-"/>
            </a:pPr>
            <a:r>
              <a:rPr lang="en-GB" sz="900" dirty="0">
                <a:latin typeface="Comic Sans MS" panose="030F0702030302020204" pitchFamily="66" charset="0"/>
              </a:rPr>
              <a:t>The skills and genetics that have adapted pass on these skills to their offspring, those that do not adapt do not survive. </a:t>
            </a:r>
          </a:p>
          <a:p>
            <a:endParaRPr lang="en-GB" sz="900" dirty="0">
              <a:latin typeface="Comic Sans MS" panose="030F0702030302020204" pitchFamily="66" charset="0"/>
            </a:endParaRPr>
          </a:p>
          <a:p>
            <a:r>
              <a:rPr lang="en-GB" sz="900" b="1" u="sng" dirty="0">
                <a:latin typeface="Comic Sans MS" panose="030F0702030302020204" pitchFamily="66" charset="0"/>
              </a:rPr>
              <a:t>What evidence is there to support evolution?</a:t>
            </a:r>
          </a:p>
          <a:p>
            <a:pPr marL="171450" indent="-171450">
              <a:buFont typeface="Arial" panose="020B0604020202020204" pitchFamily="34" charset="0"/>
              <a:buChar char="•"/>
            </a:pPr>
            <a:r>
              <a:rPr lang="en-GB" sz="900" dirty="0">
                <a:latin typeface="Comic Sans MS" panose="030F0702030302020204" pitchFamily="66" charset="0"/>
              </a:rPr>
              <a:t>Fossils – fossil records show that the older the fossil the simpler the structure. Fossils have also been found of extinct species that did not survive natural selection. </a:t>
            </a:r>
          </a:p>
          <a:p>
            <a:pPr marL="171450" indent="-171450">
              <a:buFont typeface="Arial" panose="020B0604020202020204" pitchFamily="34" charset="0"/>
              <a:buChar char="•"/>
            </a:pPr>
            <a:r>
              <a:rPr lang="en-GB" sz="900" dirty="0">
                <a:latin typeface="Comic Sans MS" panose="030F0702030302020204" pitchFamily="66" charset="0"/>
              </a:rPr>
              <a:t>DNA – 50% of human DNA is the same as cabbage suggesting a connection between animal and vegetable life</a:t>
            </a:r>
          </a:p>
          <a:p>
            <a:pPr marL="171450" indent="-171450">
              <a:buFont typeface="Arial" panose="020B0604020202020204" pitchFamily="34" charset="0"/>
              <a:buChar char="•"/>
            </a:pPr>
            <a:endParaRPr lang="en-GB" sz="1000" b="1" u="sng" dirty="0">
              <a:latin typeface="Comic Sans MS" panose="030F0702030302020204" pitchFamily="66" charset="0"/>
            </a:endParaRPr>
          </a:p>
          <a:p>
            <a:r>
              <a:rPr lang="en-GB" sz="900" b="1" u="sng" dirty="0">
                <a:latin typeface="Comic Sans MS" panose="030F0702030302020204" pitchFamily="66" charset="0"/>
              </a:rPr>
              <a:t>What issues do evolution raise for Christians and how do they respond?</a:t>
            </a:r>
          </a:p>
          <a:p>
            <a:pPr marL="171450" indent="-171450">
              <a:buFont typeface="Arial" panose="020B0604020202020204" pitchFamily="34" charset="0"/>
              <a:buChar char="•"/>
            </a:pPr>
            <a:r>
              <a:rPr lang="en-GB" sz="900" dirty="0">
                <a:latin typeface="Comic Sans MS" panose="030F0702030302020204" pitchFamily="66" charset="0"/>
              </a:rPr>
              <a:t>It suggests that humans have not been created by God</a:t>
            </a:r>
          </a:p>
          <a:p>
            <a:pPr marL="171450" indent="-171450">
              <a:buFont typeface="Arial" panose="020B0604020202020204" pitchFamily="34" charset="0"/>
              <a:buChar char="•"/>
            </a:pPr>
            <a:r>
              <a:rPr lang="en-GB" sz="900" dirty="0">
                <a:latin typeface="Comic Sans MS" panose="030F0702030302020204" pitchFamily="66" charset="0"/>
              </a:rPr>
              <a:t>It means there was no Adam and Eve and original sin so not need to be saved from our sins</a:t>
            </a:r>
          </a:p>
          <a:p>
            <a:pPr marL="171450" indent="-171450">
              <a:buFont typeface="Arial" panose="020B0604020202020204" pitchFamily="34" charset="0"/>
              <a:buChar char="•"/>
            </a:pPr>
            <a:r>
              <a:rPr lang="en-GB" sz="900" dirty="0">
                <a:latin typeface="Comic Sans MS" panose="030F0702030302020204" pitchFamily="66" charset="0"/>
              </a:rPr>
              <a:t>Life can only be sacred if created by God</a:t>
            </a:r>
          </a:p>
          <a:p>
            <a:pPr marL="171450" indent="-171450">
              <a:buFont typeface="Arial" panose="020B0604020202020204" pitchFamily="34" charset="0"/>
              <a:buChar char="•"/>
            </a:pPr>
            <a:r>
              <a:rPr lang="en-GB" sz="900" dirty="0">
                <a:latin typeface="Comic Sans MS" panose="030F0702030302020204" pitchFamily="66" charset="0"/>
              </a:rPr>
              <a:t>Bible stories about creation may be wrong. </a:t>
            </a:r>
          </a:p>
          <a:p>
            <a:endParaRPr lang="en-GB" sz="900" dirty="0">
              <a:latin typeface="Comic Sans MS" panose="030F0702030302020204" pitchFamily="66" charset="0"/>
            </a:endParaRPr>
          </a:p>
          <a:p>
            <a:r>
              <a:rPr lang="en-GB" sz="900" dirty="0">
                <a:latin typeface="Comic Sans MS" panose="030F0702030302020204" pitchFamily="66" charset="0"/>
              </a:rPr>
              <a:t>Some Christians totally reject evolution and only believe what it says in the Bible, others believe that God designed evolution and was all part of Gods plan and design. </a:t>
            </a:r>
          </a:p>
        </p:txBody>
      </p:sp>
      <p:sp>
        <p:nvSpPr>
          <p:cNvPr id="10" name="TextBox 9">
            <a:extLst>
              <a:ext uri="{FF2B5EF4-FFF2-40B4-BE49-F238E27FC236}">
                <a16:creationId xmlns:a16="http://schemas.microsoft.com/office/drawing/2014/main" id="{691433A5-3E9D-4E1E-9E45-595433566325}"/>
              </a:ext>
            </a:extLst>
          </p:cNvPr>
          <p:cNvSpPr txBox="1"/>
          <p:nvPr/>
        </p:nvSpPr>
        <p:spPr>
          <a:xfrm>
            <a:off x="9378287" y="111012"/>
            <a:ext cx="3009420" cy="7325082"/>
          </a:xfrm>
          <a:prstGeom prst="rect">
            <a:avLst/>
          </a:prstGeom>
          <a:noFill/>
          <a:ln w="38100">
            <a:solidFill>
              <a:srgbClr val="0070C0"/>
            </a:solidFill>
          </a:ln>
        </p:spPr>
        <p:txBody>
          <a:bodyPr wrap="square" rtlCol="0">
            <a:spAutoFit/>
          </a:bodyPr>
          <a:lstStyle/>
          <a:p>
            <a:pPr algn="ctr"/>
            <a:r>
              <a:rPr lang="en-GB" sz="1200" b="1" u="sng" dirty="0">
                <a:latin typeface="Comic Sans MS" panose="030F0702030302020204" pitchFamily="66" charset="0"/>
              </a:rPr>
              <a:t>4. The issue of abortion</a:t>
            </a:r>
          </a:p>
          <a:p>
            <a:endParaRPr lang="en-GB" sz="900" b="1" u="sng" dirty="0">
              <a:latin typeface="Comic Sans MS" panose="030F0702030302020204" pitchFamily="66" charset="0"/>
            </a:endParaRPr>
          </a:p>
          <a:p>
            <a:r>
              <a:rPr lang="en-GB" sz="900" b="1" u="sng" dirty="0">
                <a:latin typeface="Comic Sans MS" panose="030F0702030302020204" pitchFamily="66" charset="0"/>
              </a:rPr>
              <a:t>What is abortion?</a:t>
            </a:r>
          </a:p>
          <a:p>
            <a:r>
              <a:rPr lang="en-GB" sz="800" dirty="0">
                <a:latin typeface="Comic Sans MS" panose="030F0702030302020204" pitchFamily="66" charset="0"/>
              </a:rPr>
              <a:t>Termination of a pregnancy</a:t>
            </a:r>
            <a:r>
              <a:rPr lang="en-GB" sz="900" dirty="0">
                <a:latin typeface="Comic Sans MS" panose="030F0702030302020204" pitchFamily="66" charset="0"/>
              </a:rPr>
              <a:t>. This may involve taking medication or a surgical procedure. </a:t>
            </a:r>
          </a:p>
          <a:p>
            <a:endParaRPr lang="en-GB" sz="800" dirty="0">
              <a:latin typeface="Comic Sans MS" panose="030F0702030302020204" pitchFamily="66" charset="0"/>
            </a:endParaRPr>
          </a:p>
          <a:p>
            <a:r>
              <a:rPr lang="en-GB" sz="900" b="1" u="sng" dirty="0">
                <a:latin typeface="Comic Sans MS" panose="030F0702030302020204" pitchFamily="66" charset="0"/>
              </a:rPr>
              <a:t>What does British Law say about abortion?</a:t>
            </a:r>
          </a:p>
          <a:p>
            <a:pPr marL="171450" indent="-171450" fontAlgn="base">
              <a:buFont typeface="Arial" panose="020B0604020202020204" pitchFamily="34" charset="0"/>
              <a:buChar char="•"/>
            </a:pPr>
            <a:r>
              <a:rPr lang="en-GB" sz="800" dirty="0">
                <a:latin typeface="Comic Sans MS" panose="030F0702030302020204" pitchFamily="66" charset="0"/>
              </a:rPr>
              <a:t>The 1967 Abortion Act states that an abortion can be carried out in a medical facility if the mothers life, mental or physical health is at risk, the health of existing children is at risk or the baby is thought to be severely handicapped. </a:t>
            </a:r>
          </a:p>
          <a:p>
            <a:pPr marL="171450" indent="-171450" fontAlgn="base">
              <a:buFont typeface="Arial" panose="020B0604020202020204" pitchFamily="34" charset="0"/>
              <a:buChar char="•"/>
            </a:pPr>
            <a:r>
              <a:rPr lang="en-GB" sz="800" dirty="0">
                <a:latin typeface="Comic Sans MS" panose="030F0702030302020204" pitchFamily="66" charset="0"/>
              </a:rPr>
              <a:t>The 1990 Abortion Act states that an abortion cannot happen after 24 weeks of pregnancy. </a:t>
            </a:r>
          </a:p>
          <a:p>
            <a:pPr marL="171450" indent="-171450" fontAlgn="base">
              <a:buFont typeface="Arial" panose="020B0604020202020204" pitchFamily="34" charset="0"/>
              <a:buChar char="•"/>
            </a:pPr>
            <a:endParaRPr lang="en-GB" sz="800" dirty="0">
              <a:latin typeface="Comic Sans MS" panose="030F0702030302020204" pitchFamily="66" charset="0"/>
            </a:endParaRPr>
          </a:p>
          <a:p>
            <a:pPr fontAlgn="base"/>
            <a:r>
              <a:rPr lang="en-GB" sz="900" b="1" u="sng" dirty="0">
                <a:latin typeface="Comic Sans MS" panose="030F0702030302020204" pitchFamily="66" charset="0"/>
              </a:rPr>
              <a:t>What do Christians think about abortion?</a:t>
            </a:r>
          </a:p>
          <a:p>
            <a:pPr fontAlgn="base"/>
            <a:endParaRPr lang="en-GB" sz="800"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endParaRPr lang="en-GB" sz="900" b="1" u="sng" dirty="0">
              <a:latin typeface="Comic Sans MS" panose="030F0702030302020204" pitchFamily="66" charset="0"/>
            </a:endParaRPr>
          </a:p>
          <a:p>
            <a:pPr fontAlgn="base"/>
            <a:r>
              <a:rPr lang="en-GB" sz="900" b="1" u="sng" dirty="0">
                <a:latin typeface="Comic Sans MS" panose="030F0702030302020204" pitchFamily="66" charset="0"/>
              </a:rPr>
              <a:t>What do Humanists/atheists think about abortion?</a:t>
            </a:r>
          </a:p>
          <a:p>
            <a:pPr fontAlgn="base"/>
            <a:r>
              <a:rPr lang="en-GB" sz="900" dirty="0">
                <a:latin typeface="Comic Sans MS" panose="030F0702030302020204" pitchFamily="66" charset="0"/>
              </a:rPr>
              <a:t>Most Humanists believe that abortion should be allowed because:</a:t>
            </a:r>
          </a:p>
          <a:p>
            <a:pPr marL="171450" indent="-171450" fontAlgn="base">
              <a:buFont typeface="Arial" panose="020B0604020202020204" pitchFamily="34" charset="0"/>
              <a:buChar char="•"/>
            </a:pPr>
            <a:r>
              <a:rPr lang="en-GB" sz="900" dirty="0">
                <a:latin typeface="Comic Sans MS" panose="030F0702030302020204" pitchFamily="66" charset="0"/>
              </a:rPr>
              <a:t>A foetus is not a life until it can survive outside of the mothers womb</a:t>
            </a:r>
          </a:p>
          <a:p>
            <a:pPr marL="171450" indent="-171450" fontAlgn="base">
              <a:buFont typeface="Arial" panose="020B0604020202020204" pitchFamily="34" charset="0"/>
              <a:buChar char="•"/>
            </a:pPr>
            <a:r>
              <a:rPr lang="en-GB" sz="900" dirty="0">
                <a:latin typeface="Comic Sans MS" panose="030F0702030302020204" pitchFamily="66" charset="0"/>
              </a:rPr>
              <a:t>A women should have the rights to her own body</a:t>
            </a:r>
          </a:p>
          <a:p>
            <a:pPr marL="171450" indent="-171450" fontAlgn="base">
              <a:buFont typeface="Arial" panose="020B0604020202020204" pitchFamily="34" charset="0"/>
              <a:buChar char="•"/>
            </a:pPr>
            <a:r>
              <a:rPr lang="en-GB" sz="900" dirty="0">
                <a:latin typeface="Comic Sans MS" panose="030F0702030302020204" pitchFamily="66" charset="0"/>
              </a:rPr>
              <a:t>Should be permitted for victims of rape or abuse</a:t>
            </a:r>
          </a:p>
          <a:p>
            <a:pPr marL="171450" indent="-171450" fontAlgn="base">
              <a:buFont typeface="Arial" panose="020B0604020202020204" pitchFamily="34" charset="0"/>
              <a:buChar char="•"/>
            </a:pPr>
            <a:r>
              <a:rPr lang="en-GB" sz="900" dirty="0">
                <a:latin typeface="Comic Sans MS" panose="030F0702030302020204" pitchFamily="66" charset="0"/>
              </a:rPr>
              <a:t>Quality of life is important</a:t>
            </a:r>
          </a:p>
          <a:p>
            <a:pPr fontAlgn="base"/>
            <a:r>
              <a:rPr lang="en-GB" sz="900" dirty="0">
                <a:latin typeface="Comic Sans MS" panose="030F0702030302020204" pitchFamily="66" charset="0"/>
              </a:rPr>
              <a:t>Although some Humanists believe that the legal dates should be moved from 24 weeks to 18-20 weeks as modern science means that babies born at 24 weeks are more likely to survive. </a:t>
            </a:r>
          </a:p>
          <a:p>
            <a:pPr fontAlgn="base"/>
            <a:endParaRPr lang="en-GB" sz="900" dirty="0">
              <a:latin typeface="Comic Sans MS" panose="030F0702030302020204" pitchFamily="66" charset="0"/>
            </a:endParaRPr>
          </a:p>
          <a:p>
            <a:pPr fontAlgn="base"/>
            <a:r>
              <a:rPr lang="en-GB" sz="900" dirty="0">
                <a:latin typeface="Comic Sans MS" panose="030F0702030302020204" pitchFamily="66" charset="0"/>
              </a:rPr>
              <a:t>How can we apply situation ethics:</a:t>
            </a:r>
          </a:p>
          <a:p>
            <a:pPr fontAlgn="base"/>
            <a:r>
              <a:rPr lang="en-GB" sz="900" dirty="0">
                <a:latin typeface="Comic Sans MS" panose="030F0702030302020204" pitchFamily="66" charset="0"/>
              </a:rPr>
              <a:t>Situation ethics is the belief that Christians should do the most loving thing, in the case of quality of life, disability, mothers life, rape or abuse; abortion may be the most loving choice. </a:t>
            </a:r>
          </a:p>
          <a:p>
            <a:endParaRPr lang="en-GB" sz="900" dirty="0">
              <a:latin typeface="Comic Sans MS" panose="030F0702030302020204" pitchFamily="66" charset="0"/>
            </a:endParaRPr>
          </a:p>
        </p:txBody>
      </p:sp>
      <p:pic>
        <p:nvPicPr>
          <p:cNvPr id="11" name="Picture 10">
            <a:extLst>
              <a:ext uri="{FF2B5EF4-FFF2-40B4-BE49-F238E27FC236}">
                <a16:creationId xmlns:a16="http://schemas.microsoft.com/office/drawing/2014/main" id="{F2DD27D6-BDA6-48AB-BF2A-7C211584A68E}"/>
              </a:ext>
            </a:extLst>
          </p:cNvPr>
          <p:cNvPicPr>
            <a:picLocks noChangeAspect="1"/>
          </p:cNvPicPr>
          <p:nvPr/>
        </p:nvPicPr>
        <p:blipFill>
          <a:blip r:embed="rId4"/>
          <a:stretch>
            <a:fillRect/>
          </a:stretch>
        </p:blipFill>
        <p:spPr>
          <a:xfrm>
            <a:off x="9393838" y="2236732"/>
            <a:ext cx="2273326" cy="1908682"/>
          </a:xfrm>
          <a:prstGeom prst="rect">
            <a:avLst/>
          </a:prstGeom>
        </p:spPr>
      </p:pic>
      <p:sp>
        <p:nvSpPr>
          <p:cNvPr id="2" name="Rectangle 1"/>
          <p:cNvSpPr/>
          <p:nvPr/>
        </p:nvSpPr>
        <p:spPr>
          <a:xfrm>
            <a:off x="2893325" y="3541371"/>
            <a:ext cx="6332561" cy="3316629"/>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p:cNvSpPr/>
          <p:nvPr/>
        </p:nvSpPr>
        <p:spPr>
          <a:xfrm>
            <a:off x="2893325" y="0"/>
            <a:ext cx="6332561" cy="3000034"/>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90198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5BB6654-A7D5-446E-8AC7-3E1753A25D88}"/>
              </a:ext>
            </a:extLst>
          </p:cNvPr>
          <p:cNvSpPr txBox="1"/>
          <p:nvPr/>
        </p:nvSpPr>
        <p:spPr>
          <a:xfrm>
            <a:off x="0" y="0"/>
            <a:ext cx="2893325" cy="6878806"/>
          </a:xfrm>
          <a:prstGeom prst="rect">
            <a:avLst/>
          </a:prstGeom>
          <a:noFill/>
          <a:ln w="38100">
            <a:solidFill>
              <a:srgbClr val="FF0000"/>
            </a:solidFill>
          </a:ln>
        </p:spPr>
        <p:txBody>
          <a:bodyPr wrap="square" rtlCol="0">
            <a:spAutoFit/>
          </a:bodyPr>
          <a:lstStyle/>
          <a:p>
            <a:r>
              <a:rPr lang="en-GB" sz="1200" b="1" u="sng" dirty="0">
                <a:latin typeface="Comic Sans MS" panose="030F0702030302020204" pitchFamily="66" charset="0"/>
              </a:rPr>
              <a:t>5. Death and the afterlife</a:t>
            </a:r>
          </a:p>
          <a:p>
            <a:r>
              <a:rPr lang="en-GB" sz="900" b="1" u="sng" dirty="0">
                <a:latin typeface="Comic Sans MS" panose="030F0702030302020204" pitchFamily="66" charset="0"/>
              </a:rPr>
              <a:t>Why Christians believe in life after death?</a:t>
            </a:r>
          </a:p>
          <a:p>
            <a:r>
              <a:rPr lang="en-GB" sz="800" dirty="0">
                <a:latin typeface="Comic Sans MS" panose="030F0702030302020204" pitchFamily="66" charset="0"/>
              </a:rPr>
              <a:t>Christians believe that this life is not all there is. They believe that God will reward the good and punish the bad in some form of life after death. They believe this because:</a:t>
            </a:r>
          </a:p>
          <a:p>
            <a:r>
              <a:rPr lang="en-GB" sz="800" dirty="0">
                <a:latin typeface="Comic Sans MS" panose="030F0702030302020204" pitchFamily="66" charset="0"/>
              </a:rPr>
              <a:t>- The main Christian belief is that Jesus rose from the dead. If Jesus rose from the dead then there must be life after death.</a:t>
            </a:r>
          </a:p>
          <a:p>
            <a:r>
              <a:rPr lang="en-GB" sz="800" dirty="0">
                <a:latin typeface="Comic Sans MS" panose="030F0702030302020204" pitchFamily="66" charset="0"/>
              </a:rPr>
              <a:t>- Jesus taught that he would come again at the end of the world for final judgement to send to heaven or hell</a:t>
            </a:r>
          </a:p>
          <a:p>
            <a:r>
              <a:rPr lang="en-GB" sz="800" dirty="0">
                <a:latin typeface="Comic Sans MS" panose="030F0702030302020204" pitchFamily="66" charset="0"/>
              </a:rPr>
              <a:t>- All Christian Churches teach about life after death</a:t>
            </a:r>
          </a:p>
          <a:p>
            <a:r>
              <a:rPr lang="en-GB" sz="800" dirty="0">
                <a:latin typeface="Comic Sans MS" panose="030F0702030302020204" pitchFamily="66" charset="0"/>
              </a:rPr>
              <a:t>- Many Biblical references to heaven and hell (St. Paul)</a:t>
            </a:r>
          </a:p>
          <a:p>
            <a:endParaRPr lang="en-GB" sz="800" dirty="0">
              <a:latin typeface="Comic Sans MS" panose="030F0702030302020204" pitchFamily="66" charset="0"/>
            </a:endParaRPr>
          </a:p>
          <a:p>
            <a:r>
              <a:rPr lang="en-GB" sz="900" b="1" u="sng" dirty="0">
                <a:latin typeface="Comic Sans MS" panose="030F0702030302020204" pitchFamily="66" charset="0"/>
              </a:rPr>
              <a:t>Why do non-religious people believe in life after death?</a:t>
            </a: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endParaRPr lang="en-GB" sz="800" dirty="0">
              <a:latin typeface="Comic Sans MS" panose="030F0702030302020204" pitchFamily="66" charset="0"/>
            </a:endParaRPr>
          </a:p>
          <a:p>
            <a:pPr fontAlgn="base"/>
            <a:r>
              <a:rPr lang="en-GB" sz="900" b="1" u="sng" dirty="0">
                <a:latin typeface="Comic Sans MS" panose="030F0702030302020204" pitchFamily="66" charset="0"/>
              </a:rPr>
              <a:t>What are other reasons why people believe in life after death?</a:t>
            </a:r>
          </a:p>
          <a:p>
            <a:pPr fontAlgn="base"/>
            <a:r>
              <a:rPr lang="en-GB" sz="800" dirty="0">
                <a:latin typeface="Comic Sans MS" panose="030F0702030302020204" pitchFamily="66" charset="0"/>
              </a:rPr>
              <a:t>- It gives life meaning and purpose. The purpose of life is to live it in a way that you spend eternity in heaven.</a:t>
            </a:r>
          </a:p>
          <a:p>
            <a:pPr fontAlgn="base"/>
            <a:r>
              <a:rPr lang="en-GB" sz="800" dirty="0">
                <a:latin typeface="Comic Sans MS" panose="030F0702030302020204" pitchFamily="66" charset="0"/>
              </a:rPr>
              <a:t>- It gives comfort when a loved one dies. </a:t>
            </a:r>
          </a:p>
          <a:p>
            <a:pPr fontAlgn="base"/>
            <a:r>
              <a:rPr lang="en-GB" sz="800" dirty="0">
                <a:latin typeface="Comic Sans MS" panose="030F0702030302020204" pitchFamily="66" charset="0"/>
              </a:rPr>
              <a:t>- Demanded by the nature of justice. Reward for good and punishment for the bad in heaven and hell. </a:t>
            </a:r>
          </a:p>
        </p:txBody>
      </p:sp>
      <p:graphicFrame>
        <p:nvGraphicFramePr>
          <p:cNvPr id="4" name="Table 3">
            <a:extLst>
              <a:ext uri="{FF2B5EF4-FFF2-40B4-BE49-F238E27FC236}">
                <a16:creationId xmlns:a16="http://schemas.microsoft.com/office/drawing/2014/main" id="{BA83BE3F-7C9F-4B96-BF29-96B3B1E2A9DF}"/>
              </a:ext>
            </a:extLst>
          </p:cNvPr>
          <p:cNvGraphicFramePr>
            <a:graphicFrameLocks noGrp="1"/>
          </p:cNvGraphicFramePr>
          <p:nvPr>
            <p:extLst>
              <p:ext uri="{D42A27DB-BD31-4B8C-83A1-F6EECF244321}">
                <p14:modId xmlns:p14="http://schemas.microsoft.com/office/powerpoint/2010/main" val="2143418843"/>
              </p:ext>
            </p:extLst>
          </p:nvPr>
        </p:nvGraphicFramePr>
        <p:xfrm>
          <a:off x="92766" y="2173357"/>
          <a:ext cx="2690192" cy="3666561"/>
        </p:xfrm>
        <a:graphic>
          <a:graphicData uri="http://schemas.openxmlformats.org/drawingml/2006/table">
            <a:tbl>
              <a:tblPr firstRow="1" bandRow="1">
                <a:tableStyleId>{5C22544A-7EE6-4342-B048-85BDC9FD1C3A}</a:tableStyleId>
              </a:tblPr>
              <a:tblGrid>
                <a:gridCol w="596347">
                  <a:extLst>
                    <a:ext uri="{9D8B030D-6E8A-4147-A177-3AD203B41FA5}">
                      <a16:colId xmlns:a16="http://schemas.microsoft.com/office/drawing/2014/main" val="2629811854"/>
                    </a:ext>
                  </a:extLst>
                </a:gridCol>
                <a:gridCol w="2093845">
                  <a:extLst>
                    <a:ext uri="{9D8B030D-6E8A-4147-A177-3AD203B41FA5}">
                      <a16:colId xmlns:a16="http://schemas.microsoft.com/office/drawing/2014/main" val="1292087085"/>
                    </a:ext>
                  </a:extLst>
                </a:gridCol>
              </a:tblGrid>
              <a:tr h="1161693">
                <a:tc>
                  <a:txBody>
                    <a:bodyPr/>
                    <a:lstStyle/>
                    <a:p>
                      <a:pPr algn="ctr"/>
                      <a:r>
                        <a:rPr lang="en-GB" sz="800" b="0" dirty="0">
                          <a:solidFill>
                            <a:schemeClr val="tx1"/>
                          </a:solidFill>
                          <a:latin typeface="Comic Sans MS" panose="030F0702030302020204" pitchFamily="66" charset="0"/>
                        </a:rPr>
                        <a:t>Near-death experiences</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0" dirty="0">
                          <a:solidFill>
                            <a:schemeClr val="tx1"/>
                          </a:solidFill>
                          <a:latin typeface="Comic Sans MS" panose="030F0702030302020204" pitchFamily="66" charset="0"/>
                        </a:rPr>
                        <a:t>This is a phenomena when people are clinically dead for a period of time and then come back to life. People often describe feeling peace, a sensation of floating above the body, seeing a bright light or entering another world. If NDEs are true, then there is a heaven and life after death.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4106209"/>
                  </a:ext>
                </a:extLst>
              </a:tr>
              <a:tr h="1559988">
                <a:tc>
                  <a:txBody>
                    <a:bodyPr/>
                    <a:lstStyle/>
                    <a:p>
                      <a:pPr algn="ctr"/>
                      <a:r>
                        <a:rPr lang="en-GB" sz="800" b="0" dirty="0">
                          <a:solidFill>
                            <a:schemeClr val="tx1"/>
                          </a:solidFill>
                          <a:latin typeface="Comic Sans MS" panose="030F0702030302020204" pitchFamily="66" charset="0"/>
                        </a:rPr>
                        <a:t>Evidence for a spirit world</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0" dirty="0">
                          <a:solidFill>
                            <a:schemeClr val="tx1"/>
                          </a:solidFill>
                          <a:latin typeface="Comic Sans MS" panose="030F0702030302020204" pitchFamily="66" charset="0"/>
                        </a:rPr>
                        <a:t>Ghosts and Ouija boards appear to give evidence of the spirits and souls of the dead surviving death but the clearest evidence seems to come from mediums. A medium is a person who claims to have the gift of communicating between the material world in which we live and the spiritual world inhabited by those who have died. If mediums can contact the dead in a spirit world then there must be a life after death.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7175676"/>
                  </a:ext>
                </a:extLst>
              </a:tr>
              <a:tr h="944880">
                <a:tc>
                  <a:txBody>
                    <a:bodyPr/>
                    <a:lstStyle/>
                    <a:p>
                      <a:pPr algn="ctr"/>
                      <a:r>
                        <a:rPr lang="en-GB" sz="800" b="0" dirty="0">
                          <a:solidFill>
                            <a:schemeClr val="tx1"/>
                          </a:solidFill>
                          <a:latin typeface="Comic Sans MS" panose="030F0702030302020204" pitchFamily="66" charset="0"/>
                        </a:rPr>
                        <a:t>Evidence of reincarnation (remembered lives)</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en-GB" sz="800" b="0" dirty="0">
                          <a:solidFill>
                            <a:schemeClr val="tx1"/>
                          </a:solidFill>
                          <a:latin typeface="Comic Sans MS" panose="030F0702030302020204" pitchFamily="66" charset="0"/>
                        </a:rPr>
                        <a:t>Many non-religious people claim to have remembered lives, they can remember themselves in other lives. There have been many cases of children when they can first talk saying that they remember another life.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9356487"/>
                  </a:ext>
                </a:extLst>
              </a:tr>
            </a:tbl>
          </a:graphicData>
        </a:graphic>
      </p:graphicFrame>
      <p:sp>
        <p:nvSpPr>
          <p:cNvPr id="3" name="Rectangle 2"/>
          <p:cNvSpPr/>
          <p:nvPr/>
        </p:nvSpPr>
        <p:spPr>
          <a:xfrm>
            <a:off x="2893325" y="0"/>
            <a:ext cx="4766432" cy="1138773"/>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2893325" y="0"/>
            <a:ext cx="4872446" cy="1138773"/>
          </a:xfrm>
          <a:prstGeom prst="rect">
            <a:avLst/>
          </a:prstGeom>
          <a:noFill/>
        </p:spPr>
        <p:txBody>
          <a:bodyPr wrap="square" rtlCol="0">
            <a:spAutoFit/>
          </a:bodyPr>
          <a:lstStyle/>
          <a:p>
            <a:r>
              <a:rPr lang="en-GB" sz="1200" b="1" u="sng" dirty="0">
                <a:latin typeface="Comic Sans MS" panose="030F0702030302020204" pitchFamily="66" charset="0"/>
              </a:rPr>
              <a:t>6. Non-religious reasons not to believe in life after death</a:t>
            </a:r>
          </a:p>
          <a:p>
            <a:r>
              <a:rPr lang="en-GB" sz="800" dirty="0">
                <a:latin typeface="Comic Sans MS" panose="030F0702030302020204" pitchFamily="66" charset="0"/>
              </a:rPr>
              <a:t>- All the different religions have a different idea about life after death; surely if it existed they would all be the same</a:t>
            </a:r>
          </a:p>
          <a:p>
            <a:r>
              <a:rPr lang="en-GB" sz="800" dirty="0">
                <a:latin typeface="Comic Sans MS" panose="030F0702030302020204" pitchFamily="66" charset="0"/>
              </a:rPr>
              <a:t>- They do not believe in God so there is no heaven to go to</a:t>
            </a:r>
          </a:p>
          <a:p>
            <a:r>
              <a:rPr lang="en-GB" sz="800" dirty="0">
                <a:latin typeface="Comic Sans MS" panose="030F0702030302020204" pitchFamily="66" charset="0"/>
              </a:rPr>
              <a:t>- There is poor evidence to support theories about life after death like near death experiences and the spirit world</a:t>
            </a:r>
          </a:p>
          <a:p>
            <a:r>
              <a:rPr lang="en-GB" sz="800" dirty="0">
                <a:latin typeface="Comic Sans MS" panose="030F0702030302020204" pitchFamily="66" charset="0"/>
              </a:rPr>
              <a:t>- Religious ideas about heaven and hell come from Holy books with many would argue are stories and so not believed by non-believers. </a:t>
            </a:r>
          </a:p>
        </p:txBody>
      </p:sp>
      <p:sp>
        <p:nvSpPr>
          <p:cNvPr id="6" name="TextBox 5">
            <a:extLst>
              <a:ext uri="{FF2B5EF4-FFF2-40B4-BE49-F238E27FC236}">
                <a16:creationId xmlns:a16="http://schemas.microsoft.com/office/drawing/2014/main" id="{D55C3103-9F9B-4AFD-8F3D-FFF22FBC2D2A}"/>
              </a:ext>
            </a:extLst>
          </p:cNvPr>
          <p:cNvSpPr txBox="1"/>
          <p:nvPr/>
        </p:nvSpPr>
        <p:spPr>
          <a:xfrm>
            <a:off x="7765772" y="0"/>
            <a:ext cx="4426228" cy="2693045"/>
          </a:xfrm>
          <a:prstGeom prst="rect">
            <a:avLst/>
          </a:prstGeom>
          <a:noFill/>
        </p:spPr>
        <p:txBody>
          <a:bodyPr wrap="square" rtlCol="0">
            <a:spAutoFit/>
          </a:bodyPr>
          <a:lstStyle/>
          <a:p>
            <a:r>
              <a:rPr lang="en-GB" sz="1200" b="1" u="sng" dirty="0">
                <a:latin typeface="Comic Sans MS" panose="030F0702030302020204" pitchFamily="66" charset="0"/>
              </a:rPr>
              <a:t>7. Euthanasia</a:t>
            </a:r>
          </a:p>
          <a:p>
            <a:r>
              <a:rPr lang="en-GB" sz="800" dirty="0">
                <a:latin typeface="Comic Sans MS" panose="030F0702030302020204" pitchFamily="66" charset="0"/>
              </a:rPr>
              <a:t>The painless killing of someone suffering from a painful disease. (good death)</a:t>
            </a:r>
          </a:p>
          <a:p>
            <a:r>
              <a:rPr lang="en-GB" sz="800" dirty="0">
                <a:latin typeface="Comic Sans MS" panose="030F0702030302020204" pitchFamily="66" charset="0"/>
              </a:rPr>
              <a:t>Forms of euthanasia are:</a:t>
            </a:r>
          </a:p>
          <a:p>
            <a:pPr marL="171450" indent="-171450">
              <a:buFontTx/>
              <a:buChar char="-"/>
            </a:pPr>
            <a:r>
              <a:rPr lang="en-GB" sz="900" b="1" u="sng" dirty="0">
                <a:latin typeface="Comic Sans MS" panose="030F0702030302020204" pitchFamily="66" charset="0"/>
              </a:rPr>
              <a:t>Assisted suicide </a:t>
            </a:r>
            <a:r>
              <a:rPr lang="en-GB" sz="800" dirty="0">
                <a:latin typeface="Comic Sans MS" panose="030F0702030302020204" pitchFamily="66" charset="0"/>
              </a:rPr>
              <a:t>(provided someone with the means to commit suicide) </a:t>
            </a:r>
          </a:p>
          <a:p>
            <a:pPr marL="171450" indent="-171450">
              <a:buFontTx/>
              <a:buChar char="-"/>
            </a:pPr>
            <a:r>
              <a:rPr lang="en-GB" sz="900" b="1" u="sng" dirty="0">
                <a:latin typeface="Comic Sans MS" panose="030F0702030302020204" pitchFamily="66" charset="0"/>
              </a:rPr>
              <a:t>Voluntary euthanasia </a:t>
            </a:r>
            <a:r>
              <a:rPr lang="en-GB" sz="800" dirty="0">
                <a:latin typeface="Comic Sans MS" panose="030F0702030302020204" pitchFamily="66" charset="0"/>
              </a:rPr>
              <a:t>(ending someone’s life as they ask you to)</a:t>
            </a:r>
          </a:p>
          <a:p>
            <a:pPr marL="171450" indent="-171450">
              <a:buFontTx/>
              <a:buChar char="-"/>
            </a:pPr>
            <a:r>
              <a:rPr lang="en-GB" sz="900" b="1" u="sng" dirty="0">
                <a:latin typeface="Comic Sans MS" panose="030F0702030302020204" pitchFamily="66" charset="0"/>
              </a:rPr>
              <a:t>Non-voluntary</a:t>
            </a:r>
            <a:r>
              <a:rPr lang="en-GB" sz="800" dirty="0">
                <a:latin typeface="Comic Sans MS" panose="030F0702030302020204" pitchFamily="66" charset="0"/>
              </a:rPr>
              <a:t> (ending someone’s life as they cannot ask but you believe it is the best for them)</a:t>
            </a:r>
          </a:p>
          <a:p>
            <a:r>
              <a:rPr lang="en-GB" sz="800" dirty="0">
                <a:latin typeface="Comic Sans MS" panose="030F0702030302020204" pitchFamily="66" charset="0"/>
              </a:rPr>
              <a:t>In the UK, all forms of euthanasia are illegal and can lead to a charge of murder. However, UK law agrees that removing of life support or nutrition or not providing medication for someone close to death are acceptable. This is known as </a:t>
            </a:r>
            <a:r>
              <a:rPr lang="en-GB" sz="900" b="1" u="sng" dirty="0">
                <a:latin typeface="Comic Sans MS" panose="030F0702030302020204" pitchFamily="66" charset="0"/>
              </a:rPr>
              <a:t>passive euthanasia</a:t>
            </a:r>
            <a:r>
              <a:rPr lang="en-GB" sz="900" dirty="0">
                <a:latin typeface="Comic Sans MS" panose="030F0702030302020204" pitchFamily="66" charset="0"/>
              </a:rPr>
              <a:t>. </a:t>
            </a: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p:txBody>
      </p:sp>
      <p:graphicFrame>
        <p:nvGraphicFramePr>
          <p:cNvPr id="7" name="Table 6">
            <a:extLst>
              <a:ext uri="{FF2B5EF4-FFF2-40B4-BE49-F238E27FC236}">
                <a16:creationId xmlns:a16="http://schemas.microsoft.com/office/drawing/2014/main" id="{C968B029-A6F1-46E4-8E9E-3F45641D233E}"/>
              </a:ext>
            </a:extLst>
          </p:cNvPr>
          <p:cNvGraphicFramePr>
            <a:graphicFrameLocks noGrp="1"/>
          </p:cNvGraphicFramePr>
          <p:nvPr>
            <p:extLst>
              <p:ext uri="{D42A27DB-BD31-4B8C-83A1-F6EECF244321}">
                <p14:modId xmlns:p14="http://schemas.microsoft.com/office/powerpoint/2010/main" val="3348252406"/>
              </p:ext>
            </p:extLst>
          </p:nvPr>
        </p:nvGraphicFramePr>
        <p:xfrm>
          <a:off x="7822196" y="1622611"/>
          <a:ext cx="4277037" cy="2970265"/>
        </p:xfrm>
        <a:graphic>
          <a:graphicData uri="http://schemas.openxmlformats.org/drawingml/2006/table">
            <a:tbl>
              <a:tblPr firstRow="1" bandRow="1">
                <a:tableStyleId>{5C22544A-7EE6-4342-B048-85BDC9FD1C3A}</a:tableStyleId>
              </a:tblPr>
              <a:tblGrid>
                <a:gridCol w="1425679">
                  <a:extLst>
                    <a:ext uri="{9D8B030D-6E8A-4147-A177-3AD203B41FA5}">
                      <a16:colId xmlns:a16="http://schemas.microsoft.com/office/drawing/2014/main" val="2854699950"/>
                    </a:ext>
                  </a:extLst>
                </a:gridCol>
                <a:gridCol w="1425679">
                  <a:extLst>
                    <a:ext uri="{9D8B030D-6E8A-4147-A177-3AD203B41FA5}">
                      <a16:colId xmlns:a16="http://schemas.microsoft.com/office/drawing/2014/main" val="502523188"/>
                    </a:ext>
                  </a:extLst>
                </a:gridCol>
                <a:gridCol w="1425679">
                  <a:extLst>
                    <a:ext uri="{9D8B030D-6E8A-4147-A177-3AD203B41FA5}">
                      <a16:colId xmlns:a16="http://schemas.microsoft.com/office/drawing/2014/main" val="3312912729"/>
                    </a:ext>
                  </a:extLst>
                </a:gridCol>
              </a:tblGrid>
              <a:tr h="227065">
                <a:tc gridSpan="3">
                  <a:txBody>
                    <a:bodyPr/>
                    <a:lstStyle/>
                    <a:p>
                      <a:pPr algn="ctr"/>
                      <a:r>
                        <a:rPr lang="en-GB" sz="800" b="0" u="sng" dirty="0">
                          <a:solidFill>
                            <a:schemeClr val="tx1"/>
                          </a:solidFill>
                          <a:latin typeface="Comic Sans MS" panose="030F0702030302020204" pitchFamily="66" charset="0"/>
                        </a:rPr>
                        <a:t>Christian attitudes to euthanasia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8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sz="8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4608498"/>
                  </a:ext>
                </a:extLst>
              </a:tr>
              <a:tr h="304800">
                <a:tc>
                  <a:txBody>
                    <a:bodyPr/>
                    <a:lstStyle/>
                    <a:p>
                      <a:pPr algn="ctr"/>
                      <a:r>
                        <a:rPr lang="en-GB" sz="800" dirty="0">
                          <a:solidFill>
                            <a:schemeClr val="tx1"/>
                          </a:solidFill>
                          <a:latin typeface="Comic Sans MS" panose="030F0702030302020204" pitchFamily="66" charset="0"/>
                        </a:rPr>
                        <a:t>Acceptance of passive euthanasia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GB" sz="800" dirty="0">
                          <a:solidFill>
                            <a:schemeClr val="tx1"/>
                          </a:solidFill>
                          <a:latin typeface="Comic Sans MS" panose="030F0702030302020204" pitchFamily="66" charset="0"/>
                        </a:rPr>
                        <a:t>All euthanasia is wrong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GB" sz="800" dirty="0">
                          <a:solidFill>
                            <a:schemeClr val="tx1"/>
                          </a:solidFill>
                          <a:latin typeface="Comic Sans MS" panose="030F0702030302020204" pitchFamily="66" charset="0"/>
                        </a:rPr>
                        <a:t>Accept limited use of euthanasia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835866781"/>
                  </a:ext>
                </a:extLst>
              </a:tr>
              <a:tr h="370840">
                <a:tc>
                  <a:txBody>
                    <a:bodyPr/>
                    <a:lstStyle/>
                    <a:p>
                      <a:r>
                        <a:rPr lang="en-GB" sz="800" dirty="0">
                          <a:solidFill>
                            <a:schemeClr val="tx1"/>
                          </a:solidFill>
                          <a:latin typeface="Comic Sans MS" panose="030F0702030302020204" pitchFamily="66" charset="0"/>
                        </a:rPr>
                        <a:t>Modern medicine has allowed for life extending methods (e.g. life support machine). If someone is brain dead then it is acceptable to stop treatment that could cause distress to the family or patient because:</a:t>
                      </a:r>
                    </a:p>
                    <a:p>
                      <a:r>
                        <a:rPr lang="en-GB" sz="800" dirty="0">
                          <a:solidFill>
                            <a:schemeClr val="tx1"/>
                          </a:solidFill>
                          <a:latin typeface="Comic Sans MS" panose="030F0702030302020204" pitchFamily="66" charset="0"/>
                        </a:rPr>
                        <a:t>- They believe it is up to the doctors to determine brain death and if so God has already chosen death</a:t>
                      </a:r>
                    </a:p>
                    <a:p>
                      <a:r>
                        <a:rPr lang="en-GB" sz="800" dirty="0">
                          <a:solidFill>
                            <a:schemeClr val="tx1"/>
                          </a:solidFill>
                          <a:latin typeface="Comic Sans MS" panose="030F0702030302020204" pitchFamily="66" charset="0"/>
                        </a:rPr>
                        <a:t>- Painkillers given which may shorten life but assist with pain are acceptable. Death was not intended.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GB" sz="800" dirty="0">
                          <a:solidFill>
                            <a:schemeClr val="tx1"/>
                          </a:solidFill>
                          <a:latin typeface="Comic Sans MS" panose="030F0702030302020204" pitchFamily="66" charset="0"/>
                        </a:rPr>
                        <a:t>All forms of euthanasia, including passive, are wrong because:</a:t>
                      </a:r>
                    </a:p>
                    <a:p>
                      <a:r>
                        <a:rPr lang="en-GB" sz="800" dirty="0">
                          <a:solidFill>
                            <a:schemeClr val="tx1"/>
                          </a:solidFill>
                          <a:latin typeface="Comic Sans MS" panose="030F0702030302020204" pitchFamily="66" charset="0"/>
                        </a:rPr>
                        <a:t>- Any form of euthanasia is murder and murder is forbidden in the 10 commandments (‘thou shall not murder’ Exodus)</a:t>
                      </a:r>
                    </a:p>
                    <a:p>
                      <a:r>
                        <a:rPr lang="en-GB" sz="800" dirty="0">
                          <a:solidFill>
                            <a:schemeClr val="tx1"/>
                          </a:solidFill>
                          <a:latin typeface="Comic Sans MS" panose="030F0702030302020204" pitchFamily="66" charset="0"/>
                        </a:rPr>
                        <a:t>- Believe in the sanctity of life and God is the creator and so will choose when a person dies. </a:t>
                      </a:r>
                    </a:p>
                    <a:p>
                      <a:r>
                        <a:rPr lang="en-GB" sz="800" dirty="0">
                          <a:solidFill>
                            <a:schemeClr val="tx1"/>
                          </a:solidFill>
                          <a:latin typeface="Comic Sans MS" panose="030F0702030302020204" pitchFamily="66" charset="0"/>
                        </a:rPr>
                        <a:t>- Christians should accept suffering as God’s will in the Book of Job from the Bible. </a:t>
                      </a:r>
                    </a:p>
                    <a:p>
                      <a:r>
                        <a:rPr lang="en-GB" sz="800" dirty="0">
                          <a:solidFill>
                            <a:schemeClr val="tx1"/>
                          </a:solidFill>
                          <a:latin typeface="Comic Sans MS" panose="030F0702030302020204" pitchFamily="66" charset="0"/>
                        </a:rPr>
                        <a:t>(‘Shall we accept good from God and not trouble?’ Job)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r>
                        <a:rPr lang="en-GB" sz="800" dirty="0">
                          <a:solidFill>
                            <a:schemeClr val="tx1"/>
                          </a:solidFill>
                          <a:latin typeface="Comic Sans MS" panose="030F0702030302020204" pitchFamily="66" charset="0"/>
                        </a:rPr>
                        <a:t>They agree that people with living wills have the choice of their future if they have a terminal illness because:</a:t>
                      </a:r>
                    </a:p>
                    <a:p>
                      <a:r>
                        <a:rPr lang="en-GB" sz="800" dirty="0">
                          <a:solidFill>
                            <a:schemeClr val="tx1"/>
                          </a:solidFill>
                          <a:latin typeface="Comic Sans MS" panose="030F0702030302020204" pitchFamily="66" charset="0"/>
                        </a:rPr>
                        <a:t>- Jesus said to ‘love thy neighbour’ and helping people in trouble could be used to justify suicide. </a:t>
                      </a:r>
                    </a:p>
                    <a:p>
                      <a:r>
                        <a:rPr lang="en-GB" sz="800" dirty="0">
                          <a:solidFill>
                            <a:schemeClr val="tx1"/>
                          </a:solidFill>
                          <a:latin typeface="Comic Sans MS" panose="030F0702030302020204" pitchFamily="66" charset="0"/>
                        </a:rPr>
                        <a:t>- Living wills give people a chance to be in control of their lives which is a basic human right. </a:t>
                      </a:r>
                    </a:p>
                    <a:p>
                      <a:r>
                        <a:rPr lang="en-GB" sz="800" dirty="0">
                          <a:solidFill>
                            <a:schemeClr val="tx1"/>
                          </a:solidFill>
                          <a:latin typeface="Comic Sans MS" panose="030F0702030302020204" pitchFamily="66" charset="0"/>
                        </a:rPr>
                        <a:t>- Modern medicine means we can no longer be sure of Gods wishes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238609328"/>
                  </a:ext>
                </a:extLst>
              </a:tr>
            </a:tbl>
          </a:graphicData>
        </a:graphic>
      </p:graphicFrame>
      <p:graphicFrame>
        <p:nvGraphicFramePr>
          <p:cNvPr id="8" name="Table 7">
            <a:extLst>
              <a:ext uri="{FF2B5EF4-FFF2-40B4-BE49-F238E27FC236}">
                <a16:creationId xmlns:a16="http://schemas.microsoft.com/office/drawing/2014/main" id="{9A0D3D40-A916-48CF-BD24-56BEDFCA0AFA}"/>
              </a:ext>
            </a:extLst>
          </p:cNvPr>
          <p:cNvGraphicFramePr>
            <a:graphicFrameLocks noGrp="1"/>
          </p:cNvGraphicFramePr>
          <p:nvPr>
            <p:extLst>
              <p:ext uri="{D42A27DB-BD31-4B8C-83A1-F6EECF244321}">
                <p14:modId xmlns:p14="http://schemas.microsoft.com/office/powerpoint/2010/main" val="1688528892"/>
              </p:ext>
            </p:extLst>
          </p:nvPr>
        </p:nvGraphicFramePr>
        <p:xfrm>
          <a:off x="7822196" y="4592876"/>
          <a:ext cx="4277038" cy="1402080"/>
        </p:xfrm>
        <a:graphic>
          <a:graphicData uri="http://schemas.openxmlformats.org/drawingml/2006/table">
            <a:tbl>
              <a:tblPr firstRow="1" bandRow="1">
                <a:tableStyleId>{5C22544A-7EE6-4342-B048-85BDC9FD1C3A}</a:tableStyleId>
              </a:tblPr>
              <a:tblGrid>
                <a:gridCol w="2138519">
                  <a:extLst>
                    <a:ext uri="{9D8B030D-6E8A-4147-A177-3AD203B41FA5}">
                      <a16:colId xmlns:a16="http://schemas.microsoft.com/office/drawing/2014/main" val="975079248"/>
                    </a:ext>
                  </a:extLst>
                </a:gridCol>
                <a:gridCol w="2138519">
                  <a:extLst>
                    <a:ext uri="{9D8B030D-6E8A-4147-A177-3AD203B41FA5}">
                      <a16:colId xmlns:a16="http://schemas.microsoft.com/office/drawing/2014/main" val="3178359398"/>
                    </a:ext>
                  </a:extLst>
                </a:gridCol>
              </a:tblGrid>
              <a:tr h="247311">
                <a:tc>
                  <a:txBody>
                    <a:bodyPr/>
                    <a:lstStyle/>
                    <a:p>
                      <a:pPr algn="ctr"/>
                      <a:r>
                        <a:rPr lang="en-GB" sz="800" dirty="0">
                          <a:solidFill>
                            <a:schemeClr val="tx1"/>
                          </a:solidFill>
                          <a:latin typeface="Comic Sans MS" panose="030F0702030302020204" pitchFamily="66" charset="0"/>
                        </a:rPr>
                        <a:t>Atheist and Humanist arguments against euthanasia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chemeClr val="tx1"/>
                          </a:solidFill>
                          <a:latin typeface="Comic Sans MS" panose="030F0702030302020204" pitchFamily="66" charset="0"/>
                        </a:rPr>
                        <a:t>Atheist and Humanist arguments for euthanasia</a:t>
                      </a:r>
                    </a:p>
                    <a:p>
                      <a:pPr algn="ctr"/>
                      <a:endParaRPr lang="en-GB" sz="8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669400772"/>
                  </a:ext>
                </a:extLst>
              </a:tr>
              <a:tr h="370840">
                <a:tc>
                  <a:txBody>
                    <a:bodyPr/>
                    <a:lstStyle/>
                    <a:p>
                      <a:pPr algn="ctr"/>
                      <a:r>
                        <a:rPr lang="en-GB" sz="800" dirty="0">
                          <a:solidFill>
                            <a:schemeClr val="tx1"/>
                          </a:solidFill>
                          <a:latin typeface="Comic Sans MS" panose="030F0702030302020204" pitchFamily="66" charset="0"/>
                        </a:rPr>
                        <a:t>- There will always be doubts about whether it is what the person actually wants </a:t>
                      </a:r>
                    </a:p>
                    <a:p>
                      <a:pPr algn="ctr"/>
                      <a:r>
                        <a:rPr lang="en-GB" sz="800" dirty="0">
                          <a:solidFill>
                            <a:schemeClr val="tx1"/>
                          </a:solidFill>
                          <a:latin typeface="Comic Sans MS" panose="030F0702030302020204" pitchFamily="66" charset="0"/>
                        </a:rPr>
                        <a:t>- There is also the problem as to whether the disease is terminal. A cure may be found for the disease.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lang="en-GB" sz="800" dirty="0">
                          <a:solidFill>
                            <a:schemeClr val="tx1"/>
                          </a:solidFill>
                          <a:latin typeface="Comic Sans MS" panose="030F0702030302020204" pitchFamily="66" charset="0"/>
                        </a:rPr>
                        <a:t>- Advances in medicine have meant that people have been kept alive who should have died and have a poor quality of life. They should have the right to choose</a:t>
                      </a:r>
                    </a:p>
                    <a:p>
                      <a:pPr algn="ctr"/>
                      <a:r>
                        <a:rPr lang="en-GB" sz="800" dirty="0">
                          <a:solidFill>
                            <a:schemeClr val="tx1"/>
                          </a:solidFill>
                          <a:latin typeface="Comic Sans MS" panose="030F0702030302020204" pitchFamily="66" charset="0"/>
                        </a:rPr>
                        <a:t>- People can legally take their own life, it should be possible to seek this help from a doctor.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3464355145"/>
                  </a:ext>
                </a:extLst>
              </a:tr>
            </a:tbl>
          </a:graphicData>
        </a:graphic>
      </p:graphicFrame>
      <p:sp>
        <p:nvSpPr>
          <p:cNvPr id="9" name="TextBox 8">
            <a:extLst>
              <a:ext uri="{FF2B5EF4-FFF2-40B4-BE49-F238E27FC236}">
                <a16:creationId xmlns:a16="http://schemas.microsoft.com/office/drawing/2014/main" id="{5E605E96-AEE1-422F-893F-BDB5B1325B3A}"/>
              </a:ext>
            </a:extLst>
          </p:cNvPr>
          <p:cNvSpPr txBox="1"/>
          <p:nvPr/>
        </p:nvSpPr>
        <p:spPr>
          <a:xfrm>
            <a:off x="7765771" y="5888504"/>
            <a:ext cx="4426227" cy="954107"/>
          </a:xfrm>
          <a:prstGeom prst="rect">
            <a:avLst/>
          </a:prstGeom>
          <a:noFill/>
        </p:spPr>
        <p:txBody>
          <a:bodyPr wrap="square" rtlCol="0">
            <a:spAutoFit/>
          </a:bodyPr>
          <a:lstStyle/>
          <a:p>
            <a:endParaRPr lang="en-GB" sz="800" dirty="0">
              <a:latin typeface="Comic Sans MS" panose="030F0702030302020204" pitchFamily="66" charset="0"/>
            </a:endParaRPr>
          </a:p>
          <a:p>
            <a:r>
              <a:rPr lang="en-GB" sz="800" dirty="0">
                <a:latin typeface="Comic Sans MS" panose="030F0702030302020204" pitchFamily="66" charset="0"/>
              </a:rPr>
              <a:t>Christians  response to those suffering with a terminal illness is the hospice movement. This is providing </a:t>
            </a:r>
            <a:r>
              <a:rPr lang="en-GB" sz="800" i="1" dirty="0">
                <a:latin typeface="Comic Sans MS" panose="030F0702030302020204" pitchFamily="66" charset="0"/>
              </a:rPr>
              <a:t>palliative care</a:t>
            </a:r>
            <a:r>
              <a:rPr lang="en-GB" sz="800" dirty="0">
                <a:latin typeface="Comic Sans MS" panose="030F0702030302020204" pitchFamily="66" charset="0"/>
              </a:rPr>
              <a:t> for those in pain, preparing to die naturally. They try to help patients, families and friends to deal with death. Marie Curie Cancer Care are a national charity that play an important role of providing specialist                                             care for dying people and their families. </a:t>
            </a:r>
          </a:p>
          <a:p>
            <a:endParaRPr lang="en-GB" sz="800" dirty="0">
              <a:latin typeface="Comic Sans MS" panose="030F0702030302020204" pitchFamily="66" charset="0"/>
            </a:endParaRPr>
          </a:p>
        </p:txBody>
      </p:sp>
      <p:pic>
        <p:nvPicPr>
          <p:cNvPr id="11" name="Picture 10">
            <a:extLst>
              <a:ext uri="{FF2B5EF4-FFF2-40B4-BE49-F238E27FC236}">
                <a16:creationId xmlns:a16="http://schemas.microsoft.com/office/drawing/2014/main" id="{7CBDF377-5610-4918-9265-BC842A9F6AA3}"/>
              </a:ext>
            </a:extLst>
          </p:cNvPr>
          <p:cNvPicPr>
            <a:picLocks noChangeAspect="1"/>
          </p:cNvPicPr>
          <p:nvPr/>
        </p:nvPicPr>
        <p:blipFill>
          <a:blip r:embed="rId2"/>
          <a:stretch>
            <a:fillRect/>
          </a:stretch>
        </p:blipFill>
        <p:spPr>
          <a:xfrm>
            <a:off x="11012555" y="6451931"/>
            <a:ext cx="1086678" cy="397739"/>
          </a:xfrm>
          <a:prstGeom prst="rect">
            <a:avLst/>
          </a:prstGeom>
        </p:spPr>
      </p:pic>
      <p:sp>
        <p:nvSpPr>
          <p:cNvPr id="12" name="Rectangle 11">
            <a:extLst>
              <a:ext uri="{FF2B5EF4-FFF2-40B4-BE49-F238E27FC236}">
                <a16:creationId xmlns:a16="http://schemas.microsoft.com/office/drawing/2014/main" id="{7A7D2648-1E46-4E38-9F6C-30812A885D24}"/>
              </a:ext>
            </a:extLst>
          </p:cNvPr>
          <p:cNvSpPr/>
          <p:nvPr/>
        </p:nvSpPr>
        <p:spPr>
          <a:xfrm>
            <a:off x="7659757" y="0"/>
            <a:ext cx="4532243" cy="685800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2893325" y="1138773"/>
            <a:ext cx="4766432" cy="1184940"/>
          </a:xfrm>
          <a:prstGeom prst="rect">
            <a:avLst/>
          </a:prstGeom>
          <a:noFill/>
        </p:spPr>
        <p:txBody>
          <a:bodyPr wrap="square" rtlCol="0">
            <a:spAutoFit/>
          </a:bodyPr>
          <a:lstStyle/>
          <a:p>
            <a:r>
              <a:rPr lang="en-GB" sz="1200" b="1" u="sng" dirty="0">
                <a:latin typeface="Comic Sans MS" panose="030F0702030302020204" pitchFamily="66" charset="0"/>
              </a:rPr>
              <a:t>8. Natural resources</a:t>
            </a:r>
          </a:p>
          <a:p>
            <a:r>
              <a:rPr lang="en-GB" sz="900" b="1" u="sng" dirty="0">
                <a:latin typeface="Comic Sans MS" panose="030F0702030302020204" pitchFamily="66" charset="0"/>
              </a:rPr>
              <a:t>Stewardship </a:t>
            </a:r>
            <a:r>
              <a:rPr lang="en-GB" sz="900" b="1" dirty="0">
                <a:latin typeface="Comic Sans MS" panose="030F0702030302020204" pitchFamily="66" charset="0"/>
              </a:rPr>
              <a:t>- </a:t>
            </a:r>
            <a:r>
              <a:rPr lang="en-GB" sz="900" dirty="0">
                <a:latin typeface="Comic Sans MS" panose="030F0702030302020204" pitchFamily="66" charset="0"/>
              </a:rPr>
              <a:t>The  belief that God gave humans the role of looking after the earth and its resources. </a:t>
            </a:r>
          </a:p>
          <a:p>
            <a:r>
              <a:rPr lang="en-GB" sz="900" dirty="0">
                <a:latin typeface="Comic Sans MS" panose="030F0702030302020204" pitchFamily="66" charset="0"/>
              </a:rPr>
              <a:t>- </a:t>
            </a:r>
            <a:r>
              <a:rPr lang="en-GB" sz="900" b="1" dirty="0">
                <a:latin typeface="Comic Sans MS" panose="030F0702030302020204" pitchFamily="66" charset="0"/>
              </a:rPr>
              <a:t>Genesis</a:t>
            </a:r>
            <a:r>
              <a:rPr lang="en-GB" sz="900" dirty="0">
                <a:latin typeface="Comic Sans MS" panose="030F0702030302020204" pitchFamily="66" charset="0"/>
              </a:rPr>
              <a:t> – ‘Rule over the birds in the sky and the fish in the sea’</a:t>
            </a:r>
          </a:p>
          <a:p>
            <a:r>
              <a:rPr lang="en-GB" sz="800" dirty="0">
                <a:latin typeface="Comic Sans MS" panose="030F0702030302020204" pitchFamily="66" charset="0"/>
              </a:rPr>
              <a:t>- </a:t>
            </a:r>
            <a:r>
              <a:rPr lang="en-GB" sz="800" b="1" dirty="0">
                <a:latin typeface="Comic Sans MS" panose="030F0702030302020204" pitchFamily="66" charset="0"/>
              </a:rPr>
              <a:t>Old Testament </a:t>
            </a:r>
            <a:r>
              <a:rPr lang="en-GB" sz="800" dirty="0">
                <a:latin typeface="Comic Sans MS" panose="030F0702030302020204" pitchFamily="66" charset="0"/>
              </a:rPr>
              <a:t>– humans to treat animals humanely and to farm land kindly</a:t>
            </a:r>
          </a:p>
          <a:p>
            <a:r>
              <a:rPr lang="en-GB" sz="800" dirty="0">
                <a:latin typeface="Comic Sans MS" panose="030F0702030302020204" pitchFamily="66" charset="0"/>
              </a:rPr>
              <a:t>- </a:t>
            </a:r>
            <a:r>
              <a:rPr lang="en-GB" sz="800" b="1" dirty="0">
                <a:latin typeface="Comic Sans MS" panose="030F0702030302020204" pitchFamily="66" charset="0"/>
              </a:rPr>
              <a:t>Parable of the Talents and Minas (Luke) </a:t>
            </a:r>
            <a:r>
              <a:rPr lang="en-GB" sz="800" dirty="0">
                <a:latin typeface="Comic Sans MS" panose="030F0702030302020204" pitchFamily="66" charset="0"/>
              </a:rPr>
              <a:t>– God expects humans to pass onto the next generation more than they have been given</a:t>
            </a:r>
          </a:p>
          <a:p>
            <a:r>
              <a:rPr lang="en-GB" sz="800" dirty="0">
                <a:latin typeface="Comic Sans MS" panose="030F0702030302020204" pitchFamily="66" charset="0"/>
              </a:rPr>
              <a:t>- Christians will be</a:t>
            </a:r>
            <a:r>
              <a:rPr lang="en-GB" sz="800" b="1" dirty="0">
                <a:latin typeface="Comic Sans MS" panose="030F0702030302020204" pitchFamily="66" charset="0"/>
              </a:rPr>
              <a:t> judged </a:t>
            </a:r>
            <a:r>
              <a:rPr lang="en-GB" sz="800" dirty="0">
                <a:latin typeface="Comic Sans MS" panose="030F0702030302020204" pitchFamily="66" charset="0"/>
              </a:rPr>
              <a:t>on their role as stewards  </a:t>
            </a:r>
          </a:p>
        </p:txBody>
      </p:sp>
      <p:graphicFrame>
        <p:nvGraphicFramePr>
          <p:cNvPr id="13" name="Table 12"/>
          <p:cNvGraphicFramePr>
            <a:graphicFrameLocks noGrp="1"/>
          </p:cNvGraphicFramePr>
          <p:nvPr>
            <p:extLst>
              <p:ext uri="{D42A27DB-BD31-4B8C-83A1-F6EECF244321}">
                <p14:modId xmlns:p14="http://schemas.microsoft.com/office/powerpoint/2010/main" val="2931273023"/>
              </p:ext>
            </p:extLst>
          </p:nvPr>
        </p:nvGraphicFramePr>
        <p:xfrm>
          <a:off x="2960323" y="2323713"/>
          <a:ext cx="4616134" cy="3246120"/>
        </p:xfrm>
        <a:graphic>
          <a:graphicData uri="http://schemas.openxmlformats.org/drawingml/2006/table">
            <a:tbl>
              <a:tblPr firstRow="1" bandRow="1">
                <a:tableStyleId>{5C22544A-7EE6-4342-B048-85BDC9FD1C3A}</a:tableStyleId>
              </a:tblPr>
              <a:tblGrid>
                <a:gridCol w="2308067">
                  <a:extLst>
                    <a:ext uri="{9D8B030D-6E8A-4147-A177-3AD203B41FA5}">
                      <a16:colId xmlns:a16="http://schemas.microsoft.com/office/drawing/2014/main" val="20000"/>
                    </a:ext>
                  </a:extLst>
                </a:gridCol>
                <a:gridCol w="2308067">
                  <a:extLst>
                    <a:ext uri="{9D8B030D-6E8A-4147-A177-3AD203B41FA5}">
                      <a16:colId xmlns:a16="http://schemas.microsoft.com/office/drawing/2014/main" val="20001"/>
                    </a:ext>
                  </a:extLst>
                </a:gridCol>
              </a:tblGrid>
              <a:tr h="181981">
                <a:tc>
                  <a:txBody>
                    <a:bodyPr/>
                    <a:lstStyle/>
                    <a:p>
                      <a:pPr algn="ctr"/>
                      <a:r>
                        <a:rPr lang="en-GB" sz="800" b="1" u="sng" dirty="0">
                          <a:solidFill>
                            <a:schemeClr val="tx1"/>
                          </a:solidFill>
                          <a:latin typeface="Comic Sans MS" panose="030F0702030302020204" pitchFamily="66" charset="0"/>
                        </a:rPr>
                        <a:t>Issue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800" b="1" u="sng" dirty="0">
                          <a:solidFill>
                            <a:schemeClr val="tx1"/>
                          </a:solidFill>
                          <a:latin typeface="Comic Sans MS" panose="030F0702030302020204" pitchFamily="66" charset="0"/>
                        </a:rPr>
                        <a:t>Christian</a:t>
                      </a:r>
                      <a:r>
                        <a:rPr lang="en-GB" sz="800" b="1" u="sng" baseline="0" dirty="0">
                          <a:solidFill>
                            <a:schemeClr val="tx1"/>
                          </a:solidFill>
                          <a:latin typeface="Comic Sans MS" panose="030F0702030302020204" pitchFamily="66" charset="0"/>
                        </a:rPr>
                        <a:t> response</a:t>
                      </a:r>
                      <a:endParaRPr lang="en-GB" sz="800" b="1" u="sng"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r>
                        <a:rPr lang="en-GB" sz="700" b="1" u="sng" dirty="0">
                          <a:solidFill>
                            <a:schemeClr val="tx1"/>
                          </a:solidFill>
                          <a:latin typeface="Comic Sans MS" panose="030F0702030302020204" pitchFamily="66" charset="0"/>
                        </a:rPr>
                        <a:t>Pollution </a:t>
                      </a:r>
                      <a:r>
                        <a:rPr lang="en-GB" sz="700" dirty="0">
                          <a:solidFill>
                            <a:schemeClr val="tx1"/>
                          </a:solidFill>
                          <a:latin typeface="Comic Sans MS" panose="030F0702030302020204" pitchFamily="66" charset="0"/>
                        </a:rPr>
                        <a:t>– Waste</a:t>
                      </a:r>
                      <a:r>
                        <a:rPr lang="en-GB" sz="700" baseline="0" dirty="0">
                          <a:solidFill>
                            <a:schemeClr val="tx1"/>
                          </a:solidFill>
                          <a:latin typeface="Comic Sans MS" panose="030F0702030302020204" pitchFamily="66" charset="0"/>
                        </a:rPr>
                        <a:t> produced by humans in the form of sewage, rubbish and litter is a major threat to our planet. </a:t>
                      </a:r>
                      <a:endParaRPr lang="en-GB" sz="7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tc>
                  <a:txBody>
                    <a:bodyPr/>
                    <a:lstStyle/>
                    <a:p>
                      <a:r>
                        <a:rPr lang="en-GB" sz="700" dirty="0">
                          <a:solidFill>
                            <a:schemeClr val="tx1"/>
                          </a:solidFill>
                          <a:latin typeface="Comic Sans MS" panose="030F0702030302020204" pitchFamily="66" charset="0"/>
                        </a:rPr>
                        <a:t>Christians should take an active role in dealing with pollution e.g.. Recycling, reporting issues of litter to council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10001"/>
                  </a:ext>
                </a:extLst>
              </a:tr>
              <a:tr h="370840">
                <a:tc>
                  <a:txBody>
                    <a:bodyPr/>
                    <a:lstStyle/>
                    <a:p>
                      <a:r>
                        <a:rPr lang="en-GB" sz="700" b="1" u="sng" dirty="0">
                          <a:solidFill>
                            <a:schemeClr val="tx1"/>
                          </a:solidFill>
                          <a:latin typeface="Comic Sans MS" panose="030F0702030302020204" pitchFamily="66" charset="0"/>
                        </a:rPr>
                        <a:t>Global warming/climate change </a:t>
                      </a:r>
                      <a:r>
                        <a:rPr lang="en-GB" sz="700" dirty="0">
                          <a:solidFill>
                            <a:schemeClr val="tx1"/>
                          </a:solidFill>
                          <a:latin typeface="Comic Sans MS" panose="030F0702030302020204" pitchFamily="66" charset="0"/>
                        </a:rPr>
                        <a:t>– Scientists</a:t>
                      </a:r>
                      <a:r>
                        <a:rPr lang="en-GB" sz="700" baseline="0" dirty="0">
                          <a:solidFill>
                            <a:schemeClr val="tx1"/>
                          </a:solidFill>
                          <a:latin typeface="Comic Sans MS" panose="030F0702030302020204" pitchFamily="66" charset="0"/>
                        </a:rPr>
                        <a:t> believe this is caused by the burning of fossil fuels in what is known as the ‘Greenhouse effect’. This causes the temperature of the earth to rise which leads to a rise in sea level (due to ice caps melting) which results in coastal areas disappearing, animal habitats lost and potentially some environments having a total change to their climate. </a:t>
                      </a:r>
                      <a:endParaRPr lang="en-GB" sz="7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r>
                        <a:rPr lang="en-GB" sz="700" dirty="0">
                          <a:solidFill>
                            <a:schemeClr val="tx1"/>
                          </a:solidFill>
                          <a:latin typeface="Comic Sans MS" panose="030F0702030302020204" pitchFamily="66" charset="0"/>
                        </a:rPr>
                        <a:t>Christians should try to reduce carbon emissions by:</a:t>
                      </a:r>
                    </a:p>
                    <a:p>
                      <a:r>
                        <a:rPr lang="en-GB" sz="700" dirty="0">
                          <a:solidFill>
                            <a:schemeClr val="tx1"/>
                          </a:solidFill>
                          <a:latin typeface="Comic Sans MS" panose="030F0702030302020204" pitchFamily="66" charset="0"/>
                        </a:rPr>
                        <a:t>-</a:t>
                      </a:r>
                      <a:r>
                        <a:rPr lang="en-GB" sz="700" baseline="0" dirty="0">
                          <a:solidFill>
                            <a:schemeClr val="tx1"/>
                          </a:solidFill>
                          <a:latin typeface="Comic Sans MS" panose="030F0702030302020204" pitchFamily="66" charset="0"/>
                        </a:rPr>
                        <a:t> Using renewable energy e.g. solar, wind</a:t>
                      </a:r>
                    </a:p>
                    <a:p>
                      <a:r>
                        <a:rPr lang="en-GB" sz="700" dirty="0">
                          <a:solidFill>
                            <a:schemeClr val="tx1"/>
                          </a:solidFill>
                          <a:latin typeface="Comic Sans MS" panose="030F0702030302020204" pitchFamily="66" charset="0"/>
                        </a:rPr>
                        <a:t>- Using or building more energy efficient public transport</a:t>
                      </a:r>
                    </a:p>
                    <a:p>
                      <a:r>
                        <a:rPr lang="en-GB" sz="700" dirty="0">
                          <a:solidFill>
                            <a:schemeClr val="tx1"/>
                          </a:solidFill>
                          <a:latin typeface="Comic Sans MS" panose="030F0702030302020204" pitchFamily="66" charset="0"/>
                        </a:rPr>
                        <a:t>- Using electric</a:t>
                      </a:r>
                      <a:r>
                        <a:rPr lang="en-GB" sz="700" baseline="0" dirty="0">
                          <a:solidFill>
                            <a:schemeClr val="tx1"/>
                          </a:solidFill>
                          <a:latin typeface="Comic Sans MS" panose="030F0702030302020204" pitchFamily="66" charset="0"/>
                        </a:rPr>
                        <a:t> cars or bikes for transport</a:t>
                      </a:r>
                    </a:p>
                    <a:p>
                      <a:r>
                        <a:rPr lang="en-GB" sz="700" dirty="0">
                          <a:solidFill>
                            <a:schemeClr val="tx1"/>
                          </a:solidFill>
                          <a:latin typeface="Comic Sans MS" panose="030F0702030302020204" pitchFamily="66" charset="0"/>
                        </a:rPr>
                        <a:t>- Working to protest against tropical</a:t>
                      </a:r>
                      <a:r>
                        <a:rPr lang="en-GB" sz="700" baseline="0" dirty="0">
                          <a:solidFill>
                            <a:schemeClr val="tx1"/>
                          </a:solidFill>
                          <a:latin typeface="Comic Sans MS" panose="030F0702030302020204" pitchFamily="66" charset="0"/>
                        </a:rPr>
                        <a:t> deforestation </a:t>
                      </a:r>
                      <a:endParaRPr lang="en-GB" sz="7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10002"/>
                  </a:ext>
                </a:extLst>
              </a:tr>
              <a:tr h="370840">
                <a:tc>
                  <a:txBody>
                    <a:bodyPr/>
                    <a:lstStyle/>
                    <a:p>
                      <a:r>
                        <a:rPr lang="en-GB" sz="700" b="1" u="sng" dirty="0">
                          <a:solidFill>
                            <a:schemeClr val="tx1"/>
                          </a:solidFill>
                          <a:latin typeface="Comic Sans MS" panose="030F0702030302020204" pitchFamily="66" charset="0"/>
                        </a:rPr>
                        <a:t>Threats caused by</a:t>
                      </a:r>
                      <a:r>
                        <a:rPr lang="en-GB" sz="700" b="1" u="sng" baseline="0" dirty="0">
                          <a:solidFill>
                            <a:schemeClr val="tx1"/>
                          </a:solidFill>
                          <a:latin typeface="Comic Sans MS" panose="030F0702030302020204" pitchFamily="66" charset="0"/>
                        </a:rPr>
                        <a:t> the use of natural resources </a:t>
                      </a:r>
                    </a:p>
                    <a:p>
                      <a:r>
                        <a:rPr lang="en-GB" sz="700" b="1" baseline="0" dirty="0">
                          <a:solidFill>
                            <a:schemeClr val="tx1"/>
                          </a:solidFill>
                          <a:latin typeface="Comic Sans MS" panose="030F0702030302020204" pitchFamily="66" charset="0"/>
                        </a:rPr>
                        <a:t>Renewable resources </a:t>
                      </a:r>
                      <a:r>
                        <a:rPr lang="en-GB" sz="700" baseline="0" dirty="0">
                          <a:solidFill>
                            <a:schemeClr val="tx1"/>
                          </a:solidFill>
                          <a:latin typeface="Comic Sans MS" panose="030F0702030302020204" pitchFamily="66" charset="0"/>
                        </a:rPr>
                        <a:t>– wind, solar, water power cause few problems but are expensive to use to produce electricity</a:t>
                      </a:r>
                    </a:p>
                    <a:p>
                      <a:r>
                        <a:rPr lang="en-GB" sz="700" b="1" baseline="0" dirty="0">
                          <a:solidFill>
                            <a:schemeClr val="tx1"/>
                          </a:solidFill>
                          <a:latin typeface="Comic Sans MS" panose="030F0702030302020204" pitchFamily="66" charset="0"/>
                        </a:rPr>
                        <a:t>Non-renewable resources </a:t>
                      </a:r>
                      <a:r>
                        <a:rPr lang="en-GB" sz="700" baseline="0" dirty="0">
                          <a:solidFill>
                            <a:schemeClr val="tx1"/>
                          </a:solidFill>
                          <a:latin typeface="Comic Sans MS" panose="030F0702030302020204" pitchFamily="66" charset="0"/>
                        </a:rPr>
                        <a:t>– oil, coal, gas are finite resources which means that the more humans use the scarcer and less available they become. </a:t>
                      </a:r>
                      <a:endParaRPr lang="en-GB" sz="7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tc>
                  <a:txBody>
                    <a:bodyPr/>
                    <a:lstStyle/>
                    <a:p>
                      <a:r>
                        <a:rPr lang="en-GB" sz="700" dirty="0">
                          <a:solidFill>
                            <a:schemeClr val="tx1"/>
                          </a:solidFill>
                          <a:latin typeface="Comic Sans MS" panose="030F0702030302020204" pitchFamily="66" charset="0"/>
                        </a:rPr>
                        <a:t>Christians should</a:t>
                      </a:r>
                      <a:r>
                        <a:rPr lang="en-GB" sz="700" baseline="0" dirty="0">
                          <a:solidFill>
                            <a:schemeClr val="tx1"/>
                          </a:solidFill>
                          <a:latin typeface="Comic Sans MS" panose="030F0702030302020204" pitchFamily="66" charset="0"/>
                        </a:rPr>
                        <a:t> work to ensure a fair share of the earths resources. This means they should:</a:t>
                      </a:r>
                    </a:p>
                    <a:p>
                      <a:r>
                        <a:rPr lang="en-GB" sz="700" baseline="0" dirty="0">
                          <a:solidFill>
                            <a:schemeClr val="tx1"/>
                          </a:solidFill>
                          <a:latin typeface="Comic Sans MS" panose="030F0702030302020204" pitchFamily="66" charset="0"/>
                        </a:rPr>
                        <a:t>- Promote the use of renewable resources</a:t>
                      </a:r>
                    </a:p>
                    <a:p>
                      <a:r>
                        <a:rPr lang="en-GB" sz="700" dirty="0">
                          <a:solidFill>
                            <a:schemeClr val="tx1"/>
                          </a:solidFill>
                          <a:latin typeface="Comic Sans MS" panose="030F0702030302020204" pitchFamily="66" charset="0"/>
                        </a:rPr>
                        <a:t>- Encourage</a:t>
                      </a:r>
                      <a:r>
                        <a:rPr lang="en-GB" sz="700" baseline="0" dirty="0">
                          <a:solidFill>
                            <a:schemeClr val="tx1"/>
                          </a:solidFill>
                          <a:latin typeface="Comic Sans MS" panose="030F0702030302020204" pitchFamily="66" charset="0"/>
                        </a:rPr>
                        <a:t> the use of electric/alternative powered cars</a:t>
                      </a:r>
                    </a:p>
                    <a:p>
                      <a:r>
                        <a:rPr lang="en-GB" sz="700" dirty="0">
                          <a:solidFill>
                            <a:schemeClr val="tx1"/>
                          </a:solidFill>
                          <a:latin typeface="Comic Sans MS" panose="030F0702030302020204" pitchFamily="66" charset="0"/>
                        </a:rPr>
                        <a:t>- Promote</a:t>
                      </a:r>
                      <a:r>
                        <a:rPr lang="en-GB" sz="700" baseline="0" dirty="0">
                          <a:solidFill>
                            <a:schemeClr val="tx1"/>
                          </a:solidFill>
                          <a:latin typeface="Comic Sans MS" panose="030F0702030302020204" pitchFamily="66" charset="0"/>
                        </a:rPr>
                        <a:t> recycling</a:t>
                      </a:r>
                    </a:p>
                    <a:p>
                      <a:r>
                        <a:rPr lang="en-GB" sz="700" dirty="0">
                          <a:solidFill>
                            <a:schemeClr val="tx1"/>
                          </a:solidFill>
                          <a:latin typeface="Comic Sans MS" panose="030F0702030302020204" pitchFamily="66" charset="0"/>
                        </a:rPr>
                        <a:t>- Conserve</a:t>
                      </a:r>
                      <a:r>
                        <a:rPr lang="en-GB" sz="700" baseline="0" dirty="0">
                          <a:solidFill>
                            <a:schemeClr val="tx1"/>
                          </a:solidFill>
                          <a:latin typeface="Comic Sans MS" panose="030F0702030302020204" pitchFamily="66" charset="0"/>
                        </a:rPr>
                        <a:t> the environment</a:t>
                      </a:r>
                      <a:endParaRPr lang="en-GB" sz="7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10003"/>
                  </a:ext>
                </a:extLst>
              </a:tr>
              <a:tr h="801805">
                <a:tc>
                  <a:txBody>
                    <a:bodyPr/>
                    <a:lstStyle/>
                    <a:p>
                      <a:r>
                        <a:rPr lang="en-GB" sz="700" b="1" u="sng" dirty="0">
                          <a:solidFill>
                            <a:schemeClr val="tx1"/>
                          </a:solidFill>
                          <a:latin typeface="Comic Sans MS" panose="030F0702030302020204" pitchFamily="66" charset="0"/>
                        </a:rPr>
                        <a:t>Animal rights </a:t>
                      </a:r>
                      <a:r>
                        <a:rPr lang="en-GB" sz="700" dirty="0">
                          <a:solidFill>
                            <a:schemeClr val="tx1"/>
                          </a:solidFill>
                          <a:latin typeface="Comic Sans MS" panose="030F0702030302020204" pitchFamily="66" charset="0"/>
                        </a:rPr>
                        <a:t>– this is the idea that animals are entitled to certain kinds of consideration</a:t>
                      </a:r>
                      <a:r>
                        <a:rPr lang="en-GB" sz="700" baseline="0" dirty="0">
                          <a:solidFill>
                            <a:schemeClr val="tx1"/>
                          </a:solidFill>
                          <a:latin typeface="Comic Sans MS" panose="030F0702030302020204" pitchFamily="66" charset="0"/>
                        </a:rPr>
                        <a:t> and that they should avoid suffering. (animal research, food etc.)</a:t>
                      </a:r>
                      <a:endParaRPr lang="en-GB" sz="7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r>
                        <a:rPr lang="en-GB" sz="700" baseline="0" dirty="0">
                          <a:solidFill>
                            <a:schemeClr val="tx1"/>
                          </a:solidFill>
                          <a:latin typeface="Comic Sans MS" panose="030F0702030302020204" pitchFamily="66" charset="0"/>
                        </a:rPr>
                        <a:t>Most Christians support the use of animals for food as they believe this is why God created the food chain and given to humans for our benefit.</a:t>
                      </a:r>
                    </a:p>
                    <a:p>
                      <a:r>
                        <a:rPr lang="en-GB" sz="700" baseline="0" dirty="0">
                          <a:solidFill>
                            <a:schemeClr val="tx1"/>
                          </a:solidFill>
                          <a:latin typeface="Comic Sans MS" panose="030F0702030302020204" pitchFamily="66" charset="0"/>
                        </a:rPr>
                        <a:t>Some Christians are vegetarian and opposed to the ill treatment of animals because God is the creator of all creatures and humans have a duty to care for animals as part of their role as stewards. </a:t>
                      </a:r>
                      <a:endParaRPr lang="en-GB" sz="7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0004"/>
                  </a:ext>
                </a:extLst>
              </a:tr>
            </a:tbl>
          </a:graphicData>
        </a:graphic>
      </p:graphicFrame>
      <p:sp>
        <p:nvSpPr>
          <p:cNvPr id="14" name="TextBox 13"/>
          <p:cNvSpPr txBox="1"/>
          <p:nvPr/>
        </p:nvSpPr>
        <p:spPr>
          <a:xfrm>
            <a:off x="2890223" y="5511676"/>
            <a:ext cx="1353787" cy="1446550"/>
          </a:xfrm>
          <a:prstGeom prst="rect">
            <a:avLst/>
          </a:prstGeom>
          <a:solidFill>
            <a:srgbClr val="FFFF00"/>
          </a:solidFill>
          <a:ln w="19050">
            <a:solidFill>
              <a:schemeClr val="tx1"/>
            </a:solidFill>
          </a:ln>
        </p:spPr>
        <p:txBody>
          <a:bodyPr wrap="square" rtlCol="0">
            <a:spAutoFit/>
          </a:bodyPr>
          <a:lstStyle/>
          <a:p>
            <a:pPr algn="ctr"/>
            <a:r>
              <a:rPr lang="en-GB" sz="800" b="1" u="sng" dirty="0">
                <a:latin typeface="Comic Sans MS" panose="030F0702030302020204" pitchFamily="66" charset="0"/>
              </a:rPr>
              <a:t>The Christian declaration on Nature</a:t>
            </a:r>
          </a:p>
          <a:p>
            <a:pPr algn="ctr"/>
            <a:r>
              <a:rPr lang="en-GB" sz="800" dirty="0">
                <a:latin typeface="Comic Sans MS" panose="030F0702030302020204" pitchFamily="66" charset="0"/>
              </a:rPr>
              <a:t>A conference in Assisi in 1986  issued a declaration on the environment that ‘All human activity in the world must therefore lead to the mutual enrichment of man and creatures’ </a:t>
            </a:r>
          </a:p>
        </p:txBody>
      </p:sp>
      <p:sp>
        <p:nvSpPr>
          <p:cNvPr id="15" name="TextBox 14"/>
          <p:cNvSpPr txBox="1"/>
          <p:nvPr/>
        </p:nvSpPr>
        <p:spPr>
          <a:xfrm>
            <a:off x="4346368" y="5640778"/>
            <a:ext cx="2101933" cy="1077218"/>
          </a:xfrm>
          <a:prstGeom prst="rect">
            <a:avLst/>
          </a:prstGeom>
          <a:noFill/>
        </p:spPr>
        <p:txBody>
          <a:bodyPr wrap="square" rtlCol="0">
            <a:spAutoFit/>
          </a:bodyPr>
          <a:lstStyle/>
          <a:p>
            <a:r>
              <a:rPr lang="en-GB" sz="800" b="1" u="sng" dirty="0">
                <a:latin typeface="Comic Sans MS" panose="030F0702030302020204" pitchFamily="66" charset="0"/>
              </a:rPr>
              <a:t>Ethical theory</a:t>
            </a:r>
          </a:p>
          <a:p>
            <a:r>
              <a:rPr lang="en-GB" sz="700" b="1" dirty="0">
                <a:latin typeface="Comic Sans MS" panose="030F0702030302020204" pitchFamily="66" charset="0"/>
              </a:rPr>
              <a:t>Utilitarianism is an ethical theory linked with John Stuart Mill. He claimed that people should decide what is the right thing to do based on which choice would bring about ‘the greatest good for the greatest number’. Animal research brings the possibility of cures for humans with the sacrifice of animal kind. </a:t>
            </a:r>
            <a:endParaRPr lang="en-GB" sz="600" b="1" dirty="0">
              <a:latin typeface="Comic Sans MS" panose="030F0702030302020204" pitchFamily="66" charset="0"/>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97904" y="5767368"/>
            <a:ext cx="936049" cy="9360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86800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9E0B2B11D76E45A4A8CA10C7FC0931" ma:contentTypeVersion="20" ma:contentTypeDescription="Create a new document." ma:contentTypeScope="" ma:versionID="f480f0e97bcf7e6ea435bba64c474ce2">
  <xsd:schema xmlns:xsd="http://www.w3.org/2001/XMLSchema" xmlns:xs="http://www.w3.org/2001/XMLSchema" xmlns:p="http://schemas.microsoft.com/office/2006/metadata/properties" xmlns:ns2="2ae8b9b8-deb7-4e47-ba09-cc2898df0d8c" xmlns:ns3="baff96f5-a7d4-4f1d-8526-ffc6a0e3c1dd" targetNamespace="http://schemas.microsoft.com/office/2006/metadata/properties" ma:root="true" ma:fieldsID="c656060c42fcb9b913b267268bc8f422" ns2:_="" ns3:_="">
    <xsd:import namespace="2ae8b9b8-deb7-4e47-ba09-cc2898df0d8c"/>
    <xsd:import namespace="baff96f5-a7d4-4f1d-8526-ffc6a0e3c1d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Beth" minOccurs="0"/>
                <xsd:element ref="ns2:MediaServiceLocation" minOccurs="0"/>
                <xsd:element ref="ns2:DateandTim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8b9b8-deb7-4e47-ba09-cc2898df0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Beth" ma:index="19" nillable="true" ma:displayName="Beth" ma:format="DateTime" ma:internalName="Beth">
      <xsd:simpleType>
        <xsd:restriction base="dms:DateTime"/>
      </xsd:simpleType>
    </xsd:element>
    <xsd:element name="MediaServiceLocation" ma:index="20" nillable="true" ma:displayName="Location" ma:internalName="MediaServiceLocation" ma:readOnly="true">
      <xsd:simpleType>
        <xsd:restriction base="dms:Text"/>
      </xsd:simpleType>
    </xsd:element>
    <xsd:element name="DateandTime" ma:index="21" nillable="true" ma:displayName="Date and Time" ma:format="DateOnly" ma:internalName="DateandTime">
      <xsd:simpleType>
        <xsd:restriction base="dms:DateTime"/>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f716dc5-a102-461f-8ebd-7330aa7d30a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aff96f5-a7d4-4f1d-8526-ffc6a0e3c1d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6046488-a493-40a3-aad1-5cc745c4a11b}" ma:internalName="TaxCatchAll" ma:showField="CatchAllData" ma:web="baff96f5-a7d4-4f1d-8526-ffc6a0e3c1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aff96f5-a7d4-4f1d-8526-ffc6a0e3c1dd" xsi:nil="true"/>
    <lcf76f155ced4ddcb4097134ff3c332f xmlns="2ae8b9b8-deb7-4e47-ba09-cc2898df0d8c">
      <Terms xmlns="http://schemas.microsoft.com/office/infopath/2007/PartnerControls"/>
    </lcf76f155ced4ddcb4097134ff3c332f>
    <Beth xmlns="2ae8b9b8-deb7-4e47-ba09-cc2898df0d8c" xsi:nil="true"/>
    <DateandTime xmlns="2ae8b9b8-deb7-4e47-ba09-cc2898df0d8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F301E98-00D8-4651-A22D-08D6D830C890}"/>
</file>

<file path=customXml/itemProps2.xml><?xml version="1.0" encoding="utf-8"?>
<ds:datastoreItem xmlns:ds="http://schemas.openxmlformats.org/officeDocument/2006/customXml" ds:itemID="{2648C200-CDFD-4379-8C64-0FBF961EE51E}">
  <ds:schemaRefs>
    <ds:schemaRef ds:uri="http://schemas.microsoft.com/office/2006/metadata/properties"/>
    <ds:schemaRef ds:uri="http://schemas.microsoft.com/office/infopath/2007/PartnerControls"/>
    <ds:schemaRef ds:uri="http://schemas.microsoft.com/office/2006/documentManagement/types"/>
    <ds:schemaRef ds:uri="http://purl.org/dc/elements/1.1/"/>
    <ds:schemaRef ds:uri="76cac377-02ac-48b2-ad01-2bc6b9757121"/>
    <ds:schemaRef ds:uri="http://schemas.openxmlformats.org/package/2006/metadata/core-properties"/>
    <ds:schemaRef ds:uri="http://purl.org/dc/terms/"/>
    <ds:schemaRef ds:uri="http://purl.org/dc/dcmitype/"/>
    <ds:schemaRef ds:uri="http://www.w3.org/XML/1998/namespace"/>
    <ds:schemaRef ds:uri="5771ca71-c39d-472f-9aab-ebad082fc37b"/>
  </ds:schemaRefs>
</ds:datastoreItem>
</file>

<file path=customXml/itemProps3.xml><?xml version="1.0" encoding="utf-8"?>
<ds:datastoreItem xmlns:ds="http://schemas.openxmlformats.org/officeDocument/2006/customXml" ds:itemID="{4551DFA2-8F5F-4445-A7CE-974AA8A3DC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351</TotalTime>
  <Words>2795</Words>
  <Application>Microsoft Office PowerPoint</Application>
  <PresentationFormat>Widescreen</PresentationFormat>
  <Paragraphs>216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Clarke</dc:creator>
  <cp:lastModifiedBy>Lisa Martin</cp:lastModifiedBy>
  <cp:revision>46</cp:revision>
  <dcterms:created xsi:type="dcterms:W3CDTF">2018-01-18T19:33:07Z</dcterms:created>
  <dcterms:modified xsi:type="dcterms:W3CDTF">2024-11-20T11:59:36Z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0x0101009B9E0B2B11D76E45A4A8CA10C7FC0931</vt:lpwstr>
  </property>
  <property fmtid="{D5CDD505-2E9C-101B-9397-08002B2CF9AE}" pid="3" name="Order">
    <vt:r8>9894400</vt:r8>
  </property>
  <property fmtid="{D5CDD505-2E9C-101B-9397-08002B2CF9AE}" pid="4" name="AuthorIds_UIVersion_512">
    <vt:lpwstr>24</vt:lpwstr>
  </property>
</Properties>
</file>