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12801600" cy="9601200" type="A3"/>
  <p:notesSz cx="9926638" cy="14355763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4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B52A-B2DB-41C3-8F69-760C4D101A84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5D59-8059-4759-B8D4-2BC40D8E8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8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53ED0-4EE1-4821-BF22-2A89BAC51A7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6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7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0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0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2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5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val 72"/>
          <p:cNvSpPr/>
          <p:nvPr/>
        </p:nvSpPr>
        <p:spPr>
          <a:xfrm>
            <a:off x="9370440" y="7530151"/>
            <a:ext cx="2160000" cy="202215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ysClr val="windowText" lastClr="000000"/>
              </a:solidFill>
            </a:endParaRPr>
          </a:p>
        </p:txBody>
      </p:sp>
      <p:sp>
        <p:nvSpPr>
          <p:cNvPr id="1048" name="Flowchart: Or 1047"/>
          <p:cNvSpPr/>
          <p:nvPr/>
        </p:nvSpPr>
        <p:spPr>
          <a:xfrm>
            <a:off x="8892717" y="2740732"/>
            <a:ext cx="3845331" cy="3704270"/>
          </a:xfrm>
          <a:prstGeom prst="flowChar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aque 26"/>
          <p:cNvSpPr/>
          <p:nvPr/>
        </p:nvSpPr>
        <p:spPr>
          <a:xfrm>
            <a:off x="5508489" y="63050"/>
            <a:ext cx="2695820" cy="1888048"/>
          </a:xfrm>
          <a:prstGeom prst="plaqu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800" b="1" dirty="0">
                <a:solidFill>
                  <a:sysClr val="windowText" lastClr="000000"/>
                </a:solidFill>
              </a:rPr>
              <a:t>ADULTERY</a:t>
            </a:r>
          </a:p>
        </p:txBody>
      </p:sp>
      <p:sp>
        <p:nvSpPr>
          <p:cNvPr id="8" name="Heart 7"/>
          <p:cNvSpPr/>
          <p:nvPr/>
        </p:nvSpPr>
        <p:spPr>
          <a:xfrm>
            <a:off x="531082" y="3441032"/>
            <a:ext cx="3310940" cy="3003969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2" descr="Image result for family outline"/>
          <p:cNvPicPr>
            <a:picLocks noChangeAspect="1" noChangeArrowheads="1"/>
          </p:cNvPicPr>
          <p:nvPr/>
        </p:nvPicPr>
        <p:blipFill rotWithShape="1"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8"/>
          <a:stretch/>
        </p:blipFill>
        <p:spPr bwMode="auto">
          <a:xfrm>
            <a:off x="-64293" y="573206"/>
            <a:ext cx="3938462" cy="353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family outline"/>
          <p:cNvPicPr>
            <a:picLocks noChangeAspect="1" noChangeArrowheads="1"/>
          </p:cNvPicPr>
          <p:nvPr/>
        </p:nvPicPr>
        <p:blipFill rotWithShape="1"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137"/>
          <a:stretch/>
        </p:blipFill>
        <p:spPr bwMode="auto">
          <a:xfrm>
            <a:off x="-32146" y="573206"/>
            <a:ext cx="3874168" cy="352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lded Corner 3"/>
          <p:cNvSpPr/>
          <p:nvPr/>
        </p:nvSpPr>
        <p:spPr>
          <a:xfrm>
            <a:off x="133349" y="152400"/>
            <a:ext cx="2768235" cy="51634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dirty="0">
                <a:solidFill>
                  <a:sysClr val="windowText" lastClr="000000"/>
                </a:solidFill>
              </a:rPr>
              <a:t>Relationships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80975" y="1378992"/>
            <a:ext cx="1419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FAMILY</a:t>
            </a:r>
          </a:p>
        </p:txBody>
      </p:sp>
      <p:sp>
        <p:nvSpPr>
          <p:cNvPr id="10" name="Heart 9"/>
          <p:cNvSpPr/>
          <p:nvPr/>
        </p:nvSpPr>
        <p:spPr>
          <a:xfrm>
            <a:off x="107424" y="4913869"/>
            <a:ext cx="1676525" cy="1428906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Heart 10"/>
          <p:cNvSpPr/>
          <p:nvPr/>
        </p:nvSpPr>
        <p:spPr>
          <a:xfrm>
            <a:off x="2739700" y="4089337"/>
            <a:ext cx="2536689" cy="254079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41850" y="3607536"/>
            <a:ext cx="1669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MARRIAGE &amp; WEDDINGS</a:t>
            </a:r>
          </a:p>
        </p:txBody>
      </p:sp>
      <p:sp>
        <p:nvSpPr>
          <p:cNvPr id="9" name="Rectangle 8"/>
          <p:cNvSpPr/>
          <p:nvPr/>
        </p:nvSpPr>
        <p:spPr>
          <a:xfrm>
            <a:off x="2901585" y="152400"/>
            <a:ext cx="1855901" cy="12265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Catholic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Protestant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Muslim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Jewish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Humanist/Atheist</a:t>
            </a:r>
          </a:p>
        </p:txBody>
      </p:sp>
      <p:sp>
        <p:nvSpPr>
          <p:cNvPr id="13" name="Oval 12"/>
          <p:cNvSpPr/>
          <p:nvPr/>
        </p:nvSpPr>
        <p:spPr>
          <a:xfrm>
            <a:off x="3584183" y="1354208"/>
            <a:ext cx="2697819" cy="257762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ysClr val="windowText" lastClr="000000"/>
                </a:solidFill>
              </a:rPr>
              <a:t>END OF MARRIAGE - REASONS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585704" y="3564703"/>
            <a:ext cx="4307013" cy="2740756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800" b="1" dirty="0">
                <a:solidFill>
                  <a:sysClr val="windowText" lastClr="000000"/>
                </a:solidFill>
              </a:rPr>
              <a:t>DIVORCE AND SEPARATION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424" y="6185642"/>
          <a:ext cx="4096787" cy="3285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0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5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TERM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 AND EXPLANATION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Adultery </a:t>
                      </a:r>
                      <a:endParaRPr lang="en-GB" sz="11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ysClr val="windowText" lastClr="000000"/>
                          </a:solidFill>
                          <a:effectLst/>
                        </a:rPr>
                        <a:t>Divorce</a:t>
                      </a:r>
                      <a:endParaRPr lang="en-GB" sz="11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ysClr val="windowText" lastClr="000000"/>
                          </a:solidFill>
                          <a:effectLst/>
                        </a:rPr>
                        <a:t>Cohabitation </a:t>
                      </a:r>
                      <a:endParaRPr lang="en-GB" sz="11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ysClr val="windowText" lastClr="000000"/>
                          </a:solidFill>
                          <a:effectLst/>
                        </a:rPr>
                        <a:t>Commitment </a:t>
                      </a:r>
                      <a:endParaRPr lang="en-GB" sz="11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ysClr val="windowText" lastClr="000000"/>
                          </a:solidFill>
                          <a:effectLst/>
                        </a:rPr>
                        <a:t>Contraception </a:t>
                      </a:r>
                      <a:endParaRPr lang="en-GB" sz="11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ysClr val="windowText" lastClr="000000"/>
                          </a:solidFill>
                          <a:effectLst/>
                        </a:rPr>
                        <a:t>Gender Equality </a:t>
                      </a:r>
                      <a:endParaRPr lang="en-GB" sz="11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ysClr val="windowText" lastClr="000000"/>
                          </a:solidFill>
                          <a:effectLst/>
                        </a:rPr>
                        <a:t>Responsibilities </a:t>
                      </a:r>
                      <a:endParaRPr lang="en-GB" sz="11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Roles </a:t>
                      </a:r>
                      <a:endParaRPr lang="en-GB" sz="11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29" name="Curved Connector 28"/>
          <p:cNvCxnSpPr>
            <a:stCxn id="13" idx="0"/>
            <a:endCxn id="27" idx="1"/>
          </p:cNvCxnSpPr>
          <p:nvPr/>
        </p:nvCxnSpPr>
        <p:spPr>
          <a:xfrm rot="5400000" flipH="1" flipV="1">
            <a:off x="5047224" y="892943"/>
            <a:ext cx="347134" cy="57539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8" name="Rectangle 1027"/>
          <p:cNvSpPr/>
          <p:nvPr/>
        </p:nvSpPr>
        <p:spPr>
          <a:xfrm>
            <a:off x="8505533" y="165310"/>
            <a:ext cx="4158016" cy="16077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ysClr val="windowText" lastClr="000000"/>
                </a:solidFill>
              </a:rPr>
              <a:t>SEX</a:t>
            </a:r>
          </a:p>
        </p:txBody>
      </p:sp>
      <p:cxnSp>
        <p:nvCxnSpPr>
          <p:cNvPr id="1030" name="Straight Arrow Connector 1029"/>
          <p:cNvCxnSpPr>
            <a:stCxn id="1028" idx="1"/>
            <a:endCxn id="27" idx="3"/>
          </p:cNvCxnSpPr>
          <p:nvPr/>
        </p:nvCxnSpPr>
        <p:spPr>
          <a:xfrm flipH="1">
            <a:off x="8204309" y="969167"/>
            <a:ext cx="301224" cy="37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9" name="Rectangle 1038"/>
          <p:cNvSpPr/>
          <p:nvPr/>
        </p:nvSpPr>
        <p:spPr>
          <a:xfrm>
            <a:off x="6737928" y="2080288"/>
            <a:ext cx="3390687" cy="6328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Chasity</a:t>
            </a:r>
            <a:r>
              <a:rPr lang="en-GB" sz="1600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737928" y="2842346"/>
            <a:ext cx="3427963" cy="6328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Celibacy</a:t>
            </a:r>
            <a:r>
              <a:rPr lang="en-GB" sz="1600" dirty="0">
                <a:solidFill>
                  <a:sysClr val="windowText" lastClr="000000"/>
                </a:solidFill>
              </a:rPr>
              <a:t> </a:t>
            </a:r>
          </a:p>
        </p:txBody>
      </p:sp>
      <p:cxnSp>
        <p:nvCxnSpPr>
          <p:cNvPr id="1041" name="Elbow Connector 1040"/>
          <p:cNvCxnSpPr>
            <a:stCxn id="1028" idx="2"/>
            <a:endCxn id="1039" idx="3"/>
          </p:cNvCxnSpPr>
          <p:nvPr/>
        </p:nvCxnSpPr>
        <p:spPr>
          <a:xfrm rot="5400000">
            <a:off x="10044729" y="1856909"/>
            <a:ext cx="623699" cy="4559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028" idx="2"/>
            <a:endCxn id="48" idx="3"/>
          </p:cNvCxnSpPr>
          <p:nvPr/>
        </p:nvCxnSpPr>
        <p:spPr>
          <a:xfrm rot="5400000">
            <a:off x="9682338" y="2256576"/>
            <a:ext cx="1385757" cy="4186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9841605" y="4323921"/>
            <a:ext cx="207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CONTRACEPTION</a:t>
            </a:r>
          </a:p>
        </p:txBody>
      </p:sp>
      <p:cxnSp>
        <p:nvCxnSpPr>
          <p:cNvPr id="1050" name="Elbow Connector 1049"/>
          <p:cNvCxnSpPr>
            <a:stCxn id="1028" idx="2"/>
            <a:endCxn id="1048" idx="0"/>
          </p:cNvCxnSpPr>
          <p:nvPr/>
        </p:nvCxnSpPr>
        <p:spPr>
          <a:xfrm rot="16200000" flipH="1">
            <a:off x="10216108" y="2141456"/>
            <a:ext cx="967709" cy="23084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13" idx="6"/>
            <a:endCxn id="18" idx="0"/>
          </p:cNvCxnSpPr>
          <p:nvPr/>
        </p:nvCxnSpPr>
        <p:spPr>
          <a:xfrm>
            <a:off x="6282002" y="2643019"/>
            <a:ext cx="457209" cy="92168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7" name="Picture 4" descr="Image result for TWO STICK MEN OUTL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239" y="5459104"/>
            <a:ext cx="1423069" cy="407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8338">
                        <a14:foregroundMark x1="42382" y1="81250" x2="53186" y2="34500"/>
                        <a14:foregroundMark x1="14958" y1="33000" x2="79778" y2="87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78843" y="6285823"/>
            <a:ext cx="2947998" cy="326648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 rot="5400000">
            <a:off x="8394754" y="7338743"/>
            <a:ext cx="207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SAME-SEX</a:t>
            </a:r>
          </a:p>
        </p:txBody>
      </p:sp>
      <p:pic>
        <p:nvPicPr>
          <p:cNvPr id="93" name="Picture 4" descr="Image result for TWO STICK MEN OUTLIN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182" y="5459103"/>
            <a:ext cx="1423069" cy="409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Oval 57"/>
          <p:cNvSpPr/>
          <p:nvPr/>
        </p:nvSpPr>
        <p:spPr>
          <a:xfrm>
            <a:off x="8433272" y="5459102"/>
            <a:ext cx="925378" cy="846358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7045205" y="5459102"/>
            <a:ext cx="925378" cy="846358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4100932" y="9166588"/>
            <a:ext cx="207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COHABITATION</a:t>
            </a:r>
          </a:p>
        </p:txBody>
      </p:sp>
      <p:sp>
        <p:nvSpPr>
          <p:cNvPr id="60" name="Horizontal Scroll 59"/>
          <p:cNvSpPr/>
          <p:nvPr/>
        </p:nvSpPr>
        <p:spPr>
          <a:xfrm>
            <a:off x="0" y="798717"/>
            <a:ext cx="1783949" cy="34090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ysClr val="windowText" lastClr="000000"/>
                </a:solidFill>
              </a:rPr>
              <a:t>“Go forth and multiply.”</a:t>
            </a:r>
          </a:p>
        </p:txBody>
      </p:sp>
      <p:sp>
        <p:nvSpPr>
          <p:cNvPr id="112" name="Oval 111"/>
          <p:cNvSpPr/>
          <p:nvPr/>
        </p:nvSpPr>
        <p:spPr>
          <a:xfrm>
            <a:off x="10635069" y="6342775"/>
            <a:ext cx="2121795" cy="216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ysClr val="windowText" lastClr="000000"/>
              </a:solidFill>
            </a:endParaRPr>
          </a:p>
        </p:txBody>
      </p:sp>
      <p:cxnSp>
        <p:nvCxnSpPr>
          <p:cNvPr id="75" name="Straight Connector 74"/>
          <p:cNvCxnSpPr>
            <a:stCxn id="73" idx="0"/>
          </p:cNvCxnSpPr>
          <p:nvPr/>
        </p:nvCxnSpPr>
        <p:spPr>
          <a:xfrm flipV="1">
            <a:off x="10450440" y="6445001"/>
            <a:ext cx="0" cy="1085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endCxn id="112" idx="4"/>
          </p:cNvCxnSpPr>
          <p:nvPr/>
        </p:nvCxnSpPr>
        <p:spPr>
          <a:xfrm flipH="1" flipV="1">
            <a:off x="11695967" y="8502775"/>
            <a:ext cx="18472" cy="9714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10098686" y="6445001"/>
            <a:ext cx="351754" cy="4920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 flipV="1">
            <a:off x="10451070" y="6458682"/>
            <a:ext cx="351124" cy="4116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 flipV="1">
            <a:off x="11428904" y="8976457"/>
            <a:ext cx="612445" cy="137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9568987" y="6943812"/>
            <a:ext cx="1189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GENDER EQUALITY</a:t>
            </a:r>
          </a:p>
        </p:txBody>
      </p:sp>
      <p:sp>
        <p:nvSpPr>
          <p:cNvPr id="146" name="Horizontal Scroll 145"/>
          <p:cNvSpPr/>
          <p:nvPr/>
        </p:nvSpPr>
        <p:spPr>
          <a:xfrm>
            <a:off x="6069139" y="1697521"/>
            <a:ext cx="3758251" cy="355191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ysClr val="windowText" lastClr="000000"/>
                </a:solidFill>
              </a:rPr>
              <a:t>10 Commandments – “You shall not commit adultery.”</a:t>
            </a:r>
          </a:p>
        </p:txBody>
      </p:sp>
      <p:sp>
        <p:nvSpPr>
          <p:cNvPr id="147" name="Horizontal Scroll 146"/>
          <p:cNvSpPr/>
          <p:nvPr/>
        </p:nvSpPr>
        <p:spPr>
          <a:xfrm>
            <a:off x="42828" y="3929450"/>
            <a:ext cx="945343" cy="1106992"/>
          </a:xfrm>
          <a:prstGeom prst="horizontalScroll">
            <a:avLst>
              <a:gd name="adj" fmla="val 68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ysClr val="windowText" lastClr="000000"/>
                </a:solidFill>
              </a:rPr>
              <a:t>“What God has joined together, let no one separate.”</a:t>
            </a:r>
          </a:p>
        </p:txBody>
      </p:sp>
      <p:sp>
        <p:nvSpPr>
          <p:cNvPr id="148" name="Horizontal Scroll 147"/>
          <p:cNvSpPr/>
          <p:nvPr/>
        </p:nvSpPr>
        <p:spPr>
          <a:xfrm>
            <a:off x="3519488" y="3506566"/>
            <a:ext cx="1874742" cy="864867"/>
          </a:xfrm>
          <a:prstGeom prst="horizontalScroll">
            <a:avLst>
              <a:gd name="adj" fmla="val 68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ysClr val="windowText" lastClr="000000"/>
                </a:solidFill>
              </a:rPr>
              <a:t>“Divorce is twice. Then either keep in an acceptable manner or release with good treatment.”</a:t>
            </a:r>
          </a:p>
        </p:txBody>
      </p:sp>
      <p:sp>
        <p:nvSpPr>
          <p:cNvPr id="149" name="Horizontal Scroll 148"/>
          <p:cNvSpPr/>
          <p:nvPr/>
        </p:nvSpPr>
        <p:spPr>
          <a:xfrm>
            <a:off x="5713310" y="6064748"/>
            <a:ext cx="1454174" cy="922828"/>
          </a:xfrm>
          <a:prstGeom prst="horizontalScroll">
            <a:avLst>
              <a:gd name="adj" fmla="val 68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ysClr val="windowText" lastClr="000000"/>
                </a:solidFill>
              </a:rPr>
              <a:t>“Thou shalt lie with mankind as with womankind; it is an abomination.”</a:t>
            </a:r>
          </a:p>
        </p:txBody>
      </p:sp>
      <p:sp>
        <p:nvSpPr>
          <p:cNvPr id="150" name="Vertical Scroll 149"/>
          <p:cNvSpPr/>
          <p:nvPr/>
        </p:nvSpPr>
        <p:spPr>
          <a:xfrm>
            <a:off x="11734800" y="8409717"/>
            <a:ext cx="1022064" cy="1146941"/>
          </a:xfrm>
          <a:prstGeom prst="verticalScroll">
            <a:avLst>
              <a:gd name="adj" fmla="val 531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ysClr val="windowText" lastClr="000000"/>
                </a:solidFill>
              </a:rPr>
              <a:t>“A woman should learn in quietness and full submission.”</a:t>
            </a:r>
          </a:p>
        </p:txBody>
      </p:sp>
      <p:sp>
        <p:nvSpPr>
          <p:cNvPr id="151" name="Horizontal Scroll 150"/>
          <p:cNvSpPr/>
          <p:nvPr/>
        </p:nvSpPr>
        <p:spPr>
          <a:xfrm>
            <a:off x="6561144" y="8976457"/>
            <a:ext cx="3713419" cy="555420"/>
          </a:xfrm>
          <a:prstGeom prst="horizontalScroll">
            <a:avLst>
              <a:gd name="adj" fmla="val 68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ysClr val="windowText" lastClr="000000"/>
                </a:solidFill>
              </a:rPr>
              <a:t>“There is neither Jew or Gentile, neither slave nor free, nor is there male or female, for you are all one in Christ Jesus.”</a:t>
            </a:r>
          </a:p>
        </p:txBody>
      </p:sp>
      <p:sp>
        <p:nvSpPr>
          <p:cNvPr id="107" name="Horizontal Scroll 106"/>
          <p:cNvSpPr/>
          <p:nvPr/>
        </p:nvSpPr>
        <p:spPr>
          <a:xfrm>
            <a:off x="11221988" y="1530798"/>
            <a:ext cx="1516060" cy="1422248"/>
          </a:xfrm>
          <a:prstGeom prst="horizontalScroll">
            <a:avLst>
              <a:gd name="adj" fmla="val 958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100" i="1" dirty="0"/>
              <a:t>“Do not approach unlawful sexual intercourse. Indeed, it is ever an immorality and is evil as a way.” </a:t>
            </a:r>
            <a:endParaRPr lang="en-GB" sz="1100" dirty="0"/>
          </a:p>
        </p:txBody>
      </p:sp>
      <p:sp>
        <p:nvSpPr>
          <p:cNvPr id="153" name="Vertical Scroll 152"/>
          <p:cNvSpPr/>
          <p:nvPr/>
        </p:nvSpPr>
        <p:spPr>
          <a:xfrm>
            <a:off x="11895134" y="5725559"/>
            <a:ext cx="842914" cy="677137"/>
          </a:xfrm>
          <a:prstGeom prst="verticalScroll">
            <a:avLst>
              <a:gd name="adj" fmla="val 629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ysClr val="windowText" lastClr="000000"/>
                </a:solidFill>
              </a:rPr>
              <a:t>“Go forth and multiply.”</a:t>
            </a:r>
          </a:p>
        </p:txBody>
      </p:sp>
    </p:spTree>
    <p:extLst>
      <p:ext uri="{BB962C8B-B14F-4D97-AF65-F5344CB8AC3E}">
        <p14:creationId xmlns:p14="http://schemas.microsoft.com/office/powerpoint/2010/main" val="402932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f480f0e97bcf7e6ea435bba64c474ce2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656060c42fcb9b913b267268bc8f42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814C4-7836-474E-B15C-1DC4D1B07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B18D1-4B83-489B-8E48-C2A1ACD337D9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7DF10C3B-9864-4472-B74B-D55D2C3E35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189</Words>
  <Application>Microsoft Office PowerPoint</Application>
  <PresentationFormat>A3 Paper (297x420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Townley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Boyle, Shannon</dc:creator>
  <cp:lastModifiedBy>Ruth Metcalfe</cp:lastModifiedBy>
  <cp:revision>22</cp:revision>
  <cp:lastPrinted>2018-01-26T11:52:19Z</cp:lastPrinted>
  <dcterms:created xsi:type="dcterms:W3CDTF">2017-12-06T17:14:51Z</dcterms:created>
  <dcterms:modified xsi:type="dcterms:W3CDTF">2025-02-12T11:48:57Z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