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C88A70-122C-CC30-9AE6-F527DD1BCB9D}" v="1" dt="2020-06-16T20:20:05.656"/>
    <p1510:client id="{AAEDC425-00BC-5047-5EB4-23FB71019CD0}" v="1" dt="2020-06-24T09:49:34.633"/>
    <p1510:client id="{DD76E4FA-31F0-360D-D677-C3D6DFEB7000}" v="2" dt="2021-12-16T11:42:30.8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9" d="100"/>
          <a:sy n="79" d="100"/>
        </p:scale>
        <p:origin x="19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sa Martin" userId="S::lisa.martin@daca.uk.com::72b5fb35-40d2-4db0-8d70-35329a929fa9" providerId="AD" clId="Web-{DD76E4FA-31F0-360D-D677-C3D6DFEB7000}"/>
    <pc:docChg chg="modSld">
      <pc:chgData name="Lisa Martin" userId="S::lisa.martin@daca.uk.com::72b5fb35-40d2-4db0-8d70-35329a929fa9" providerId="AD" clId="Web-{DD76E4FA-31F0-360D-D677-C3D6DFEB7000}" dt="2021-12-16T11:42:30.802" v="0" actId="20577"/>
      <pc:docMkLst>
        <pc:docMk/>
      </pc:docMkLst>
      <pc:sldChg chg="modSp">
        <pc:chgData name="Lisa Martin" userId="S::lisa.martin@daca.uk.com::72b5fb35-40d2-4db0-8d70-35329a929fa9" providerId="AD" clId="Web-{DD76E4FA-31F0-360D-D677-C3D6DFEB7000}" dt="2021-12-16T11:42:30.802" v="0" actId="20577"/>
        <pc:sldMkLst>
          <pc:docMk/>
          <pc:sldMk cId="1642489617" sldId="256"/>
        </pc:sldMkLst>
        <pc:spChg chg="mod">
          <ac:chgData name="Lisa Martin" userId="S::lisa.martin@daca.uk.com::72b5fb35-40d2-4db0-8d70-35329a929fa9" providerId="AD" clId="Web-{DD76E4FA-31F0-360D-D677-C3D6DFEB7000}" dt="2021-12-16T11:42:30.802" v="0" actId="20577"/>
          <ac:spMkLst>
            <pc:docMk/>
            <pc:sldMk cId="1642489617" sldId="256"/>
            <ac:spMk id="7" creationId="{440643EB-38DD-4F29-A810-C6D892259A14}"/>
          </ac:spMkLst>
        </pc:spChg>
      </pc:sldChg>
    </pc:docChg>
  </pc:docChgLst>
  <pc:docChgLst>
    <pc:chgData name="Ian Fielding" userId="S::ian.fielding@daca.uk.com::98ad086e-db83-48fb-9a0a-04633f605f89" providerId="AD" clId="Web-{AAEDC425-00BC-5047-5EB4-23FB71019CD0}"/>
    <pc:docChg chg="modSld">
      <pc:chgData name="Ian Fielding" userId="S::ian.fielding@daca.uk.com::98ad086e-db83-48fb-9a0a-04633f605f89" providerId="AD" clId="Web-{AAEDC425-00BC-5047-5EB4-23FB71019CD0}" dt="2020-06-24T09:49:34.633" v="0" actId="1076"/>
      <pc:docMkLst>
        <pc:docMk/>
      </pc:docMkLst>
      <pc:sldChg chg="modSp">
        <pc:chgData name="Ian Fielding" userId="S::ian.fielding@daca.uk.com::98ad086e-db83-48fb-9a0a-04633f605f89" providerId="AD" clId="Web-{AAEDC425-00BC-5047-5EB4-23FB71019CD0}" dt="2020-06-24T09:49:34.633" v="0" actId="1076"/>
        <pc:sldMkLst>
          <pc:docMk/>
          <pc:sldMk cId="1642489617" sldId="256"/>
        </pc:sldMkLst>
        <pc:spChg chg="mod">
          <ac:chgData name="Ian Fielding" userId="S::ian.fielding@daca.uk.com::98ad086e-db83-48fb-9a0a-04633f605f89" providerId="AD" clId="Web-{AAEDC425-00BC-5047-5EB4-23FB71019CD0}" dt="2020-06-24T09:49:34.633" v="0" actId="1076"/>
          <ac:spMkLst>
            <pc:docMk/>
            <pc:sldMk cId="1642489617" sldId="256"/>
            <ac:spMk id="2" creationId="{00000000-0000-0000-0000-000000000000}"/>
          </ac:spMkLst>
        </pc:spChg>
      </pc:sldChg>
    </pc:docChg>
  </pc:docChgLst>
  <pc:docChgLst>
    <pc:chgData name="Rachael Duckworth" userId="S::rachael.duckworth@daca.uk.com::aec4cfd2-bac1-4066-acc6-2534f8749c83" providerId="AD" clId="Web-{49C88A70-122C-CC30-9AE6-F527DD1BCB9D}"/>
    <pc:docChg chg="modSld">
      <pc:chgData name="Rachael Duckworth" userId="S::rachael.duckworth@daca.uk.com::aec4cfd2-bac1-4066-acc6-2534f8749c83" providerId="AD" clId="Web-{49C88A70-122C-CC30-9AE6-F527DD1BCB9D}" dt="2020-06-16T20:20:05.656" v="0" actId="1076"/>
      <pc:docMkLst>
        <pc:docMk/>
      </pc:docMkLst>
      <pc:sldChg chg="modSp">
        <pc:chgData name="Rachael Duckworth" userId="S::rachael.duckworth@daca.uk.com::aec4cfd2-bac1-4066-acc6-2534f8749c83" providerId="AD" clId="Web-{49C88A70-122C-CC30-9AE6-F527DD1BCB9D}" dt="2020-06-16T20:20:05.656" v="0" actId="1076"/>
        <pc:sldMkLst>
          <pc:docMk/>
          <pc:sldMk cId="1642489617" sldId="256"/>
        </pc:sldMkLst>
        <pc:spChg chg="mod">
          <ac:chgData name="Rachael Duckworth" userId="S::rachael.duckworth@daca.uk.com::aec4cfd2-bac1-4066-acc6-2534f8749c83" providerId="AD" clId="Web-{49C88A70-122C-CC30-9AE6-F527DD1BCB9D}" dt="2020-06-16T20:20:05.656" v="0" actId="1076"/>
          <ac:spMkLst>
            <pc:docMk/>
            <pc:sldMk cId="1642489617" sldId="256"/>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C5206-1A54-4E12-A792-6E55982FFE3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7F86230-8999-43D8-B3BF-2FEF5C7A39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2C7D7FA-81EE-4C0B-AB6B-C198DEF3F5B2}"/>
              </a:ext>
            </a:extLst>
          </p:cNvPr>
          <p:cNvSpPr>
            <a:spLocks noGrp="1"/>
          </p:cNvSpPr>
          <p:nvPr>
            <p:ph type="dt" sz="half" idx="10"/>
          </p:nvPr>
        </p:nvSpPr>
        <p:spPr/>
        <p:txBody>
          <a:bodyPr/>
          <a:lstStyle/>
          <a:p>
            <a:fld id="{6E0FFCEF-FAA8-4A3B-9210-70306B23487E}" type="datetimeFigureOut">
              <a:rPr lang="en-GB" smtClean="0"/>
              <a:t>16/12/2021</a:t>
            </a:fld>
            <a:endParaRPr lang="en-GB"/>
          </a:p>
        </p:txBody>
      </p:sp>
      <p:sp>
        <p:nvSpPr>
          <p:cNvPr id="5" name="Footer Placeholder 4">
            <a:extLst>
              <a:ext uri="{FF2B5EF4-FFF2-40B4-BE49-F238E27FC236}">
                <a16:creationId xmlns:a16="http://schemas.microsoft.com/office/drawing/2014/main" id="{75BCEB37-EB40-4CBC-ABD2-75BACD64B0E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7874D62-2912-4633-9DFB-175D96E2FB01}"/>
              </a:ext>
            </a:extLst>
          </p:cNvPr>
          <p:cNvSpPr>
            <a:spLocks noGrp="1"/>
          </p:cNvSpPr>
          <p:nvPr>
            <p:ph type="sldNum" sz="quarter" idx="12"/>
          </p:nvPr>
        </p:nvSpPr>
        <p:spPr/>
        <p:txBody>
          <a:bodyPr/>
          <a:lstStyle/>
          <a:p>
            <a:fld id="{802A6A87-1D3A-4B89-BDD0-F1452C081E69}" type="slidenum">
              <a:rPr lang="en-GB" smtClean="0"/>
              <a:t>‹#›</a:t>
            </a:fld>
            <a:endParaRPr lang="en-GB"/>
          </a:p>
        </p:txBody>
      </p:sp>
    </p:spTree>
    <p:extLst>
      <p:ext uri="{BB962C8B-B14F-4D97-AF65-F5344CB8AC3E}">
        <p14:creationId xmlns:p14="http://schemas.microsoft.com/office/powerpoint/2010/main" val="3664346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F6881-FA30-4AF6-BEC2-5C5AB1FAAA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46BC476-8506-49DA-ACC9-D80235E9512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55FCD8C-E046-4D1B-B501-8D5D68F574A1}"/>
              </a:ext>
            </a:extLst>
          </p:cNvPr>
          <p:cNvSpPr>
            <a:spLocks noGrp="1"/>
          </p:cNvSpPr>
          <p:nvPr>
            <p:ph type="dt" sz="half" idx="10"/>
          </p:nvPr>
        </p:nvSpPr>
        <p:spPr/>
        <p:txBody>
          <a:bodyPr/>
          <a:lstStyle/>
          <a:p>
            <a:fld id="{6E0FFCEF-FAA8-4A3B-9210-70306B23487E}" type="datetimeFigureOut">
              <a:rPr lang="en-GB" smtClean="0"/>
              <a:t>16/12/2021</a:t>
            </a:fld>
            <a:endParaRPr lang="en-GB"/>
          </a:p>
        </p:txBody>
      </p:sp>
      <p:sp>
        <p:nvSpPr>
          <p:cNvPr id="5" name="Footer Placeholder 4">
            <a:extLst>
              <a:ext uri="{FF2B5EF4-FFF2-40B4-BE49-F238E27FC236}">
                <a16:creationId xmlns:a16="http://schemas.microsoft.com/office/drawing/2014/main" id="{27477CC2-9C59-46B9-8AC3-2E009BF7935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40E793-6616-4918-8DEE-60992ADB91F1}"/>
              </a:ext>
            </a:extLst>
          </p:cNvPr>
          <p:cNvSpPr>
            <a:spLocks noGrp="1"/>
          </p:cNvSpPr>
          <p:nvPr>
            <p:ph type="sldNum" sz="quarter" idx="12"/>
          </p:nvPr>
        </p:nvSpPr>
        <p:spPr/>
        <p:txBody>
          <a:bodyPr/>
          <a:lstStyle/>
          <a:p>
            <a:fld id="{802A6A87-1D3A-4B89-BDD0-F1452C081E69}" type="slidenum">
              <a:rPr lang="en-GB" smtClean="0"/>
              <a:t>‹#›</a:t>
            </a:fld>
            <a:endParaRPr lang="en-GB"/>
          </a:p>
        </p:txBody>
      </p:sp>
    </p:spTree>
    <p:extLst>
      <p:ext uri="{BB962C8B-B14F-4D97-AF65-F5344CB8AC3E}">
        <p14:creationId xmlns:p14="http://schemas.microsoft.com/office/powerpoint/2010/main" val="339260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9ECD6D9-9456-4C11-9B90-272EA7A3212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E65E636-C746-4093-888D-DCD0EB0707E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072F75-25D0-47C2-A4E3-28993C1FDED0}"/>
              </a:ext>
            </a:extLst>
          </p:cNvPr>
          <p:cNvSpPr>
            <a:spLocks noGrp="1"/>
          </p:cNvSpPr>
          <p:nvPr>
            <p:ph type="dt" sz="half" idx="10"/>
          </p:nvPr>
        </p:nvSpPr>
        <p:spPr/>
        <p:txBody>
          <a:bodyPr/>
          <a:lstStyle/>
          <a:p>
            <a:fld id="{6E0FFCEF-FAA8-4A3B-9210-70306B23487E}" type="datetimeFigureOut">
              <a:rPr lang="en-GB" smtClean="0"/>
              <a:t>16/12/2021</a:t>
            </a:fld>
            <a:endParaRPr lang="en-GB"/>
          </a:p>
        </p:txBody>
      </p:sp>
      <p:sp>
        <p:nvSpPr>
          <p:cNvPr id="5" name="Footer Placeholder 4">
            <a:extLst>
              <a:ext uri="{FF2B5EF4-FFF2-40B4-BE49-F238E27FC236}">
                <a16:creationId xmlns:a16="http://schemas.microsoft.com/office/drawing/2014/main" id="{B16F0526-4AD9-421C-8CD4-46589B09BBE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DB9C7DC-8500-48DF-92D0-116C906EDB10}"/>
              </a:ext>
            </a:extLst>
          </p:cNvPr>
          <p:cNvSpPr>
            <a:spLocks noGrp="1"/>
          </p:cNvSpPr>
          <p:nvPr>
            <p:ph type="sldNum" sz="quarter" idx="12"/>
          </p:nvPr>
        </p:nvSpPr>
        <p:spPr/>
        <p:txBody>
          <a:bodyPr/>
          <a:lstStyle/>
          <a:p>
            <a:fld id="{802A6A87-1D3A-4B89-BDD0-F1452C081E69}" type="slidenum">
              <a:rPr lang="en-GB" smtClean="0"/>
              <a:t>‹#›</a:t>
            </a:fld>
            <a:endParaRPr lang="en-GB"/>
          </a:p>
        </p:txBody>
      </p:sp>
    </p:spTree>
    <p:extLst>
      <p:ext uri="{BB962C8B-B14F-4D97-AF65-F5344CB8AC3E}">
        <p14:creationId xmlns:p14="http://schemas.microsoft.com/office/powerpoint/2010/main" val="1981534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B42E7-2AE2-4664-9173-39441B05497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5603BF4-D809-407C-B4AC-72C8EC98824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AB460FE-864F-41E0-A1D1-468F69FE2E3B}"/>
              </a:ext>
            </a:extLst>
          </p:cNvPr>
          <p:cNvSpPr>
            <a:spLocks noGrp="1"/>
          </p:cNvSpPr>
          <p:nvPr>
            <p:ph type="dt" sz="half" idx="10"/>
          </p:nvPr>
        </p:nvSpPr>
        <p:spPr/>
        <p:txBody>
          <a:bodyPr/>
          <a:lstStyle/>
          <a:p>
            <a:fld id="{6E0FFCEF-FAA8-4A3B-9210-70306B23487E}" type="datetimeFigureOut">
              <a:rPr lang="en-GB" smtClean="0"/>
              <a:t>16/12/2021</a:t>
            </a:fld>
            <a:endParaRPr lang="en-GB"/>
          </a:p>
        </p:txBody>
      </p:sp>
      <p:sp>
        <p:nvSpPr>
          <p:cNvPr id="5" name="Footer Placeholder 4">
            <a:extLst>
              <a:ext uri="{FF2B5EF4-FFF2-40B4-BE49-F238E27FC236}">
                <a16:creationId xmlns:a16="http://schemas.microsoft.com/office/drawing/2014/main" id="{1C4991AD-2E3A-453F-8A20-1325DC3926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3B4E772-9195-4F41-AB93-44B3532D9FA8}"/>
              </a:ext>
            </a:extLst>
          </p:cNvPr>
          <p:cNvSpPr>
            <a:spLocks noGrp="1"/>
          </p:cNvSpPr>
          <p:nvPr>
            <p:ph type="sldNum" sz="quarter" idx="12"/>
          </p:nvPr>
        </p:nvSpPr>
        <p:spPr/>
        <p:txBody>
          <a:bodyPr/>
          <a:lstStyle/>
          <a:p>
            <a:fld id="{802A6A87-1D3A-4B89-BDD0-F1452C081E69}" type="slidenum">
              <a:rPr lang="en-GB" smtClean="0"/>
              <a:t>‹#›</a:t>
            </a:fld>
            <a:endParaRPr lang="en-GB"/>
          </a:p>
        </p:txBody>
      </p:sp>
    </p:spTree>
    <p:extLst>
      <p:ext uri="{BB962C8B-B14F-4D97-AF65-F5344CB8AC3E}">
        <p14:creationId xmlns:p14="http://schemas.microsoft.com/office/powerpoint/2010/main" val="420878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A0BE2-1BE1-4EBE-89DB-1467F256DD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D0DBD78-3BE1-4180-B534-77DD5D6727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2AACF5D-CC4E-4CBE-8447-CF6F3122DF3B}"/>
              </a:ext>
            </a:extLst>
          </p:cNvPr>
          <p:cNvSpPr>
            <a:spLocks noGrp="1"/>
          </p:cNvSpPr>
          <p:nvPr>
            <p:ph type="dt" sz="half" idx="10"/>
          </p:nvPr>
        </p:nvSpPr>
        <p:spPr/>
        <p:txBody>
          <a:bodyPr/>
          <a:lstStyle/>
          <a:p>
            <a:fld id="{6E0FFCEF-FAA8-4A3B-9210-70306B23487E}" type="datetimeFigureOut">
              <a:rPr lang="en-GB" smtClean="0"/>
              <a:t>16/12/2021</a:t>
            </a:fld>
            <a:endParaRPr lang="en-GB"/>
          </a:p>
        </p:txBody>
      </p:sp>
      <p:sp>
        <p:nvSpPr>
          <p:cNvPr id="5" name="Footer Placeholder 4">
            <a:extLst>
              <a:ext uri="{FF2B5EF4-FFF2-40B4-BE49-F238E27FC236}">
                <a16:creationId xmlns:a16="http://schemas.microsoft.com/office/drawing/2014/main" id="{ACCC1F2A-052C-489B-9E02-35C3E244308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855D47E-81C3-4081-8544-CB98B069FBE8}"/>
              </a:ext>
            </a:extLst>
          </p:cNvPr>
          <p:cNvSpPr>
            <a:spLocks noGrp="1"/>
          </p:cNvSpPr>
          <p:nvPr>
            <p:ph type="sldNum" sz="quarter" idx="12"/>
          </p:nvPr>
        </p:nvSpPr>
        <p:spPr/>
        <p:txBody>
          <a:bodyPr/>
          <a:lstStyle/>
          <a:p>
            <a:fld id="{802A6A87-1D3A-4B89-BDD0-F1452C081E69}" type="slidenum">
              <a:rPr lang="en-GB" smtClean="0"/>
              <a:t>‹#›</a:t>
            </a:fld>
            <a:endParaRPr lang="en-GB"/>
          </a:p>
        </p:txBody>
      </p:sp>
    </p:spTree>
    <p:extLst>
      <p:ext uri="{BB962C8B-B14F-4D97-AF65-F5344CB8AC3E}">
        <p14:creationId xmlns:p14="http://schemas.microsoft.com/office/powerpoint/2010/main" val="1931169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FBDC3-F619-493C-9EAC-7798E738EBC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3F48EF4-22D5-434C-900C-70A33FD7DDD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6808219-A983-480B-A3D0-BA63926F949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81C3C47-7488-4832-B204-1E8F5078A227}"/>
              </a:ext>
            </a:extLst>
          </p:cNvPr>
          <p:cNvSpPr>
            <a:spLocks noGrp="1"/>
          </p:cNvSpPr>
          <p:nvPr>
            <p:ph type="dt" sz="half" idx="10"/>
          </p:nvPr>
        </p:nvSpPr>
        <p:spPr/>
        <p:txBody>
          <a:bodyPr/>
          <a:lstStyle/>
          <a:p>
            <a:fld id="{6E0FFCEF-FAA8-4A3B-9210-70306B23487E}" type="datetimeFigureOut">
              <a:rPr lang="en-GB" smtClean="0"/>
              <a:t>16/12/2021</a:t>
            </a:fld>
            <a:endParaRPr lang="en-GB"/>
          </a:p>
        </p:txBody>
      </p:sp>
      <p:sp>
        <p:nvSpPr>
          <p:cNvPr id="6" name="Footer Placeholder 5">
            <a:extLst>
              <a:ext uri="{FF2B5EF4-FFF2-40B4-BE49-F238E27FC236}">
                <a16:creationId xmlns:a16="http://schemas.microsoft.com/office/drawing/2014/main" id="{14368EBC-F557-464C-9376-AB63E7A5DDC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4E253C8-A961-46C9-B7CD-49FE1D5CAFED}"/>
              </a:ext>
            </a:extLst>
          </p:cNvPr>
          <p:cNvSpPr>
            <a:spLocks noGrp="1"/>
          </p:cNvSpPr>
          <p:nvPr>
            <p:ph type="sldNum" sz="quarter" idx="12"/>
          </p:nvPr>
        </p:nvSpPr>
        <p:spPr/>
        <p:txBody>
          <a:bodyPr/>
          <a:lstStyle/>
          <a:p>
            <a:fld id="{802A6A87-1D3A-4B89-BDD0-F1452C081E69}" type="slidenum">
              <a:rPr lang="en-GB" smtClean="0"/>
              <a:t>‹#›</a:t>
            </a:fld>
            <a:endParaRPr lang="en-GB"/>
          </a:p>
        </p:txBody>
      </p:sp>
    </p:spTree>
    <p:extLst>
      <p:ext uri="{BB962C8B-B14F-4D97-AF65-F5344CB8AC3E}">
        <p14:creationId xmlns:p14="http://schemas.microsoft.com/office/powerpoint/2010/main" val="3518595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FCA27-F4BE-4CB2-A388-9A14C089C9E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2419577-8A04-4436-9F28-3DB7E753F3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10D64CC-9789-4645-B351-AC8A857A5CC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3095C40-3C0B-47D5-B73D-D1D89204E1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0A541FD-A207-41B9-847F-9825195FDC6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2BE7BEC-8BDC-43A3-BC73-3C1112B0980D}"/>
              </a:ext>
            </a:extLst>
          </p:cNvPr>
          <p:cNvSpPr>
            <a:spLocks noGrp="1"/>
          </p:cNvSpPr>
          <p:nvPr>
            <p:ph type="dt" sz="half" idx="10"/>
          </p:nvPr>
        </p:nvSpPr>
        <p:spPr/>
        <p:txBody>
          <a:bodyPr/>
          <a:lstStyle/>
          <a:p>
            <a:fld id="{6E0FFCEF-FAA8-4A3B-9210-70306B23487E}" type="datetimeFigureOut">
              <a:rPr lang="en-GB" smtClean="0"/>
              <a:t>16/12/2021</a:t>
            </a:fld>
            <a:endParaRPr lang="en-GB"/>
          </a:p>
        </p:txBody>
      </p:sp>
      <p:sp>
        <p:nvSpPr>
          <p:cNvPr id="8" name="Footer Placeholder 7">
            <a:extLst>
              <a:ext uri="{FF2B5EF4-FFF2-40B4-BE49-F238E27FC236}">
                <a16:creationId xmlns:a16="http://schemas.microsoft.com/office/drawing/2014/main" id="{EA212D24-1F58-4FF3-941B-4A7725590E6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151255A-9C36-43A1-8913-CD1D5DA6F8CC}"/>
              </a:ext>
            </a:extLst>
          </p:cNvPr>
          <p:cNvSpPr>
            <a:spLocks noGrp="1"/>
          </p:cNvSpPr>
          <p:nvPr>
            <p:ph type="sldNum" sz="quarter" idx="12"/>
          </p:nvPr>
        </p:nvSpPr>
        <p:spPr/>
        <p:txBody>
          <a:bodyPr/>
          <a:lstStyle/>
          <a:p>
            <a:fld id="{802A6A87-1D3A-4B89-BDD0-F1452C081E69}" type="slidenum">
              <a:rPr lang="en-GB" smtClean="0"/>
              <a:t>‹#›</a:t>
            </a:fld>
            <a:endParaRPr lang="en-GB"/>
          </a:p>
        </p:txBody>
      </p:sp>
    </p:spTree>
    <p:extLst>
      <p:ext uri="{BB962C8B-B14F-4D97-AF65-F5344CB8AC3E}">
        <p14:creationId xmlns:p14="http://schemas.microsoft.com/office/powerpoint/2010/main" val="3219575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1C04F-A999-4EF4-BD13-6CAD43CB3B5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BF4AB2B-78D0-4789-95FA-3442EAA2A12D}"/>
              </a:ext>
            </a:extLst>
          </p:cNvPr>
          <p:cNvSpPr>
            <a:spLocks noGrp="1"/>
          </p:cNvSpPr>
          <p:nvPr>
            <p:ph type="dt" sz="half" idx="10"/>
          </p:nvPr>
        </p:nvSpPr>
        <p:spPr/>
        <p:txBody>
          <a:bodyPr/>
          <a:lstStyle/>
          <a:p>
            <a:fld id="{6E0FFCEF-FAA8-4A3B-9210-70306B23487E}" type="datetimeFigureOut">
              <a:rPr lang="en-GB" smtClean="0"/>
              <a:t>16/12/2021</a:t>
            </a:fld>
            <a:endParaRPr lang="en-GB"/>
          </a:p>
        </p:txBody>
      </p:sp>
      <p:sp>
        <p:nvSpPr>
          <p:cNvPr id="4" name="Footer Placeholder 3">
            <a:extLst>
              <a:ext uri="{FF2B5EF4-FFF2-40B4-BE49-F238E27FC236}">
                <a16:creationId xmlns:a16="http://schemas.microsoft.com/office/drawing/2014/main" id="{EDB4B9E5-EE87-4889-8F6B-6B612CE1A36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C42882F-132B-400D-AF96-7BE0966108CF}"/>
              </a:ext>
            </a:extLst>
          </p:cNvPr>
          <p:cNvSpPr>
            <a:spLocks noGrp="1"/>
          </p:cNvSpPr>
          <p:nvPr>
            <p:ph type="sldNum" sz="quarter" idx="12"/>
          </p:nvPr>
        </p:nvSpPr>
        <p:spPr/>
        <p:txBody>
          <a:bodyPr/>
          <a:lstStyle/>
          <a:p>
            <a:fld id="{802A6A87-1D3A-4B89-BDD0-F1452C081E69}" type="slidenum">
              <a:rPr lang="en-GB" smtClean="0"/>
              <a:t>‹#›</a:t>
            </a:fld>
            <a:endParaRPr lang="en-GB"/>
          </a:p>
        </p:txBody>
      </p:sp>
    </p:spTree>
    <p:extLst>
      <p:ext uri="{BB962C8B-B14F-4D97-AF65-F5344CB8AC3E}">
        <p14:creationId xmlns:p14="http://schemas.microsoft.com/office/powerpoint/2010/main" val="2935892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582C5F-D7BB-45FE-8F9C-CAA4340C0ED4}"/>
              </a:ext>
            </a:extLst>
          </p:cNvPr>
          <p:cNvSpPr>
            <a:spLocks noGrp="1"/>
          </p:cNvSpPr>
          <p:nvPr>
            <p:ph type="dt" sz="half" idx="10"/>
          </p:nvPr>
        </p:nvSpPr>
        <p:spPr/>
        <p:txBody>
          <a:bodyPr/>
          <a:lstStyle/>
          <a:p>
            <a:fld id="{6E0FFCEF-FAA8-4A3B-9210-70306B23487E}" type="datetimeFigureOut">
              <a:rPr lang="en-GB" smtClean="0"/>
              <a:t>16/12/2021</a:t>
            </a:fld>
            <a:endParaRPr lang="en-GB"/>
          </a:p>
        </p:txBody>
      </p:sp>
      <p:sp>
        <p:nvSpPr>
          <p:cNvPr id="3" name="Footer Placeholder 2">
            <a:extLst>
              <a:ext uri="{FF2B5EF4-FFF2-40B4-BE49-F238E27FC236}">
                <a16:creationId xmlns:a16="http://schemas.microsoft.com/office/drawing/2014/main" id="{76D43EAB-0D77-4AF6-8DE8-08403132665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0D65806-6586-46E2-926E-CD0C7D77F4F7}"/>
              </a:ext>
            </a:extLst>
          </p:cNvPr>
          <p:cNvSpPr>
            <a:spLocks noGrp="1"/>
          </p:cNvSpPr>
          <p:nvPr>
            <p:ph type="sldNum" sz="quarter" idx="12"/>
          </p:nvPr>
        </p:nvSpPr>
        <p:spPr/>
        <p:txBody>
          <a:bodyPr/>
          <a:lstStyle/>
          <a:p>
            <a:fld id="{802A6A87-1D3A-4B89-BDD0-F1452C081E69}" type="slidenum">
              <a:rPr lang="en-GB" smtClean="0"/>
              <a:t>‹#›</a:t>
            </a:fld>
            <a:endParaRPr lang="en-GB"/>
          </a:p>
        </p:txBody>
      </p:sp>
    </p:spTree>
    <p:extLst>
      <p:ext uri="{BB962C8B-B14F-4D97-AF65-F5344CB8AC3E}">
        <p14:creationId xmlns:p14="http://schemas.microsoft.com/office/powerpoint/2010/main" val="3890565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296BF-1E06-432B-A2EE-8217B95C94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FEFEC18-383B-44A6-9AF4-10CD4F2CAF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2BC4BE5-A5EF-431B-BD18-31AC6789DD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5FB3674-EC91-409E-988E-524358343AE2}"/>
              </a:ext>
            </a:extLst>
          </p:cNvPr>
          <p:cNvSpPr>
            <a:spLocks noGrp="1"/>
          </p:cNvSpPr>
          <p:nvPr>
            <p:ph type="dt" sz="half" idx="10"/>
          </p:nvPr>
        </p:nvSpPr>
        <p:spPr/>
        <p:txBody>
          <a:bodyPr/>
          <a:lstStyle/>
          <a:p>
            <a:fld id="{6E0FFCEF-FAA8-4A3B-9210-70306B23487E}" type="datetimeFigureOut">
              <a:rPr lang="en-GB" smtClean="0"/>
              <a:t>16/12/2021</a:t>
            </a:fld>
            <a:endParaRPr lang="en-GB"/>
          </a:p>
        </p:txBody>
      </p:sp>
      <p:sp>
        <p:nvSpPr>
          <p:cNvPr id="6" name="Footer Placeholder 5">
            <a:extLst>
              <a:ext uri="{FF2B5EF4-FFF2-40B4-BE49-F238E27FC236}">
                <a16:creationId xmlns:a16="http://schemas.microsoft.com/office/drawing/2014/main" id="{E7F74483-DA7B-4857-8577-3AAE6BF4831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438123B-9D89-48F0-934B-B46CA2161D3F}"/>
              </a:ext>
            </a:extLst>
          </p:cNvPr>
          <p:cNvSpPr>
            <a:spLocks noGrp="1"/>
          </p:cNvSpPr>
          <p:nvPr>
            <p:ph type="sldNum" sz="quarter" idx="12"/>
          </p:nvPr>
        </p:nvSpPr>
        <p:spPr/>
        <p:txBody>
          <a:bodyPr/>
          <a:lstStyle/>
          <a:p>
            <a:fld id="{802A6A87-1D3A-4B89-BDD0-F1452C081E69}" type="slidenum">
              <a:rPr lang="en-GB" smtClean="0"/>
              <a:t>‹#›</a:t>
            </a:fld>
            <a:endParaRPr lang="en-GB"/>
          </a:p>
        </p:txBody>
      </p:sp>
    </p:spTree>
    <p:extLst>
      <p:ext uri="{BB962C8B-B14F-4D97-AF65-F5344CB8AC3E}">
        <p14:creationId xmlns:p14="http://schemas.microsoft.com/office/powerpoint/2010/main" val="1277303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E266E-3305-4A9F-991E-A6CED9F5CF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A6754DC-8152-45CF-8E3B-AF82056889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40611E3-61F0-4A14-AE11-834B7CA67F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A33833E-AE54-416D-A766-A0B03A57E30C}"/>
              </a:ext>
            </a:extLst>
          </p:cNvPr>
          <p:cNvSpPr>
            <a:spLocks noGrp="1"/>
          </p:cNvSpPr>
          <p:nvPr>
            <p:ph type="dt" sz="half" idx="10"/>
          </p:nvPr>
        </p:nvSpPr>
        <p:spPr/>
        <p:txBody>
          <a:bodyPr/>
          <a:lstStyle/>
          <a:p>
            <a:fld id="{6E0FFCEF-FAA8-4A3B-9210-70306B23487E}" type="datetimeFigureOut">
              <a:rPr lang="en-GB" smtClean="0"/>
              <a:t>16/12/2021</a:t>
            </a:fld>
            <a:endParaRPr lang="en-GB"/>
          </a:p>
        </p:txBody>
      </p:sp>
      <p:sp>
        <p:nvSpPr>
          <p:cNvPr id="6" name="Footer Placeholder 5">
            <a:extLst>
              <a:ext uri="{FF2B5EF4-FFF2-40B4-BE49-F238E27FC236}">
                <a16:creationId xmlns:a16="http://schemas.microsoft.com/office/drawing/2014/main" id="{8E113D84-4B21-4CC4-A69F-0B2BAEFE827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9774EE5-D33C-4EC3-AB8F-88CF7F2A9B3E}"/>
              </a:ext>
            </a:extLst>
          </p:cNvPr>
          <p:cNvSpPr>
            <a:spLocks noGrp="1"/>
          </p:cNvSpPr>
          <p:nvPr>
            <p:ph type="sldNum" sz="quarter" idx="12"/>
          </p:nvPr>
        </p:nvSpPr>
        <p:spPr/>
        <p:txBody>
          <a:bodyPr/>
          <a:lstStyle/>
          <a:p>
            <a:fld id="{802A6A87-1D3A-4B89-BDD0-F1452C081E69}" type="slidenum">
              <a:rPr lang="en-GB" smtClean="0"/>
              <a:t>‹#›</a:t>
            </a:fld>
            <a:endParaRPr lang="en-GB"/>
          </a:p>
        </p:txBody>
      </p:sp>
    </p:spTree>
    <p:extLst>
      <p:ext uri="{BB962C8B-B14F-4D97-AF65-F5344CB8AC3E}">
        <p14:creationId xmlns:p14="http://schemas.microsoft.com/office/powerpoint/2010/main" val="2246896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A3DC6C-AF98-41B8-933E-AFACEFB209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5060C20-DF57-46AF-8445-720140F899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5946E56-8601-4941-A571-855403AD81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0FFCEF-FAA8-4A3B-9210-70306B23487E}" type="datetimeFigureOut">
              <a:rPr lang="en-GB" smtClean="0"/>
              <a:t>16/12/2021</a:t>
            </a:fld>
            <a:endParaRPr lang="en-GB"/>
          </a:p>
        </p:txBody>
      </p:sp>
      <p:sp>
        <p:nvSpPr>
          <p:cNvPr id="5" name="Footer Placeholder 4">
            <a:extLst>
              <a:ext uri="{FF2B5EF4-FFF2-40B4-BE49-F238E27FC236}">
                <a16:creationId xmlns:a16="http://schemas.microsoft.com/office/drawing/2014/main" id="{1F512ED7-C3F3-4B86-A081-64B8CCFDCA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6F0E374-E079-4154-BE3F-3773E02C06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2A6A87-1D3A-4B89-BDD0-F1452C081E69}" type="slidenum">
              <a:rPr lang="en-GB" smtClean="0"/>
              <a:t>‹#›</a:t>
            </a:fld>
            <a:endParaRPr lang="en-GB"/>
          </a:p>
        </p:txBody>
      </p:sp>
    </p:spTree>
    <p:extLst>
      <p:ext uri="{BB962C8B-B14F-4D97-AF65-F5344CB8AC3E}">
        <p14:creationId xmlns:p14="http://schemas.microsoft.com/office/powerpoint/2010/main" val="3471408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family cartoon">
            <a:extLst>
              <a:ext uri="{FF2B5EF4-FFF2-40B4-BE49-F238E27FC236}">
                <a16:creationId xmlns:a16="http://schemas.microsoft.com/office/drawing/2014/main" id="{60F2E884-92E8-4B1A-AAC3-EEBEFF489C3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49531" y="2689274"/>
            <a:ext cx="635587" cy="42422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3A5D3BC-7DFF-4EFB-9624-CEDBA9E1EBEA}"/>
              </a:ext>
            </a:extLst>
          </p:cNvPr>
          <p:cNvSpPr txBox="1"/>
          <p:nvPr/>
        </p:nvSpPr>
        <p:spPr>
          <a:xfrm>
            <a:off x="2" y="1"/>
            <a:ext cx="2025568" cy="6894195"/>
          </a:xfrm>
          <a:prstGeom prst="rect">
            <a:avLst/>
          </a:prstGeom>
          <a:noFill/>
          <a:ln w="38100">
            <a:solidFill>
              <a:srgbClr val="FF0000"/>
            </a:solidFill>
          </a:ln>
        </p:spPr>
        <p:txBody>
          <a:bodyPr wrap="square" rtlCol="0">
            <a:spAutoFit/>
          </a:bodyPr>
          <a:lstStyle/>
          <a:p>
            <a:r>
              <a:rPr lang="en-GB" sz="1000" b="1" u="sng" dirty="0">
                <a:latin typeface="Comic Sans MS" panose="030F0702030302020204" pitchFamily="66" charset="0"/>
              </a:rPr>
              <a:t>1. Marriage</a:t>
            </a:r>
          </a:p>
          <a:p>
            <a:r>
              <a:rPr lang="en-GB" sz="800" b="1" u="sng" dirty="0">
                <a:latin typeface="Comic Sans MS" panose="030F0702030302020204" pitchFamily="66" charset="0"/>
              </a:rPr>
              <a:t>Christian attitudes</a:t>
            </a:r>
          </a:p>
          <a:p>
            <a:r>
              <a:rPr lang="en-GB" sz="700" b="1" dirty="0">
                <a:latin typeface="Comic Sans MS" panose="030F0702030302020204" pitchFamily="66" charset="0"/>
              </a:rPr>
              <a:t>Jesus taught that:</a:t>
            </a:r>
          </a:p>
          <a:p>
            <a:r>
              <a:rPr lang="en-GB" sz="700" dirty="0">
                <a:latin typeface="Comic Sans MS" panose="030F0702030302020204" pitchFamily="66" charset="0"/>
              </a:rPr>
              <a:t>- Marriage was established by God when he created humans: </a:t>
            </a:r>
            <a:r>
              <a:rPr lang="en-GB" sz="700" i="1" dirty="0">
                <a:latin typeface="Comic Sans MS" panose="030F0702030302020204" pitchFamily="66" charset="0"/>
              </a:rPr>
              <a:t>‘But at the beginning of creation God made them male and female. For this reason a man will leave his father and mother and be united to his wife, and the two become one flesh</a:t>
            </a:r>
            <a:r>
              <a:rPr lang="en-GB" sz="700" dirty="0">
                <a:latin typeface="Comic Sans MS" panose="030F0702030302020204" pitchFamily="66" charset="0"/>
              </a:rPr>
              <a:t>’ (Mark 10:6-8)</a:t>
            </a:r>
          </a:p>
          <a:p>
            <a:r>
              <a:rPr lang="en-GB" sz="700" dirty="0">
                <a:latin typeface="Comic Sans MS" panose="030F0702030302020204" pitchFamily="66" charset="0"/>
              </a:rPr>
              <a:t>- In marriage, God joins the couple together in a sacred bond that humans have no right to break: ‘</a:t>
            </a:r>
            <a:r>
              <a:rPr lang="en-GB" sz="700" i="1" dirty="0">
                <a:latin typeface="Comic Sans MS" panose="030F0702030302020204" pitchFamily="66" charset="0"/>
              </a:rPr>
              <a:t>So they are no longer two, but one flesh. Therefore what God has joined together, let no one separate’ </a:t>
            </a:r>
            <a:r>
              <a:rPr lang="en-GB" sz="700" dirty="0">
                <a:latin typeface="Comic Sans MS" panose="030F0702030302020204" pitchFamily="66" charset="0"/>
              </a:rPr>
              <a:t>(Mark 10:9-10)</a:t>
            </a:r>
          </a:p>
          <a:p>
            <a:r>
              <a:rPr lang="en-GB" sz="700" dirty="0">
                <a:latin typeface="Comic Sans MS" panose="030F0702030302020204" pitchFamily="66" charset="0"/>
              </a:rPr>
              <a:t>- Jesus believed in Monogamy </a:t>
            </a:r>
          </a:p>
          <a:p>
            <a:endParaRPr lang="en-GB" sz="800" b="1" dirty="0">
              <a:latin typeface="Comic Sans MS" panose="030F0702030302020204" pitchFamily="66" charset="0"/>
            </a:endParaRPr>
          </a:p>
          <a:p>
            <a:r>
              <a:rPr lang="en-GB" sz="800" b="1" dirty="0">
                <a:latin typeface="Comic Sans MS" panose="030F0702030302020204" pitchFamily="66" charset="0"/>
              </a:rPr>
              <a:t>Christian Church teaches that God created marriage because:</a:t>
            </a:r>
          </a:p>
          <a:p>
            <a:r>
              <a:rPr lang="en-GB" sz="700" dirty="0">
                <a:latin typeface="Comic Sans MS" panose="030F0702030302020204" pitchFamily="66" charset="0"/>
              </a:rPr>
              <a:t>- Lifelong relationship or love, companionship and faithfulness</a:t>
            </a:r>
          </a:p>
          <a:p>
            <a:r>
              <a:rPr lang="en-GB" sz="700" dirty="0">
                <a:latin typeface="Comic Sans MS" panose="030F0702030302020204" pitchFamily="66" charset="0"/>
              </a:rPr>
              <a:t>- Support and comfort of another and enjoy sex in the way God intended to procreate</a:t>
            </a:r>
          </a:p>
          <a:p>
            <a:r>
              <a:rPr lang="en-GB" sz="700" dirty="0">
                <a:latin typeface="Comic Sans MS" panose="030F0702030302020204" pitchFamily="66" charset="0"/>
              </a:rPr>
              <a:t>- Children are brought up in a Christian family and become members of the church</a:t>
            </a:r>
          </a:p>
          <a:p>
            <a:r>
              <a:rPr lang="en-GB" sz="700" dirty="0">
                <a:latin typeface="Comic Sans MS" panose="030F0702030302020204" pitchFamily="66" charset="0"/>
              </a:rPr>
              <a:t>- A sacrament in the Roman Catholic Church so is a sign of grace</a:t>
            </a:r>
          </a:p>
          <a:p>
            <a:endParaRPr lang="en-GB" sz="800" dirty="0">
              <a:latin typeface="Comic Sans MS" panose="030F0702030302020204" pitchFamily="66" charset="0"/>
            </a:endParaRPr>
          </a:p>
          <a:p>
            <a:r>
              <a:rPr lang="en-GB" sz="800" b="1" dirty="0">
                <a:latin typeface="Comic Sans MS" panose="030F0702030302020204" pitchFamily="66" charset="0"/>
              </a:rPr>
              <a:t>Marriage is important in Christianity because:</a:t>
            </a:r>
          </a:p>
          <a:p>
            <a:r>
              <a:rPr lang="en-GB" sz="700" dirty="0">
                <a:latin typeface="Comic Sans MS" panose="030F0702030302020204" pitchFamily="66" charset="0"/>
              </a:rPr>
              <a:t>- Marriage was created by God as a way of establishing and preserving society</a:t>
            </a:r>
          </a:p>
          <a:p>
            <a:r>
              <a:rPr lang="en-GB" sz="700" dirty="0">
                <a:latin typeface="Comic Sans MS" panose="030F0702030302020204" pitchFamily="66" charset="0"/>
              </a:rPr>
              <a:t>- Marriage is the only acceptable way to have a sexual relationship</a:t>
            </a:r>
          </a:p>
          <a:p>
            <a:endParaRPr lang="en-GB" sz="800" dirty="0">
              <a:latin typeface="Comic Sans MS" panose="030F0702030302020204" pitchFamily="66" charset="0"/>
            </a:endParaRPr>
          </a:p>
          <a:p>
            <a:r>
              <a:rPr lang="en-GB" sz="800" b="1" u="sng" dirty="0">
                <a:latin typeface="Comic Sans MS" panose="030F0702030302020204" pitchFamily="66" charset="0"/>
              </a:rPr>
              <a:t>Humanist and atheist  attitudes</a:t>
            </a:r>
          </a:p>
          <a:p>
            <a:r>
              <a:rPr lang="en-GB" sz="700" dirty="0">
                <a:latin typeface="Comic Sans MS" panose="030F0702030302020204" pitchFamily="66" charset="0"/>
              </a:rPr>
              <a:t>It is up to the individual to make a decision on the commitment within their relationships and accept that many couples choose to  live together without marriage (cohabitation). However, Humanists expect sexual relationships to be based on trust and respect and relationships should be exclusive. Many believe marriage is a good  for raising a family because it provides:</a:t>
            </a:r>
          </a:p>
          <a:p>
            <a:r>
              <a:rPr lang="en-GB" sz="700" dirty="0">
                <a:latin typeface="Comic Sans MS" panose="030F0702030302020204" pitchFamily="66" charset="0"/>
              </a:rPr>
              <a:t>- A stable legal and financial backing for a relationship</a:t>
            </a:r>
          </a:p>
          <a:p>
            <a:r>
              <a:rPr lang="en-GB" sz="700" dirty="0">
                <a:latin typeface="Comic Sans MS" panose="030F0702030302020204" pitchFamily="66" charset="0"/>
              </a:rPr>
              <a:t>- More social acceptance of the relationship</a:t>
            </a:r>
          </a:p>
          <a:p>
            <a:r>
              <a:rPr lang="en-GB" sz="700" dirty="0">
                <a:latin typeface="Comic Sans MS" panose="030F0702030302020204" pitchFamily="66" charset="0"/>
              </a:rPr>
              <a:t>- More stable home for the family</a:t>
            </a:r>
          </a:p>
          <a:p>
            <a:r>
              <a:rPr lang="en-GB" sz="700" dirty="0">
                <a:latin typeface="Comic Sans MS" panose="030F0702030302020204" pitchFamily="66" charset="0"/>
              </a:rPr>
              <a:t>- Public ritual to declare a couples love</a:t>
            </a:r>
          </a:p>
          <a:p>
            <a:endParaRPr lang="en-GB" sz="800" dirty="0">
              <a:latin typeface="Comic Sans MS" panose="030F0702030302020204" pitchFamily="66" charset="0"/>
            </a:endParaRPr>
          </a:p>
          <a:p>
            <a:r>
              <a:rPr lang="en-GB" sz="800" b="1" dirty="0">
                <a:latin typeface="Comic Sans MS" panose="030F0702030302020204" pitchFamily="66" charset="0"/>
              </a:rPr>
              <a:t>How do Christians respond to non-religious attitudes?</a:t>
            </a:r>
          </a:p>
          <a:p>
            <a:r>
              <a:rPr lang="en-GB" sz="700" b="1" u="sng" dirty="0">
                <a:latin typeface="Comic Sans MS" panose="030F0702030302020204" pitchFamily="66" charset="0"/>
              </a:rPr>
              <a:t>Roman Catholics </a:t>
            </a:r>
            <a:r>
              <a:rPr lang="en-GB" sz="700" dirty="0">
                <a:latin typeface="Comic Sans MS" panose="030F0702030302020204" pitchFamily="66" charset="0"/>
              </a:rPr>
              <a:t>– object cohabitation and insist on no sex before marriage</a:t>
            </a:r>
          </a:p>
          <a:p>
            <a:r>
              <a:rPr lang="en-GB" sz="700" b="1" u="sng" dirty="0">
                <a:latin typeface="Comic Sans MS" panose="030F0702030302020204" pitchFamily="66" charset="0"/>
              </a:rPr>
              <a:t>Liberal Protestants </a:t>
            </a:r>
            <a:r>
              <a:rPr lang="en-GB" sz="700" dirty="0">
                <a:latin typeface="Comic Sans MS" panose="030F0702030302020204" pitchFamily="66" charset="0"/>
              </a:rPr>
              <a:t>– accept that couples may live together before marriage but should marry when they start a family. They would only accept pre-marital sex from those in long-term relationships where this is a natural path to marriage. </a:t>
            </a:r>
          </a:p>
        </p:txBody>
      </p:sp>
      <p:pic>
        <p:nvPicPr>
          <p:cNvPr id="5" name="Picture 4">
            <a:extLst>
              <a:ext uri="{FF2B5EF4-FFF2-40B4-BE49-F238E27FC236}">
                <a16:creationId xmlns:a16="http://schemas.microsoft.com/office/drawing/2014/main" id="{BD717523-062D-40E5-82D4-BE65F891C23B}"/>
              </a:ext>
            </a:extLst>
          </p:cNvPr>
          <p:cNvPicPr>
            <a:picLocks noChangeAspect="1"/>
          </p:cNvPicPr>
          <p:nvPr/>
        </p:nvPicPr>
        <p:blipFill rotWithShape="1">
          <a:blip r:embed="rId3"/>
          <a:srcRect l="5420" t="20507" r="42161" b="7898"/>
          <a:stretch/>
        </p:blipFill>
        <p:spPr>
          <a:xfrm>
            <a:off x="1370510" y="32037"/>
            <a:ext cx="503583" cy="387492"/>
          </a:xfrm>
          <a:prstGeom prst="rect">
            <a:avLst/>
          </a:prstGeom>
        </p:spPr>
      </p:pic>
      <p:sp>
        <p:nvSpPr>
          <p:cNvPr id="7" name="TextBox 6">
            <a:extLst>
              <a:ext uri="{FF2B5EF4-FFF2-40B4-BE49-F238E27FC236}">
                <a16:creationId xmlns:a16="http://schemas.microsoft.com/office/drawing/2014/main" id="{440643EB-38DD-4F29-A810-C6D892259A14}"/>
              </a:ext>
            </a:extLst>
          </p:cNvPr>
          <p:cNvSpPr txBox="1"/>
          <p:nvPr/>
        </p:nvSpPr>
        <p:spPr>
          <a:xfrm>
            <a:off x="2085987" y="0"/>
            <a:ext cx="3249942" cy="2677656"/>
          </a:xfrm>
          <a:prstGeom prst="rect">
            <a:avLst/>
          </a:prstGeom>
          <a:noFill/>
          <a:ln w="38100">
            <a:noFill/>
          </a:ln>
        </p:spPr>
        <p:txBody>
          <a:bodyPr wrap="square" lIns="91440" tIns="45720" rIns="91440" bIns="45720" rtlCol="0" anchor="t">
            <a:spAutoFit/>
          </a:bodyPr>
          <a:lstStyle/>
          <a:p>
            <a:r>
              <a:rPr lang="en-GB" sz="1000" b="1" u="sng">
                <a:latin typeface="Comic Sans MS"/>
              </a:rPr>
              <a:t>2. Sexual relationships </a:t>
            </a:r>
            <a:endParaRPr lang="en-GB" sz="1000" b="1" u="sng" dirty="0">
              <a:latin typeface="Comic Sans MS" panose="030F0702030302020204" pitchFamily="66" charset="0"/>
            </a:endParaRPr>
          </a:p>
          <a:p>
            <a:r>
              <a:rPr lang="en-GB" sz="700" b="1" dirty="0">
                <a:latin typeface="Comic Sans MS" panose="030F0702030302020204" pitchFamily="66" charset="0"/>
              </a:rPr>
              <a:t>Premarital sex </a:t>
            </a:r>
            <a:r>
              <a:rPr lang="en-GB" sz="700" dirty="0">
                <a:latin typeface="Comic Sans MS" panose="030F0702030302020204" pitchFamily="66" charset="0"/>
              </a:rPr>
              <a:t>– sex before marriage</a:t>
            </a:r>
          </a:p>
          <a:p>
            <a:r>
              <a:rPr lang="en-GB" sz="700" b="1" dirty="0">
                <a:latin typeface="Comic Sans MS" panose="030F0702030302020204" pitchFamily="66" charset="0"/>
              </a:rPr>
              <a:t>Cohabitation</a:t>
            </a:r>
            <a:r>
              <a:rPr lang="en-GB" sz="700" dirty="0">
                <a:latin typeface="Comic Sans MS" panose="030F0702030302020204" pitchFamily="66" charset="0"/>
              </a:rPr>
              <a:t> – living together without being married</a:t>
            </a:r>
          </a:p>
          <a:p>
            <a:r>
              <a:rPr lang="en-GB" sz="700" b="1" dirty="0">
                <a:latin typeface="Comic Sans MS" panose="030F0702030302020204" pitchFamily="66" charset="0"/>
              </a:rPr>
              <a:t>Homosexuality</a:t>
            </a:r>
            <a:r>
              <a:rPr lang="en-GB" sz="700" dirty="0">
                <a:latin typeface="Comic Sans MS" panose="030F0702030302020204" pitchFamily="66" charset="0"/>
              </a:rPr>
              <a:t> – same-sex relationships</a:t>
            </a:r>
          </a:p>
          <a:p>
            <a:r>
              <a:rPr lang="en-GB" sz="700" b="1" dirty="0">
                <a:latin typeface="Comic Sans MS" panose="030F0702030302020204" pitchFamily="66" charset="0"/>
              </a:rPr>
              <a:t>Extramarital sex </a:t>
            </a:r>
            <a:r>
              <a:rPr lang="en-GB" sz="700" dirty="0">
                <a:latin typeface="Comic Sans MS" panose="030F0702030302020204" pitchFamily="66" charset="0"/>
              </a:rPr>
              <a:t>– sex with someone other than husband or wife</a:t>
            </a:r>
          </a:p>
          <a:p>
            <a:endParaRPr lang="en-GB" sz="800" dirty="0">
              <a:latin typeface="Comic Sans MS" panose="030F0702030302020204" pitchFamily="66" charset="0"/>
            </a:endParaRPr>
          </a:p>
          <a:p>
            <a:r>
              <a:rPr lang="en-GB" sz="800" b="1" u="sng" dirty="0">
                <a:latin typeface="Comic Sans MS" panose="030F0702030302020204" pitchFamily="66" charset="0"/>
              </a:rPr>
              <a:t>Christian  attitudes</a:t>
            </a:r>
          </a:p>
          <a:p>
            <a:r>
              <a:rPr lang="en-GB" sz="700" dirty="0">
                <a:latin typeface="Comic Sans MS" panose="030F0702030302020204" pitchFamily="66" charset="0"/>
              </a:rPr>
              <a:t>- Sex is a gift from God to be enjoyed between a married man and woman</a:t>
            </a:r>
          </a:p>
          <a:p>
            <a:r>
              <a:rPr lang="en-GB" sz="700" dirty="0">
                <a:latin typeface="Comic Sans MS" panose="030F0702030302020204" pitchFamily="66" charset="0"/>
              </a:rPr>
              <a:t>-Sex was given to humans by God for the joy, pleasure and bonding of a married couple and to procreate. </a:t>
            </a:r>
          </a:p>
          <a:p>
            <a:r>
              <a:rPr lang="en-GB" sz="700" dirty="0">
                <a:latin typeface="Comic Sans MS" panose="030F0702030302020204" pitchFamily="66" charset="0"/>
              </a:rPr>
              <a:t>- All Christians are against adultery as it is stated in the</a:t>
            </a:r>
            <a:r>
              <a:rPr lang="en-GB" sz="700" i="1" dirty="0">
                <a:latin typeface="Comic Sans MS" panose="030F0702030302020204" pitchFamily="66" charset="0"/>
              </a:rPr>
              <a:t> 10 commandments</a:t>
            </a:r>
            <a:r>
              <a:rPr lang="en-GB" sz="700" dirty="0">
                <a:latin typeface="Comic Sans MS" panose="030F0702030302020204" pitchFamily="66" charset="0"/>
              </a:rPr>
              <a:t> and it breaks the wedding vows to be faithful.; as well as being condemned by Jesus. </a:t>
            </a:r>
          </a:p>
          <a:p>
            <a:r>
              <a:rPr lang="en-GB" sz="700" dirty="0">
                <a:latin typeface="Comic Sans MS" panose="030F0702030302020204" pitchFamily="66" charset="0"/>
              </a:rPr>
              <a:t>- Many Christians say that premarital and casual sex (promiscuity) is sinful </a:t>
            </a:r>
          </a:p>
          <a:p>
            <a:endParaRPr lang="en-GB" sz="800" dirty="0">
              <a:latin typeface="Comic Sans MS" panose="030F0702030302020204" pitchFamily="66" charset="0"/>
            </a:endParaRPr>
          </a:p>
          <a:p>
            <a:r>
              <a:rPr lang="en-GB" sz="800" b="1" u="sng" dirty="0">
                <a:latin typeface="Comic Sans MS" panose="030F0702030302020204" pitchFamily="66" charset="0"/>
              </a:rPr>
              <a:t>Humanist and atheist attitudes</a:t>
            </a:r>
          </a:p>
          <a:p>
            <a:r>
              <a:rPr lang="en-GB" sz="700" dirty="0">
                <a:latin typeface="Comic Sans MS" panose="030F0702030302020204" pitchFamily="66" charset="0"/>
              </a:rPr>
              <a:t>- Sex must be consensual (non-consensual = rape)</a:t>
            </a:r>
          </a:p>
          <a:p>
            <a:r>
              <a:rPr lang="en-GB" sz="700" dirty="0">
                <a:latin typeface="Comic Sans MS" panose="030F0702030302020204" pitchFamily="66" charset="0"/>
              </a:rPr>
              <a:t>- Sex must be between people ‘of age’</a:t>
            </a:r>
          </a:p>
          <a:p>
            <a:r>
              <a:rPr lang="en-GB" sz="700" dirty="0">
                <a:latin typeface="Comic Sans MS" panose="030F0702030302020204" pitchFamily="66" charset="0"/>
              </a:rPr>
              <a:t>- Adultery/cheating is offensive</a:t>
            </a:r>
          </a:p>
          <a:p>
            <a:r>
              <a:rPr lang="en-GB" sz="700" dirty="0">
                <a:latin typeface="Comic Sans MS" panose="030F0702030302020204" pitchFamily="66" charset="0"/>
              </a:rPr>
              <a:t>- No payment should be made for sex</a:t>
            </a:r>
          </a:p>
          <a:p>
            <a:r>
              <a:rPr lang="en-GB" sz="700" dirty="0">
                <a:latin typeface="Comic Sans MS" panose="030F0702030302020204" pitchFamily="66" charset="0"/>
              </a:rPr>
              <a:t>- Sex should be safe; barriers should be used to prevent disease and unwanted pregnancies</a:t>
            </a:r>
          </a:p>
        </p:txBody>
      </p:sp>
      <p:graphicFrame>
        <p:nvGraphicFramePr>
          <p:cNvPr id="6" name="Table 5">
            <a:extLst>
              <a:ext uri="{FF2B5EF4-FFF2-40B4-BE49-F238E27FC236}">
                <a16:creationId xmlns:a16="http://schemas.microsoft.com/office/drawing/2014/main" id="{EFF189E8-D61E-4EFE-AE76-CDC53FF73CAB}"/>
              </a:ext>
            </a:extLst>
          </p:cNvPr>
          <p:cNvGraphicFramePr>
            <a:graphicFrameLocks noGrp="1"/>
          </p:cNvGraphicFramePr>
          <p:nvPr>
            <p:extLst>
              <p:ext uri="{D42A27DB-BD31-4B8C-83A1-F6EECF244321}">
                <p14:modId xmlns:p14="http://schemas.microsoft.com/office/powerpoint/2010/main" val="1724218577"/>
              </p:ext>
            </p:extLst>
          </p:nvPr>
        </p:nvGraphicFramePr>
        <p:xfrm>
          <a:off x="5335929" y="94784"/>
          <a:ext cx="2917963" cy="2428438"/>
        </p:xfrm>
        <a:graphic>
          <a:graphicData uri="http://schemas.openxmlformats.org/drawingml/2006/table">
            <a:tbl>
              <a:tblPr firstRow="1" bandRow="1">
                <a:tableStyleId>{5C22544A-7EE6-4342-B048-85BDC9FD1C3A}</a:tableStyleId>
              </a:tblPr>
              <a:tblGrid>
                <a:gridCol w="247162">
                  <a:extLst>
                    <a:ext uri="{9D8B030D-6E8A-4147-A177-3AD203B41FA5}">
                      <a16:colId xmlns:a16="http://schemas.microsoft.com/office/drawing/2014/main" val="3023425807"/>
                    </a:ext>
                  </a:extLst>
                </a:gridCol>
                <a:gridCol w="247162">
                  <a:extLst>
                    <a:ext uri="{9D8B030D-6E8A-4147-A177-3AD203B41FA5}">
                      <a16:colId xmlns:a16="http://schemas.microsoft.com/office/drawing/2014/main" val="89415737"/>
                    </a:ext>
                  </a:extLst>
                </a:gridCol>
                <a:gridCol w="2423639">
                  <a:extLst>
                    <a:ext uri="{9D8B030D-6E8A-4147-A177-3AD203B41FA5}">
                      <a16:colId xmlns:a16="http://schemas.microsoft.com/office/drawing/2014/main" val="3989847989"/>
                    </a:ext>
                  </a:extLst>
                </a:gridCol>
              </a:tblGrid>
              <a:tr h="524806">
                <a:tc rowSpan="4">
                  <a:txBody>
                    <a:bodyPr/>
                    <a:lstStyle/>
                    <a:p>
                      <a:pPr algn="ctr"/>
                      <a:r>
                        <a:rPr lang="en-GB" sz="600" b="0" dirty="0">
                          <a:solidFill>
                            <a:schemeClr val="tx1"/>
                          </a:solidFill>
                          <a:latin typeface="Comic Sans MS" panose="030F0702030302020204" pitchFamily="66" charset="0"/>
                        </a:rPr>
                        <a:t>Homosexuality</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rowSpan="3">
                  <a:txBody>
                    <a:bodyPr/>
                    <a:lstStyle/>
                    <a:p>
                      <a:pPr algn="ctr"/>
                      <a:r>
                        <a:rPr lang="en-GB" sz="600" b="0" dirty="0">
                          <a:solidFill>
                            <a:schemeClr val="tx1"/>
                          </a:solidFill>
                          <a:latin typeface="Comic Sans MS" panose="030F0702030302020204" pitchFamily="66" charset="0"/>
                        </a:rPr>
                        <a:t>Christian views</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r>
                        <a:rPr lang="en-GB" sz="600" b="1" u="sng" dirty="0">
                          <a:solidFill>
                            <a:schemeClr val="tx1"/>
                          </a:solidFill>
                          <a:latin typeface="Comic Sans MS" panose="030F0702030302020204" pitchFamily="66" charset="0"/>
                        </a:rPr>
                        <a:t>Catholic</a:t>
                      </a:r>
                      <a:r>
                        <a:rPr lang="en-GB" sz="600" b="0" dirty="0">
                          <a:solidFill>
                            <a:schemeClr val="tx1"/>
                          </a:solidFill>
                          <a:latin typeface="Comic Sans MS" panose="030F0702030302020204" pitchFamily="66" charset="0"/>
                        </a:rPr>
                        <a:t> – homosexuality is not a sin but homosexual sexual relationships are because:</a:t>
                      </a:r>
                    </a:p>
                    <a:p>
                      <a:r>
                        <a:rPr lang="en-GB" sz="600" b="0" dirty="0">
                          <a:solidFill>
                            <a:schemeClr val="tx1"/>
                          </a:solidFill>
                          <a:latin typeface="Comic Sans MS" panose="030F0702030302020204" pitchFamily="66" charset="0"/>
                        </a:rPr>
                        <a:t>- The  Bible condemns homosexual sexual activity</a:t>
                      </a:r>
                    </a:p>
                    <a:p>
                      <a:r>
                        <a:rPr lang="en-GB" sz="600" b="0" dirty="0">
                          <a:solidFill>
                            <a:schemeClr val="tx1"/>
                          </a:solidFill>
                          <a:latin typeface="Comic Sans MS" panose="030F0702030302020204" pitchFamily="66" charset="0"/>
                        </a:rPr>
                        <a:t>- Sex should procreate which is not possible in homosexual sexual relationships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245023675"/>
                  </a:ext>
                </a:extLst>
              </a:tr>
              <a:tr h="632853">
                <a:tc vMerge="1">
                  <a:txBody>
                    <a:bodyPr/>
                    <a:lstStyle/>
                    <a:p>
                      <a:endParaRPr lang="en-GB" dirty="0"/>
                    </a:p>
                  </a:txBody>
                  <a:tcPr vert="vert270"/>
                </a:tc>
                <a:tc vMerge="1">
                  <a:txBody>
                    <a:bodyPr/>
                    <a:lstStyle/>
                    <a:p>
                      <a:endParaRPr lang="en-GB" dirty="0"/>
                    </a:p>
                  </a:txBody>
                  <a:tcPr/>
                </a:tc>
                <a:tc>
                  <a:txBody>
                    <a:bodyPr/>
                    <a:lstStyle/>
                    <a:p>
                      <a:r>
                        <a:rPr lang="en-GB" sz="600" b="1" u="sng" dirty="0">
                          <a:solidFill>
                            <a:schemeClr val="tx1"/>
                          </a:solidFill>
                          <a:latin typeface="Comic Sans MS" panose="030F0702030302020204" pitchFamily="66" charset="0"/>
                        </a:rPr>
                        <a:t>Evangelical Protestants </a:t>
                      </a:r>
                      <a:r>
                        <a:rPr lang="en-GB" sz="600" b="0" dirty="0">
                          <a:solidFill>
                            <a:schemeClr val="tx1"/>
                          </a:solidFill>
                          <a:latin typeface="Comic Sans MS" panose="030F0702030302020204" pitchFamily="66" charset="0"/>
                        </a:rPr>
                        <a:t>– homosexuality is a sin and there should be no homosexual Christians because:</a:t>
                      </a:r>
                    </a:p>
                    <a:p>
                      <a:r>
                        <a:rPr lang="en-GB" sz="600" b="0" dirty="0">
                          <a:solidFill>
                            <a:schemeClr val="tx1"/>
                          </a:solidFill>
                          <a:latin typeface="Comic Sans MS" panose="030F0702030302020204" pitchFamily="66" charset="0"/>
                        </a:rPr>
                        <a:t>- The Bible is the direct word of God and both Old and New Testament condemn homosexuality</a:t>
                      </a:r>
                    </a:p>
                    <a:p>
                      <a:r>
                        <a:rPr lang="en-GB" sz="600" b="0" dirty="0">
                          <a:solidFill>
                            <a:schemeClr val="tx1"/>
                          </a:solidFill>
                          <a:latin typeface="Comic Sans MS" panose="030F0702030302020204" pitchFamily="66" charset="0"/>
                        </a:rPr>
                        <a:t>- The salvation of Jesus can remove all sin, including homosexuality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638145714"/>
                  </a:ext>
                </a:extLst>
              </a:tr>
              <a:tr h="740902">
                <a:tc vMerge="1">
                  <a:txBody>
                    <a:bodyPr/>
                    <a:lstStyle/>
                    <a:p>
                      <a:endParaRPr lang="en-GB" dirty="0"/>
                    </a:p>
                  </a:txBody>
                  <a:tcPr vert="vert270"/>
                </a:tc>
                <a:tc vMerge="1">
                  <a:txBody>
                    <a:bodyPr/>
                    <a:lstStyle/>
                    <a:p>
                      <a:endParaRPr lang="en-GB" dirty="0"/>
                    </a:p>
                  </a:txBody>
                  <a:tcPr/>
                </a:tc>
                <a:tc>
                  <a:txBody>
                    <a:bodyPr/>
                    <a:lstStyle/>
                    <a:p>
                      <a:r>
                        <a:rPr lang="en-GB" sz="600" b="1" u="sng" dirty="0">
                          <a:solidFill>
                            <a:schemeClr val="tx1"/>
                          </a:solidFill>
                          <a:latin typeface="Comic Sans MS" panose="030F0702030302020204" pitchFamily="66" charset="0"/>
                        </a:rPr>
                        <a:t>Liberal Protestants </a:t>
                      </a:r>
                      <a:r>
                        <a:rPr lang="en-GB" sz="600" b="0" dirty="0">
                          <a:solidFill>
                            <a:schemeClr val="tx1"/>
                          </a:solidFill>
                          <a:latin typeface="Comic Sans MS" panose="030F0702030302020204" pitchFamily="66" charset="0"/>
                        </a:rPr>
                        <a:t>– lifelong homosexual relationships are acceptable and homosexuals are welcome in the Church because:</a:t>
                      </a:r>
                    </a:p>
                    <a:p>
                      <a:r>
                        <a:rPr lang="en-GB" sz="600" b="0" dirty="0">
                          <a:solidFill>
                            <a:schemeClr val="tx1"/>
                          </a:solidFill>
                          <a:latin typeface="Comic Sans MS" panose="030F0702030302020204" pitchFamily="66" charset="0"/>
                        </a:rPr>
                        <a:t>- Teachings of the Bible need reinterpreting in light of modern knowledge</a:t>
                      </a:r>
                    </a:p>
                    <a:p>
                      <a:r>
                        <a:rPr lang="en-GB" sz="600" b="0" dirty="0">
                          <a:solidFill>
                            <a:schemeClr val="tx1"/>
                          </a:solidFill>
                          <a:latin typeface="Comic Sans MS" panose="030F0702030302020204" pitchFamily="66" charset="0"/>
                        </a:rPr>
                        <a:t>- Christianity is centred on love and acceptance</a:t>
                      </a:r>
                    </a:p>
                    <a:p>
                      <a:r>
                        <a:rPr lang="en-GB" sz="600" b="0" dirty="0">
                          <a:solidFill>
                            <a:schemeClr val="tx1"/>
                          </a:solidFill>
                          <a:latin typeface="Comic Sans MS" panose="030F0702030302020204" pitchFamily="66" charset="0"/>
                        </a:rPr>
                        <a:t>- Scientific research has indicated biological factors and so part of a persons nature.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626412454"/>
                  </a:ext>
                </a:extLst>
              </a:tr>
              <a:tr h="416758">
                <a:tc vMerge="1">
                  <a:txBody>
                    <a:bodyPr/>
                    <a:lstStyle/>
                    <a:p>
                      <a:endParaRPr lang="en-GB" dirty="0"/>
                    </a:p>
                  </a:txBody>
                  <a:tcPr vert="vert270"/>
                </a:tc>
                <a:tc gridSpan="2">
                  <a:txBody>
                    <a:bodyPr/>
                    <a:lstStyle/>
                    <a:p>
                      <a:r>
                        <a:rPr lang="en-GB" sz="600" b="1" u="sng" dirty="0">
                          <a:solidFill>
                            <a:schemeClr val="tx1"/>
                          </a:solidFill>
                          <a:latin typeface="Comic Sans MS" panose="030F0702030302020204" pitchFamily="66" charset="0"/>
                        </a:rPr>
                        <a:t>Humanist and atheist</a:t>
                      </a:r>
                    </a:p>
                    <a:p>
                      <a:r>
                        <a:rPr lang="en-GB" sz="600" b="0" u="none" dirty="0">
                          <a:solidFill>
                            <a:schemeClr val="tx1"/>
                          </a:solidFill>
                          <a:latin typeface="Comic Sans MS" panose="030F0702030302020204" pitchFamily="66" charset="0"/>
                        </a:rPr>
                        <a:t>See no problems with same-sex relationships. Peoples sexuality are their own concern and human right.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hMerge="1">
                  <a:txBody>
                    <a:bodyPr/>
                    <a:lstStyle/>
                    <a:p>
                      <a:endParaRPr lang="en-GB" sz="700" dirty="0">
                        <a:latin typeface="Comic Sans MS" panose="030F0702030302020204" pitchFamily="66" charset="0"/>
                      </a:endParaRPr>
                    </a:p>
                  </a:txBody>
                  <a:tcPr/>
                </a:tc>
                <a:extLst>
                  <a:ext uri="{0D108BD9-81ED-4DB2-BD59-A6C34878D82A}">
                    <a16:rowId xmlns:a16="http://schemas.microsoft.com/office/drawing/2014/main" val="3070383119"/>
                  </a:ext>
                </a:extLst>
              </a:tr>
            </a:tbl>
          </a:graphicData>
        </a:graphic>
      </p:graphicFrame>
      <p:pic>
        <p:nvPicPr>
          <p:cNvPr id="8" name="Picture 7">
            <a:extLst>
              <a:ext uri="{FF2B5EF4-FFF2-40B4-BE49-F238E27FC236}">
                <a16:creationId xmlns:a16="http://schemas.microsoft.com/office/drawing/2014/main" id="{ACEA7377-FFBB-4877-A5F2-FD162476DBE4}"/>
              </a:ext>
            </a:extLst>
          </p:cNvPr>
          <p:cNvPicPr>
            <a:picLocks noChangeAspect="1"/>
          </p:cNvPicPr>
          <p:nvPr/>
        </p:nvPicPr>
        <p:blipFill>
          <a:blip r:embed="rId4"/>
          <a:stretch>
            <a:fillRect/>
          </a:stretch>
        </p:blipFill>
        <p:spPr>
          <a:xfrm>
            <a:off x="4454017" y="94784"/>
            <a:ext cx="483078" cy="362309"/>
          </a:xfrm>
          <a:prstGeom prst="rect">
            <a:avLst/>
          </a:prstGeom>
        </p:spPr>
      </p:pic>
      <p:sp>
        <p:nvSpPr>
          <p:cNvPr id="9" name="Rectangle 8">
            <a:extLst>
              <a:ext uri="{FF2B5EF4-FFF2-40B4-BE49-F238E27FC236}">
                <a16:creationId xmlns:a16="http://schemas.microsoft.com/office/drawing/2014/main" id="{50C15FAF-BA62-4783-B569-21B2212D8544}"/>
              </a:ext>
            </a:extLst>
          </p:cNvPr>
          <p:cNvSpPr/>
          <p:nvPr/>
        </p:nvSpPr>
        <p:spPr>
          <a:xfrm>
            <a:off x="2085986" y="0"/>
            <a:ext cx="6222093" cy="2677656"/>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418E0245-38A7-4DCE-9ED6-B00F4B7643E7}"/>
              </a:ext>
            </a:extLst>
          </p:cNvPr>
          <p:cNvSpPr txBox="1"/>
          <p:nvPr/>
        </p:nvSpPr>
        <p:spPr>
          <a:xfrm>
            <a:off x="8497269" y="43284"/>
            <a:ext cx="2451511" cy="523220"/>
          </a:xfrm>
          <a:prstGeom prst="rect">
            <a:avLst/>
          </a:prstGeom>
          <a:noFill/>
        </p:spPr>
        <p:txBody>
          <a:bodyPr wrap="square" rtlCol="0">
            <a:spAutoFit/>
          </a:bodyPr>
          <a:lstStyle/>
          <a:p>
            <a:r>
              <a:rPr lang="en-GB" sz="1000" b="1" u="sng" dirty="0">
                <a:latin typeface="Comic Sans MS" panose="030F0702030302020204" pitchFamily="66" charset="0"/>
              </a:rPr>
              <a:t>3. Families</a:t>
            </a:r>
          </a:p>
          <a:p>
            <a:endParaRPr lang="en-GB" sz="1000" b="1" u="sng" dirty="0">
              <a:latin typeface="Comic Sans MS" panose="030F0702030302020204" pitchFamily="66" charset="0"/>
            </a:endParaRPr>
          </a:p>
          <a:p>
            <a:endParaRPr lang="en-GB" sz="800" dirty="0">
              <a:latin typeface="Comic Sans MS" panose="030F0702030302020204" pitchFamily="66" charset="0"/>
            </a:endParaRPr>
          </a:p>
        </p:txBody>
      </p:sp>
      <p:graphicFrame>
        <p:nvGraphicFramePr>
          <p:cNvPr id="11" name="Table 10">
            <a:extLst>
              <a:ext uri="{FF2B5EF4-FFF2-40B4-BE49-F238E27FC236}">
                <a16:creationId xmlns:a16="http://schemas.microsoft.com/office/drawing/2014/main" id="{8EF6E4EF-B718-47FB-914F-1F30F3F6A886}"/>
              </a:ext>
            </a:extLst>
          </p:cNvPr>
          <p:cNvGraphicFramePr>
            <a:graphicFrameLocks noGrp="1"/>
          </p:cNvGraphicFramePr>
          <p:nvPr>
            <p:extLst>
              <p:ext uri="{D42A27DB-BD31-4B8C-83A1-F6EECF244321}">
                <p14:modId xmlns:p14="http://schemas.microsoft.com/office/powerpoint/2010/main" val="3317826254"/>
              </p:ext>
            </p:extLst>
          </p:nvPr>
        </p:nvGraphicFramePr>
        <p:xfrm>
          <a:off x="8497269" y="304894"/>
          <a:ext cx="3532684" cy="1575356"/>
        </p:xfrm>
        <a:graphic>
          <a:graphicData uri="http://schemas.openxmlformats.org/drawingml/2006/table">
            <a:tbl>
              <a:tblPr firstRow="1" bandRow="1">
                <a:tableStyleId>{5C22544A-7EE6-4342-B048-85BDC9FD1C3A}</a:tableStyleId>
              </a:tblPr>
              <a:tblGrid>
                <a:gridCol w="3532684">
                  <a:extLst>
                    <a:ext uri="{9D8B030D-6E8A-4147-A177-3AD203B41FA5}">
                      <a16:colId xmlns:a16="http://schemas.microsoft.com/office/drawing/2014/main" val="3731989593"/>
                    </a:ext>
                  </a:extLst>
                </a:gridCol>
              </a:tblGrid>
              <a:tr h="240002">
                <a:tc>
                  <a:txBody>
                    <a:bodyPr/>
                    <a:lstStyle/>
                    <a:p>
                      <a:r>
                        <a:rPr lang="en-GB" sz="600" b="1" dirty="0">
                          <a:solidFill>
                            <a:schemeClr val="tx1"/>
                          </a:solidFill>
                          <a:latin typeface="Comic Sans MS" panose="030F0702030302020204" pitchFamily="66" charset="0"/>
                        </a:rPr>
                        <a:t>Nuclear families </a:t>
                      </a:r>
                      <a:r>
                        <a:rPr lang="en-GB" sz="600" b="0" dirty="0">
                          <a:solidFill>
                            <a:schemeClr val="tx1"/>
                          </a:solidFill>
                          <a:latin typeface="Comic Sans MS" panose="030F0702030302020204" pitchFamily="66" charset="0"/>
                        </a:rPr>
                        <a:t>– married couple of opposite sexes living together with their children (60%)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84991809"/>
                  </a:ext>
                </a:extLst>
              </a:tr>
              <a:tr h="342842">
                <a:tc>
                  <a:txBody>
                    <a:bodyPr/>
                    <a:lstStyle/>
                    <a:p>
                      <a:r>
                        <a:rPr lang="en-GB" sz="600" b="1" dirty="0">
                          <a:solidFill>
                            <a:schemeClr val="tx1"/>
                          </a:solidFill>
                          <a:latin typeface="Comic Sans MS" panose="030F0702030302020204" pitchFamily="66" charset="0"/>
                        </a:rPr>
                        <a:t>Single parent families </a:t>
                      </a:r>
                      <a:r>
                        <a:rPr lang="en-GB" sz="600" b="0" dirty="0">
                          <a:solidFill>
                            <a:schemeClr val="tx1"/>
                          </a:solidFill>
                          <a:latin typeface="Comic Sans MS" panose="030F0702030302020204" pitchFamily="66" charset="0"/>
                        </a:rPr>
                        <a:t>– Children living in families headed by a lone parent. Due to divorce rates (42%) and increasing numbers of breakdowns of cohabiting couples. Can cause financial pressures , many lone parents are women so children lack paternal roles.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35870793"/>
                  </a:ext>
                </a:extLst>
              </a:tr>
              <a:tr h="257131">
                <a:tc>
                  <a:txBody>
                    <a:bodyPr/>
                    <a:lstStyle/>
                    <a:p>
                      <a:r>
                        <a:rPr lang="en-GB" sz="600" b="1" dirty="0">
                          <a:solidFill>
                            <a:schemeClr val="tx1"/>
                          </a:solidFill>
                          <a:latin typeface="Comic Sans MS" panose="030F0702030302020204" pitchFamily="66" charset="0"/>
                        </a:rPr>
                        <a:t>Same-sex parent families </a:t>
                      </a:r>
                      <a:r>
                        <a:rPr lang="en-GB" sz="600" b="0" dirty="0">
                          <a:solidFill>
                            <a:schemeClr val="tx1"/>
                          </a:solidFill>
                          <a:latin typeface="Comic Sans MS" panose="030F0702030302020204" pitchFamily="66" charset="0"/>
                        </a:rPr>
                        <a:t>– families living with homosexual parents (21000 in 2014). Many male same sex couples have adopted children.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49676558"/>
                  </a:ext>
                </a:extLst>
              </a:tr>
              <a:tr h="342842">
                <a:tc>
                  <a:txBody>
                    <a:bodyPr/>
                    <a:lstStyle/>
                    <a:p>
                      <a:r>
                        <a:rPr lang="en-GB" sz="600" b="1" dirty="0">
                          <a:solidFill>
                            <a:schemeClr val="tx1"/>
                          </a:solidFill>
                          <a:latin typeface="Comic Sans MS" panose="030F0702030302020204" pitchFamily="66" charset="0"/>
                        </a:rPr>
                        <a:t>Extended families </a:t>
                      </a:r>
                      <a:r>
                        <a:rPr lang="en-GB" sz="600" b="0" dirty="0">
                          <a:solidFill>
                            <a:schemeClr val="tx1"/>
                          </a:solidFill>
                          <a:latin typeface="Comic Sans MS" panose="030F0702030302020204" pitchFamily="66" charset="0"/>
                        </a:rPr>
                        <a:t>– one where three generations (parents, children and grandparents) are living in the same house, or where all live in close proximity and have frequent contact and reliance. (childcare)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12660802"/>
                  </a:ext>
                </a:extLst>
              </a:tr>
              <a:tr h="329514">
                <a:tc>
                  <a:txBody>
                    <a:bodyPr/>
                    <a:lstStyle/>
                    <a:p>
                      <a:r>
                        <a:rPr lang="en-GB" sz="600" b="1" dirty="0">
                          <a:solidFill>
                            <a:schemeClr val="tx1"/>
                          </a:solidFill>
                          <a:latin typeface="Comic Sans MS" panose="030F0702030302020204" pitchFamily="66" charset="0"/>
                        </a:rPr>
                        <a:t>Blended families </a:t>
                      </a:r>
                      <a:r>
                        <a:rPr lang="en-GB" sz="600" b="0" dirty="0">
                          <a:solidFill>
                            <a:schemeClr val="tx1"/>
                          </a:solidFill>
                          <a:latin typeface="Comic Sans MS" panose="030F0702030302020204" pitchFamily="66" charset="0"/>
                        </a:rPr>
                        <a:t>– two separate families are joined together when parents decide to marry of cohabit. Due to an increase in remarriage thanks to high divorce rates.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33401957"/>
                  </a:ext>
                </a:extLst>
              </a:tr>
            </a:tbl>
          </a:graphicData>
        </a:graphic>
      </p:graphicFrame>
      <p:sp>
        <p:nvSpPr>
          <p:cNvPr id="14" name="Rectangle 13">
            <a:extLst>
              <a:ext uri="{FF2B5EF4-FFF2-40B4-BE49-F238E27FC236}">
                <a16:creationId xmlns:a16="http://schemas.microsoft.com/office/drawing/2014/main" id="{6C7D9B38-5641-4690-B6D2-D5C43F55781E}"/>
              </a:ext>
            </a:extLst>
          </p:cNvPr>
          <p:cNvSpPr/>
          <p:nvPr/>
        </p:nvSpPr>
        <p:spPr>
          <a:xfrm>
            <a:off x="8368497" y="1874799"/>
            <a:ext cx="3807413" cy="2846933"/>
          </a:xfrm>
          <a:prstGeom prst="rect">
            <a:avLst/>
          </a:prstGeom>
        </p:spPr>
        <p:txBody>
          <a:bodyPr wrap="square">
            <a:spAutoFit/>
          </a:bodyPr>
          <a:lstStyle/>
          <a:p>
            <a:pPr lvl="0"/>
            <a:r>
              <a:rPr lang="en-GB" sz="800" b="1" u="sng" dirty="0">
                <a:solidFill>
                  <a:prstClr val="black"/>
                </a:solidFill>
                <a:latin typeface="Comic Sans MS" panose="030F0702030302020204" pitchFamily="66" charset="0"/>
              </a:rPr>
              <a:t>Christian attitudes</a:t>
            </a:r>
          </a:p>
          <a:p>
            <a:pPr lvl="0"/>
            <a:r>
              <a:rPr lang="en-GB" sz="700" dirty="0">
                <a:solidFill>
                  <a:prstClr val="black"/>
                </a:solidFill>
                <a:latin typeface="Comic Sans MS" panose="030F0702030302020204" pitchFamily="66" charset="0"/>
              </a:rPr>
              <a:t>Family was created by God as a basic unit of society and the only place where children should be brought up. They are in a secure and loving environment and will come to love God and follow Jesus. Family is important to Christians because:</a:t>
            </a:r>
          </a:p>
          <a:p>
            <a:pPr lvl="0"/>
            <a:r>
              <a:rPr lang="en-GB" sz="700" dirty="0">
                <a:solidFill>
                  <a:prstClr val="black"/>
                </a:solidFill>
                <a:latin typeface="Comic Sans MS" panose="030F0702030302020204" pitchFamily="66" charset="0"/>
              </a:rPr>
              <a:t>- The family is where children are introduced to the faith and attend church, Sunday school and celebrate festivals. </a:t>
            </a:r>
          </a:p>
          <a:p>
            <a:pPr lvl="0"/>
            <a:r>
              <a:rPr lang="en-GB" sz="700" dirty="0">
                <a:solidFill>
                  <a:prstClr val="black"/>
                </a:solidFill>
                <a:latin typeface="Comic Sans MS" panose="030F0702030302020204" pitchFamily="66" charset="0"/>
              </a:rPr>
              <a:t>- Family has a duty of teaching morals (right and wrong) to be good citizens</a:t>
            </a:r>
          </a:p>
          <a:p>
            <a:pPr lvl="0"/>
            <a:r>
              <a:rPr lang="en-GB" sz="700" dirty="0">
                <a:solidFill>
                  <a:prstClr val="black"/>
                </a:solidFill>
                <a:latin typeface="Comic Sans MS" panose="030F0702030302020204" pitchFamily="66" charset="0"/>
              </a:rPr>
              <a:t>- Parents have a duty to ensure the physical and mental needs of children are met</a:t>
            </a:r>
          </a:p>
          <a:p>
            <a:pPr lvl="0"/>
            <a:r>
              <a:rPr lang="en-GB" sz="700" dirty="0">
                <a:solidFill>
                  <a:prstClr val="black"/>
                </a:solidFill>
                <a:latin typeface="Comic Sans MS" panose="030F0702030302020204" pitchFamily="66" charset="0"/>
              </a:rPr>
              <a:t>- Children have a duty to look after their parents according to the </a:t>
            </a:r>
            <a:r>
              <a:rPr lang="en-GB" sz="700" i="1" dirty="0">
                <a:solidFill>
                  <a:prstClr val="black"/>
                </a:solidFill>
                <a:latin typeface="Comic Sans MS" panose="030F0702030302020204" pitchFamily="66" charset="0"/>
              </a:rPr>
              <a:t>10 Commandments</a:t>
            </a:r>
          </a:p>
          <a:p>
            <a:pPr lvl="0"/>
            <a:endParaRPr lang="en-GB" sz="700" i="1" dirty="0">
              <a:solidFill>
                <a:prstClr val="black"/>
              </a:solidFill>
              <a:latin typeface="Comic Sans MS" panose="030F0702030302020204" pitchFamily="66" charset="0"/>
            </a:endParaRPr>
          </a:p>
          <a:p>
            <a:pPr lvl="0"/>
            <a:r>
              <a:rPr lang="en-GB" sz="700" dirty="0">
                <a:solidFill>
                  <a:prstClr val="black"/>
                </a:solidFill>
                <a:latin typeface="Comic Sans MS" panose="030F0702030302020204" pitchFamily="66" charset="0"/>
              </a:rPr>
              <a:t>Other Christian views</a:t>
            </a:r>
          </a:p>
          <a:p>
            <a:pPr lvl="0"/>
            <a:r>
              <a:rPr lang="en-GB" sz="700" dirty="0">
                <a:solidFill>
                  <a:prstClr val="black"/>
                </a:solidFill>
                <a:latin typeface="Comic Sans MS" panose="030F0702030302020204" pitchFamily="66" charset="0"/>
              </a:rPr>
              <a:t>- There is a tradition dating back to Jesus that claims that there are more important things that marriage. Marriage is not compulsory and many feel that they can serve God best by remaining single e.g. Roman Catholic priests, nuns or monks. </a:t>
            </a:r>
          </a:p>
          <a:p>
            <a:pPr lvl="0"/>
            <a:r>
              <a:rPr lang="en-GB" sz="700" dirty="0">
                <a:solidFill>
                  <a:prstClr val="black"/>
                </a:solidFill>
                <a:latin typeface="Comic Sans MS" panose="030F0702030302020204" pitchFamily="66" charset="0"/>
              </a:rPr>
              <a:t>- Some Christians believe it is not the role of family to make Christians. Children should be educated to make up their own minds</a:t>
            </a:r>
          </a:p>
          <a:p>
            <a:pPr lvl="0"/>
            <a:r>
              <a:rPr lang="en-GB" sz="700" dirty="0">
                <a:solidFill>
                  <a:prstClr val="black"/>
                </a:solidFill>
                <a:latin typeface="Comic Sans MS" panose="030F0702030302020204" pitchFamily="66" charset="0"/>
              </a:rPr>
              <a:t>- It is not a child's duty to obey their parents. A Christian family should encourage children to develop their own ideas which may be different from their parents. </a:t>
            </a:r>
          </a:p>
          <a:p>
            <a:pPr lvl="0"/>
            <a:endParaRPr lang="en-GB" sz="800" dirty="0">
              <a:solidFill>
                <a:prstClr val="black"/>
              </a:solidFill>
              <a:latin typeface="Comic Sans MS" panose="030F0702030302020204" pitchFamily="66" charset="0"/>
            </a:endParaRPr>
          </a:p>
          <a:p>
            <a:pPr lvl="0"/>
            <a:r>
              <a:rPr lang="en-GB" sz="800" b="1" u="sng" dirty="0">
                <a:solidFill>
                  <a:prstClr val="black"/>
                </a:solidFill>
                <a:latin typeface="Comic Sans MS" panose="030F0702030302020204" pitchFamily="66" charset="0"/>
              </a:rPr>
              <a:t>Humanist and atheist attitudes</a:t>
            </a:r>
          </a:p>
          <a:p>
            <a:pPr lvl="0"/>
            <a:r>
              <a:rPr lang="en-GB" sz="700" dirty="0">
                <a:solidFill>
                  <a:prstClr val="black"/>
                </a:solidFill>
                <a:latin typeface="Comic Sans MS" panose="030F0702030302020204" pitchFamily="66" charset="0"/>
              </a:rPr>
              <a:t>Family is still important regardless of religion. Falling in love and starting a family is a goal in life for most. The purpose of family is:</a:t>
            </a:r>
          </a:p>
          <a:p>
            <a:pPr lvl="0"/>
            <a:r>
              <a:rPr lang="en-GB" sz="800" dirty="0">
                <a:solidFill>
                  <a:prstClr val="black"/>
                </a:solidFill>
                <a:latin typeface="Comic Sans MS" panose="030F0702030302020204" pitchFamily="66" charset="0"/>
              </a:rPr>
              <a:t>- </a:t>
            </a:r>
            <a:r>
              <a:rPr lang="en-GB" sz="700" dirty="0">
                <a:solidFill>
                  <a:prstClr val="black"/>
                </a:solidFill>
                <a:latin typeface="Comic Sans MS" panose="030F0702030302020204" pitchFamily="66" charset="0"/>
              </a:rPr>
              <a:t>Bring up children safe and securely and that their needs are met</a:t>
            </a:r>
          </a:p>
          <a:p>
            <a:pPr lvl="0"/>
            <a:r>
              <a:rPr lang="en-GB" sz="700" dirty="0">
                <a:solidFill>
                  <a:prstClr val="black"/>
                </a:solidFill>
                <a:latin typeface="Comic Sans MS" panose="030F0702030302020204" pitchFamily="66" charset="0"/>
              </a:rPr>
              <a:t>- Pass on moral values so that children become good citizens</a:t>
            </a:r>
          </a:p>
          <a:p>
            <a:pPr lvl="0"/>
            <a:r>
              <a:rPr lang="en-GB" sz="700" dirty="0">
                <a:solidFill>
                  <a:prstClr val="black"/>
                </a:solidFill>
                <a:latin typeface="Comic Sans MS" panose="030F0702030302020204" pitchFamily="66" charset="0"/>
              </a:rPr>
              <a:t>- Provide emotional and financial support through life</a:t>
            </a:r>
            <a:endParaRPr lang="en-GB" sz="1600" dirty="0"/>
          </a:p>
        </p:txBody>
      </p:sp>
      <p:pic>
        <p:nvPicPr>
          <p:cNvPr id="15" name="Picture 14">
            <a:extLst>
              <a:ext uri="{FF2B5EF4-FFF2-40B4-BE49-F238E27FC236}">
                <a16:creationId xmlns:a16="http://schemas.microsoft.com/office/drawing/2014/main" id="{5C497D19-2BD6-406C-92DD-057F0EF91104}"/>
              </a:ext>
            </a:extLst>
          </p:cNvPr>
          <p:cNvPicPr>
            <a:picLocks noChangeAspect="1"/>
          </p:cNvPicPr>
          <p:nvPr/>
        </p:nvPicPr>
        <p:blipFill>
          <a:blip r:embed="rId5"/>
          <a:stretch>
            <a:fillRect/>
          </a:stretch>
        </p:blipFill>
        <p:spPr>
          <a:xfrm>
            <a:off x="11527513" y="4330802"/>
            <a:ext cx="386799" cy="258170"/>
          </a:xfrm>
          <a:prstGeom prst="rect">
            <a:avLst/>
          </a:prstGeom>
        </p:spPr>
      </p:pic>
      <p:sp>
        <p:nvSpPr>
          <p:cNvPr id="16" name="Rectangle 15">
            <a:extLst>
              <a:ext uri="{FF2B5EF4-FFF2-40B4-BE49-F238E27FC236}">
                <a16:creationId xmlns:a16="http://schemas.microsoft.com/office/drawing/2014/main" id="{90819B21-BEF4-49ED-BB37-28422B3EC27B}"/>
              </a:ext>
            </a:extLst>
          </p:cNvPr>
          <p:cNvSpPr/>
          <p:nvPr/>
        </p:nvSpPr>
        <p:spPr>
          <a:xfrm>
            <a:off x="8368497" y="5085"/>
            <a:ext cx="3807413" cy="4752110"/>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p:cNvSpPr txBox="1"/>
          <p:nvPr/>
        </p:nvSpPr>
        <p:spPr>
          <a:xfrm>
            <a:off x="8319243" y="4752720"/>
            <a:ext cx="3823503" cy="2077492"/>
          </a:xfrm>
          <a:prstGeom prst="rect">
            <a:avLst/>
          </a:prstGeom>
          <a:noFill/>
          <a:ln w="38100">
            <a:solidFill>
              <a:srgbClr val="FFC000"/>
            </a:solidFill>
          </a:ln>
        </p:spPr>
        <p:txBody>
          <a:bodyPr wrap="square" rtlCol="0">
            <a:spAutoFit/>
          </a:bodyPr>
          <a:lstStyle/>
          <a:p>
            <a:r>
              <a:rPr lang="en-GB" sz="1000" b="1" u="sng" dirty="0">
                <a:latin typeface="Comic Sans MS" panose="030F0702030302020204" pitchFamily="66" charset="0"/>
              </a:rPr>
              <a:t>4. Support for families in the local parish</a:t>
            </a:r>
          </a:p>
          <a:p>
            <a:r>
              <a:rPr lang="en-GB" sz="700" dirty="0">
                <a:latin typeface="Comic Sans MS" panose="030F0702030302020204" pitchFamily="66" charset="0"/>
              </a:rPr>
              <a:t>A parish is the area surrounding a local church. Each parish has a parish priest/vicar.  Local parishes help families by:</a:t>
            </a:r>
          </a:p>
          <a:p>
            <a:r>
              <a:rPr lang="en-GB" sz="700" dirty="0">
                <a:latin typeface="Comic Sans MS" panose="030F0702030302020204" pitchFamily="66" charset="0"/>
              </a:rPr>
              <a:t>- Having local primary or secondary schools connected to the schools which provide Christian teachings, festivals and worship. They also finance the school building. </a:t>
            </a:r>
          </a:p>
          <a:p>
            <a:r>
              <a:rPr lang="en-GB" sz="700" dirty="0">
                <a:latin typeface="Comic Sans MS" panose="030F0702030302020204" pitchFamily="66" charset="0"/>
              </a:rPr>
              <a:t>- Family friendly worships</a:t>
            </a:r>
          </a:p>
          <a:p>
            <a:r>
              <a:rPr lang="en-GB" sz="700" dirty="0">
                <a:latin typeface="Comic Sans MS" panose="030F0702030302020204" pitchFamily="66" charset="0"/>
              </a:rPr>
              <a:t>- Sunday Schools where children can learn about Christianity </a:t>
            </a:r>
          </a:p>
          <a:p>
            <a:r>
              <a:rPr lang="en-GB" sz="700" dirty="0">
                <a:latin typeface="Comic Sans MS" panose="030F0702030302020204" pitchFamily="66" charset="0"/>
              </a:rPr>
              <a:t>- Provide services for baptism and confirmation</a:t>
            </a:r>
          </a:p>
          <a:p>
            <a:r>
              <a:rPr lang="en-GB" sz="700" dirty="0">
                <a:latin typeface="Comic Sans MS" panose="030F0702030302020204" pitchFamily="66" charset="0"/>
              </a:rPr>
              <a:t>- Many provide marriage counselling services to help those with martial problems</a:t>
            </a:r>
          </a:p>
          <a:p>
            <a:r>
              <a:rPr lang="en-GB" sz="700" dirty="0">
                <a:latin typeface="Comic Sans MS" panose="030F0702030302020204" pitchFamily="66" charset="0"/>
              </a:rPr>
              <a:t>- Many run toddler groups or ‘messy church’ to help families to socialise</a:t>
            </a:r>
          </a:p>
          <a:p>
            <a:r>
              <a:rPr lang="en-GB" sz="700" dirty="0">
                <a:latin typeface="Comic Sans MS" panose="030F0702030302020204" pitchFamily="66" charset="0"/>
              </a:rPr>
              <a:t>- Youth groups and groups such as brownies, cubs, scouts etc. </a:t>
            </a:r>
          </a:p>
          <a:p>
            <a:endParaRPr lang="en-GB" sz="700" dirty="0">
              <a:latin typeface="Comic Sans MS" panose="030F0702030302020204" pitchFamily="66" charset="0"/>
            </a:endParaRPr>
          </a:p>
          <a:p>
            <a:r>
              <a:rPr lang="en-GB" sz="700" dirty="0">
                <a:latin typeface="Comic Sans MS" panose="030F0702030302020204" pitchFamily="66" charset="0"/>
              </a:rPr>
              <a:t>The local parish helps out local families because:</a:t>
            </a:r>
          </a:p>
          <a:p>
            <a:r>
              <a:rPr lang="en-GB" sz="700" dirty="0">
                <a:latin typeface="Comic Sans MS" panose="030F0702030302020204" pitchFamily="66" charset="0"/>
              </a:rPr>
              <a:t>- It is the responsibility of the parish to support families to bring up children in a loving and supportive environment</a:t>
            </a:r>
          </a:p>
          <a:p>
            <a:r>
              <a:rPr lang="en-GB" sz="700" dirty="0">
                <a:latin typeface="Comic Sans MS" panose="030F0702030302020204" pitchFamily="66" charset="0"/>
              </a:rPr>
              <a:t>- The family is the place where children are introduced to the faith, the family need help to teach their children and involve them in the sacraments. This helps to grow the Christian family. </a:t>
            </a:r>
          </a:p>
        </p:txBody>
      </p:sp>
      <p:sp>
        <p:nvSpPr>
          <p:cNvPr id="3" name="TextBox 2"/>
          <p:cNvSpPr txBox="1"/>
          <p:nvPr/>
        </p:nvSpPr>
        <p:spPr>
          <a:xfrm>
            <a:off x="2085986" y="3150939"/>
            <a:ext cx="6222092" cy="3724096"/>
          </a:xfrm>
          <a:prstGeom prst="rect">
            <a:avLst/>
          </a:prstGeom>
          <a:noFill/>
          <a:ln w="38100">
            <a:solidFill>
              <a:srgbClr val="7030A0"/>
            </a:solidFill>
          </a:ln>
        </p:spPr>
        <p:txBody>
          <a:bodyPr wrap="square" rtlCol="0">
            <a:spAutoFit/>
          </a:bodyPr>
          <a:lstStyle/>
          <a:p>
            <a:r>
              <a:rPr lang="en-GB" sz="1000" b="1" u="sng" dirty="0">
                <a:latin typeface="Comic Sans MS" panose="030F0702030302020204" pitchFamily="66" charset="0"/>
              </a:rPr>
              <a:t>5. Family planning</a:t>
            </a:r>
          </a:p>
          <a:p>
            <a:r>
              <a:rPr lang="en-GB" sz="900" b="1" u="sng" dirty="0">
                <a:latin typeface="Comic Sans MS" panose="030F0702030302020204" pitchFamily="66" charset="0"/>
              </a:rPr>
              <a:t>Contraception</a:t>
            </a:r>
          </a:p>
          <a:p>
            <a:r>
              <a:rPr lang="en-GB" sz="700" dirty="0">
                <a:latin typeface="Comic Sans MS" panose="030F0702030302020204" pitchFamily="66" charset="0"/>
              </a:rPr>
              <a:t>Something used to prevent pregnancy from occurring through sexual intercourse. A couple may choose to use contraception to control the number of children they conceive so that they can maintain a good standard of living for their existing family or if pregnancy would impact on the health of the mother. </a:t>
            </a: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p:txBody>
      </p:sp>
      <p:graphicFrame>
        <p:nvGraphicFramePr>
          <p:cNvPr id="12" name="Table 11"/>
          <p:cNvGraphicFramePr>
            <a:graphicFrameLocks noGrp="1"/>
          </p:cNvGraphicFramePr>
          <p:nvPr>
            <p:extLst>
              <p:ext uri="{D42A27DB-BD31-4B8C-83A1-F6EECF244321}">
                <p14:modId xmlns:p14="http://schemas.microsoft.com/office/powerpoint/2010/main" val="2655218328"/>
              </p:ext>
            </p:extLst>
          </p:nvPr>
        </p:nvGraphicFramePr>
        <p:xfrm>
          <a:off x="2152248" y="3959962"/>
          <a:ext cx="6019480" cy="1109749"/>
        </p:xfrm>
        <a:graphic>
          <a:graphicData uri="http://schemas.openxmlformats.org/drawingml/2006/table">
            <a:tbl>
              <a:tblPr firstRow="1" bandRow="1">
                <a:tableStyleId>{5C22544A-7EE6-4342-B048-85BDC9FD1C3A}</a:tableStyleId>
              </a:tblPr>
              <a:tblGrid>
                <a:gridCol w="3009740">
                  <a:extLst>
                    <a:ext uri="{9D8B030D-6E8A-4147-A177-3AD203B41FA5}">
                      <a16:colId xmlns:a16="http://schemas.microsoft.com/office/drawing/2014/main" val="20000"/>
                    </a:ext>
                  </a:extLst>
                </a:gridCol>
                <a:gridCol w="3009740">
                  <a:extLst>
                    <a:ext uri="{9D8B030D-6E8A-4147-A177-3AD203B41FA5}">
                      <a16:colId xmlns:a16="http://schemas.microsoft.com/office/drawing/2014/main" val="20001"/>
                    </a:ext>
                  </a:extLst>
                </a:gridCol>
              </a:tblGrid>
              <a:tr h="195349">
                <a:tc>
                  <a:txBody>
                    <a:bodyPr/>
                    <a:lstStyle/>
                    <a:p>
                      <a:pPr algn="ctr"/>
                      <a:r>
                        <a:rPr lang="en-GB" sz="600" b="1" u="sng" dirty="0">
                          <a:solidFill>
                            <a:schemeClr val="tx1"/>
                          </a:solidFill>
                          <a:latin typeface="Comic Sans MS" panose="030F0702030302020204" pitchFamily="66" charset="0"/>
                        </a:rPr>
                        <a:t>Artificial contraception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600" b="1" u="sng" dirty="0">
                          <a:solidFill>
                            <a:schemeClr val="tx1"/>
                          </a:solidFill>
                          <a:latin typeface="Comic Sans MS" panose="030F0702030302020204" pitchFamily="66" charset="0"/>
                        </a:rPr>
                        <a:t>Natural contraception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370840">
                <a:tc>
                  <a:txBody>
                    <a:bodyPr/>
                    <a:lstStyle/>
                    <a:p>
                      <a:pPr algn="l"/>
                      <a:r>
                        <a:rPr lang="en-GB" sz="600" b="0" u="none" dirty="0">
                          <a:solidFill>
                            <a:schemeClr val="tx1"/>
                          </a:solidFill>
                          <a:latin typeface="Comic Sans MS" panose="030F0702030302020204" pitchFamily="66" charset="0"/>
                        </a:rPr>
                        <a:t>- Condoms</a:t>
                      </a:r>
                      <a:r>
                        <a:rPr lang="en-GB" sz="600" b="0" u="none" baseline="0" dirty="0">
                          <a:solidFill>
                            <a:schemeClr val="tx1"/>
                          </a:solidFill>
                          <a:latin typeface="Comic Sans MS" panose="030F0702030302020204" pitchFamily="66" charset="0"/>
                        </a:rPr>
                        <a:t> (male or female)- also prevent the transmission of STDs such as AIDs or HIV</a:t>
                      </a:r>
                    </a:p>
                    <a:p>
                      <a:pPr algn="l"/>
                      <a:r>
                        <a:rPr lang="en-GB" sz="600" b="0" u="none" dirty="0">
                          <a:solidFill>
                            <a:schemeClr val="tx1"/>
                          </a:solidFill>
                          <a:latin typeface="Comic Sans MS" panose="030F0702030302020204" pitchFamily="66" charset="0"/>
                        </a:rPr>
                        <a:t>- Diaphragm</a:t>
                      </a:r>
                    </a:p>
                    <a:p>
                      <a:pPr algn="l"/>
                      <a:r>
                        <a:rPr lang="en-GB" sz="600" b="0" u="none" dirty="0">
                          <a:solidFill>
                            <a:schemeClr val="tx1"/>
                          </a:solidFill>
                          <a:latin typeface="Comic Sans MS" panose="030F0702030302020204" pitchFamily="66" charset="0"/>
                        </a:rPr>
                        <a:t>-</a:t>
                      </a:r>
                      <a:r>
                        <a:rPr lang="en-GB" sz="600" b="0" u="none" baseline="0" dirty="0">
                          <a:solidFill>
                            <a:schemeClr val="tx1"/>
                          </a:solidFill>
                          <a:latin typeface="Comic Sans MS" panose="030F0702030302020204" pitchFamily="66" charset="0"/>
                        </a:rPr>
                        <a:t> Contraceptive pill</a:t>
                      </a:r>
                    </a:p>
                    <a:p>
                      <a:pPr algn="l"/>
                      <a:r>
                        <a:rPr lang="en-GB" sz="600" b="0" u="none" dirty="0">
                          <a:solidFill>
                            <a:schemeClr val="tx1"/>
                          </a:solidFill>
                          <a:latin typeface="Comic Sans MS" panose="030F0702030302020204" pitchFamily="66" charset="0"/>
                        </a:rPr>
                        <a:t>- Contraceptive</a:t>
                      </a:r>
                      <a:r>
                        <a:rPr lang="en-GB" sz="600" b="0" u="none" baseline="0" dirty="0">
                          <a:solidFill>
                            <a:schemeClr val="tx1"/>
                          </a:solidFill>
                          <a:latin typeface="Comic Sans MS" panose="030F0702030302020204" pitchFamily="66" charset="0"/>
                        </a:rPr>
                        <a:t> impact or injection</a:t>
                      </a:r>
                    </a:p>
                    <a:p>
                      <a:pPr algn="l"/>
                      <a:r>
                        <a:rPr lang="en-GB" sz="600" b="0" u="none" dirty="0">
                          <a:solidFill>
                            <a:schemeClr val="tx1"/>
                          </a:solidFill>
                          <a:latin typeface="Comic Sans MS" panose="030F0702030302020204" pitchFamily="66" charset="0"/>
                        </a:rPr>
                        <a:t>- Intrauterine</a:t>
                      </a:r>
                      <a:r>
                        <a:rPr lang="en-GB" sz="600" b="0" u="none" baseline="0" dirty="0">
                          <a:solidFill>
                            <a:schemeClr val="tx1"/>
                          </a:solidFill>
                          <a:latin typeface="Comic Sans MS" panose="030F0702030302020204" pitchFamily="66" charset="0"/>
                        </a:rPr>
                        <a:t> device (IUD)</a:t>
                      </a:r>
                    </a:p>
                    <a:p>
                      <a:pPr algn="l"/>
                      <a:r>
                        <a:rPr lang="en-GB" sz="600" b="0" u="none" dirty="0">
                          <a:solidFill>
                            <a:schemeClr val="tx1"/>
                          </a:solidFill>
                          <a:latin typeface="Comic Sans MS" panose="030F0702030302020204" pitchFamily="66" charset="0"/>
                        </a:rPr>
                        <a:t>- For women</a:t>
                      </a:r>
                      <a:r>
                        <a:rPr lang="en-GB" sz="600" b="0" u="none" baseline="0" dirty="0">
                          <a:solidFill>
                            <a:schemeClr val="tx1"/>
                          </a:solidFill>
                          <a:latin typeface="Comic Sans MS" panose="030F0702030302020204" pitchFamily="66" charset="0"/>
                        </a:rPr>
                        <a:t> following unprotected sex: ‘Morning after’ contraceptive pill </a:t>
                      </a:r>
                    </a:p>
                    <a:p>
                      <a:pPr algn="l"/>
                      <a:r>
                        <a:rPr lang="en-GB" sz="600" b="0" u="none" dirty="0">
                          <a:solidFill>
                            <a:schemeClr val="tx1"/>
                          </a:solidFill>
                          <a:latin typeface="Comic Sans MS" panose="030F0702030302020204" pitchFamily="66" charset="0"/>
                        </a:rPr>
                        <a:t>Methods such</a:t>
                      </a:r>
                      <a:r>
                        <a:rPr lang="en-GB" sz="600" b="0" u="none" baseline="0" dirty="0">
                          <a:solidFill>
                            <a:schemeClr val="tx1"/>
                          </a:solidFill>
                          <a:latin typeface="Comic Sans MS" panose="030F0702030302020204" pitchFamily="66" charset="0"/>
                        </a:rPr>
                        <a:t> as IUD and ‘morning after’ are classed as</a:t>
                      </a:r>
                      <a:r>
                        <a:rPr lang="en-GB" sz="600" b="1" u="none" baseline="0" dirty="0">
                          <a:solidFill>
                            <a:schemeClr val="tx1"/>
                          </a:solidFill>
                          <a:latin typeface="Comic Sans MS" panose="030F0702030302020204" pitchFamily="66" charset="0"/>
                        </a:rPr>
                        <a:t> abortifacients </a:t>
                      </a:r>
                      <a:r>
                        <a:rPr lang="en-GB" sz="600" b="0" u="none" baseline="0" dirty="0">
                          <a:solidFill>
                            <a:schemeClr val="tx1"/>
                          </a:solidFill>
                          <a:latin typeface="Comic Sans MS" panose="030F0702030302020204" pitchFamily="66" charset="0"/>
                        </a:rPr>
                        <a:t>as they bring about a very early abortion. </a:t>
                      </a:r>
                      <a:endParaRPr lang="en-GB" sz="600" b="0" u="none"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a:r>
                        <a:rPr lang="en-GB" sz="600" b="0" u="none" dirty="0">
                          <a:solidFill>
                            <a:schemeClr val="tx1"/>
                          </a:solidFill>
                          <a:latin typeface="Comic Sans MS" panose="030F0702030302020204" pitchFamily="66" charset="0"/>
                        </a:rPr>
                        <a:t>-</a:t>
                      </a:r>
                      <a:r>
                        <a:rPr lang="en-GB" sz="600" b="0" u="none" baseline="0" dirty="0">
                          <a:solidFill>
                            <a:schemeClr val="tx1"/>
                          </a:solidFill>
                          <a:latin typeface="Comic Sans MS" panose="030F0702030302020204" pitchFamily="66" charset="0"/>
                        </a:rPr>
                        <a:t> Natural family planning/fertility awareness – planning sex around the most fertile points of a woman's monthly cycle</a:t>
                      </a:r>
                    </a:p>
                    <a:p>
                      <a:pPr algn="l"/>
                      <a:endParaRPr lang="en-GB" sz="600" b="0" u="none" dirty="0">
                        <a:solidFill>
                          <a:schemeClr val="tx1"/>
                        </a:solidFill>
                        <a:latin typeface="Comic Sans MS" panose="030F0702030302020204" pitchFamily="66" charset="0"/>
                      </a:endParaRPr>
                    </a:p>
                    <a:p>
                      <a:pPr algn="l"/>
                      <a:r>
                        <a:rPr lang="en-GB" sz="600" b="0" u="none" dirty="0">
                          <a:solidFill>
                            <a:schemeClr val="tx1"/>
                          </a:solidFill>
                          <a:latin typeface="Comic Sans MS" panose="030F0702030302020204" pitchFamily="66" charset="0"/>
                        </a:rPr>
                        <a:t>Do</a:t>
                      </a:r>
                      <a:r>
                        <a:rPr lang="en-GB" sz="600" b="0" u="none" baseline="0" dirty="0">
                          <a:solidFill>
                            <a:schemeClr val="tx1"/>
                          </a:solidFill>
                          <a:latin typeface="Comic Sans MS" panose="030F0702030302020204" pitchFamily="66" charset="0"/>
                        </a:rPr>
                        <a:t> not involve  any drugs or risk of early abortions. Do not prevent against STDs. </a:t>
                      </a:r>
                      <a:endParaRPr lang="en-GB" sz="600" b="0" u="none"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1"/>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1892699138"/>
              </p:ext>
            </p:extLst>
          </p:nvPr>
        </p:nvGraphicFramePr>
        <p:xfrm>
          <a:off x="2144203" y="5164341"/>
          <a:ext cx="6004374" cy="1665206"/>
        </p:xfrm>
        <a:graphic>
          <a:graphicData uri="http://schemas.openxmlformats.org/drawingml/2006/table">
            <a:tbl>
              <a:tblPr firstRow="1" bandRow="1">
                <a:tableStyleId>{5C22544A-7EE6-4342-B048-85BDC9FD1C3A}</a:tableStyleId>
              </a:tblPr>
              <a:tblGrid>
                <a:gridCol w="413802">
                  <a:extLst>
                    <a:ext uri="{9D8B030D-6E8A-4147-A177-3AD203B41FA5}">
                      <a16:colId xmlns:a16="http://schemas.microsoft.com/office/drawing/2014/main" val="20000"/>
                    </a:ext>
                  </a:extLst>
                </a:gridCol>
                <a:gridCol w="5590572">
                  <a:extLst>
                    <a:ext uri="{9D8B030D-6E8A-4147-A177-3AD203B41FA5}">
                      <a16:colId xmlns:a16="http://schemas.microsoft.com/office/drawing/2014/main" val="20001"/>
                    </a:ext>
                  </a:extLst>
                </a:gridCol>
              </a:tblGrid>
              <a:tr h="520183">
                <a:tc>
                  <a:txBody>
                    <a:bodyPr/>
                    <a:lstStyle/>
                    <a:p>
                      <a:pPr algn="ctr"/>
                      <a:r>
                        <a:rPr lang="en-GB" sz="700" b="0" dirty="0">
                          <a:solidFill>
                            <a:schemeClr val="tx1"/>
                          </a:solidFill>
                          <a:latin typeface="Comic Sans MS" panose="030F0702030302020204" pitchFamily="66" charset="0"/>
                        </a:rPr>
                        <a:t>Catholic attitude</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r>
                        <a:rPr lang="en-GB" sz="700" b="0" dirty="0">
                          <a:solidFill>
                            <a:schemeClr val="tx1"/>
                          </a:solidFill>
                          <a:latin typeface="Comic Sans MS" panose="030F0702030302020204" pitchFamily="66" charset="0"/>
                        </a:rPr>
                        <a:t>Teaches that sex is a gift from God as a source of pleasure for married couples (unitive</a:t>
                      </a:r>
                      <a:r>
                        <a:rPr lang="en-GB" sz="700" b="0" baseline="0" dirty="0">
                          <a:solidFill>
                            <a:schemeClr val="tx1"/>
                          </a:solidFill>
                          <a:latin typeface="Comic Sans MS" panose="030F0702030302020204" pitchFamily="66" charset="0"/>
                        </a:rPr>
                        <a:t> purpose)</a:t>
                      </a:r>
                      <a:r>
                        <a:rPr lang="en-GB" sz="700" b="0" dirty="0">
                          <a:solidFill>
                            <a:schemeClr val="tx1"/>
                          </a:solidFill>
                          <a:latin typeface="Comic Sans MS" panose="030F0702030302020204" pitchFamily="66" charset="0"/>
                        </a:rPr>
                        <a:t> as well as creating a family (creative purpose).</a:t>
                      </a:r>
                      <a:r>
                        <a:rPr lang="en-GB" sz="700" b="0" baseline="0" dirty="0">
                          <a:solidFill>
                            <a:schemeClr val="tx1"/>
                          </a:solidFill>
                          <a:latin typeface="Comic Sans MS" panose="030F0702030302020204" pitchFamily="66" charset="0"/>
                        </a:rPr>
                        <a:t> A couple should be responsible parents which should be achieved through natural methods of family planning. Artificial contraceptives go against Gods intentions. They believe this because:</a:t>
                      </a:r>
                    </a:p>
                    <a:p>
                      <a:r>
                        <a:rPr lang="en-GB" sz="700" b="0" baseline="0" dirty="0">
                          <a:solidFill>
                            <a:schemeClr val="tx1"/>
                          </a:solidFill>
                          <a:latin typeface="Comic Sans MS" panose="030F0702030302020204" pitchFamily="66" charset="0"/>
                        </a:rPr>
                        <a:t>- Contraception is a major cause of sexual promiscuity, broken families, STDs and divorce rates</a:t>
                      </a:r>
                    </a:p>
                    <a:p>
                      <a:r>
                        <a:rPr lang="en-GB" sz="700" b="0" dirty="0">
                          <a:solidFill>
                            <a:schemeClr val="tx1"/>
                          </a:solidFill>
                          <a:latin typeface="Comic Sans MS" panose="030F0702030302020204" pitchFamily="66" charset="0"/>
                        </a:rPr>
                        <a:t>- Some contraceptives have abortifacient effects and so are against the teachings of the church</a:t>
                      </a:r>
                      <a:r>
                        <a:rPr lang="en-GB" sz="700" b="0" baseline="0" dirty="0">
                          <a:solidFill>
                            <a:schemeClr val="tx1"/>
                          </a:solidFill>
                          <a:latin typeface="Comic Sans MS" panose="030F0702030302020204" pitchFamily="66" charset="0"/>
                        </a:rPr>
                        <a:t> on sanctity of life</a:t>
                      </a:r>
                      <a:endParaRPr lang="en-GB" sz="700" b="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extLst>
                  <a:ext uri="{0D108BD9-81ED-4DB2-BD59-A6C34878D82A}">
                    <a16:rowId xmlns:a16="http://schemas.microsoft.com/office/drawing/2014/main" val="10000"/>
                  </a:ext>
                </a:extLst>
              </a:tr>
              <a:tr h="520183">
                <a:tc>
                  <a:txBody>
                    <a:bodyPr/>
                    <a:lstStyle/>
                    <a:p>
                      <a:pPr algn="ctr"/>
                      <a:r>
                        <a:rPr lang="en-GB" sz="700" b="0" dirty="0">
                          <a:solidFill>
                            <a:schemeClr val="tx1"/>
                          </a:solidFill>
                          <a:latin typeface="Comic Sans MS" panose="030F0702030302020204" pitchFamily="66" charset="0"/>
                        </a:rPr>
                        <a:t>Non-Catholic attitude</a:t>
                      </a:r>
                      <a:r>
                        <a:rPr lang="en-GB" sz="700" b="0" baseline="0" dirty="0">
                          <a:solidFill>
                            <a:schemeClr val="tx1"/>
                          </a:solidFill>
                          <a:latin typeface="Comic Sans MS" panose="030F0702030302020204" pitchFamily="66" charset="0"/>
                        </a:rPr>
                        <a:t> </a:t>
                      </a:r>
                      <a:endParaRPr lang="en-GB" sz="700" b="0" dirty="0">
                        <a:solidFill>
                          <a:schemeClr val="tx1"/>
                        </a:solidFill>
                        <a:latin typeface="Comic Sans MS" panose="030F0702030302020204" pitchFamily="66"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r>
                        <a:rPr lang="en-GB" sz="700" b="0" dirty="0">
                          <a:solidFill>
                            <a:schemeClr val="tx1"/>
                          </a:solidFill>
                          <a:latin typeface="Comic Sans MS" panose="030F0702030302020204" pitchFamily="66" charset="0"/>
                        </a:rPr>
                        <a:t>All forms of contraception are acceptable as</a:t>
                      </a:r>
                      <a:r>
                        <a:rPr lang="en-GB" sz="700" b="0" baseline="0" dirty="0">
                          <a:solidFill>
                            <a:schemeClr val="tx1"/>
                          </a:solidFill>
                          <a:latin typeface="Comic Sans MS" panose="030F0702030302020204" pitchFamily="66" charset="0"/>
                        </a:rPr>
                        <a:t> long as they are used to restrict family size. They think this because:</a:t>
                      </a:r>
                    </a:p>
                    <a:p>
                      <a:r>
                        <a:rPr lang="en-GB" sz="700" b="0" baseline="0" dirty="0">
                          <a:solidFill>
                            <a:schemeClr val="tx1"/>
                          </a:solidFill>
                          <a:latin typeface="Comic Sans MS" panose="030F0702030302020204" pitchFamily="66" charset="0"/>
                        </a:rPr>
                        <a:t>- Love and justice – contraception raises the standards of living if family sizes are smaller and mothers life is protected. </a:t>
                      </a:r>
                    </a:p>
                    <a:p>
                      <a:r>
                        <a:rPr lang="en-GB" sz="700" b="0" dirty="0">
                          <a:solidFill>
                            <a:schemeClr val="tx1"/>
                          </a:solidFill>
                          <a:latin typeface="Comic Sans MS" panose="030F0702030302020204" pitchFamily="66" charset="0"/>
                        </a:rPr>
                        <a:t>- There</a:t>
                      </a:r>
                      <a:r>
                        <a:rPr lang="en-GB" sz="700" b="0" baseline="0" dirty="0">
                          <a:solidFill>
                            <a:schemeClr val="tx1"/>
                          </a:solidFill>
                          <a:latin typeface="Comic Sans MS" panose="030F0702030302020204" pitchFamily="66" charset="0"/>
                        </a:rPr>
                        <a:t> is nothing in the Bible that forbids the use of contraception</a:t>
                      </a:r>
                    </a:p>
                    <a:p>
                      <a:r>
                        <a:rPr lang="en-GB" sz="700" b="0" dirty="0">
                          <a:solidFill>
                            <a:schemeClr val="tx1"/>
                          </a:solidFill>
                          <a:latin typeface="Comic Sans MS" panose="030F0702030302020204" pitchFamily="66" charset="0"/>
                        </a:rPr>
                        <a:t>- Sex should be about enjoyment and cementing the bonds of marriage and contraception allows that without making children,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extLst>
                  <a:ext uri="{0D108BD9-81ED-4DB2-BD59-A6C34878D82A}">
                    <a16:rowId xmlns:a16="http://schemas.microsoft.com/office/drawing/2014/main" val="10001"/>
                  </a:ext>
                </a:extLst>
              </a:tr>
              <a:tr h="520183">
                <a:tc>
                  <a:txBody>
                    <a:bodyPr/>
                    <a:lstStyle/>
                    <a:p>
                      <a:pPr algn="ctr"/>
                      <a:r>
                        <a:rPr lang="en-GB" sz="700" b="0" dirty="0">
                          <a:solidFill>
                            <a:schemeClr val="tx1"/>
                          </a:solidFill>
                          <a:latin typeface="Comic Sans MS" panose="030F0702030302020204" pitchFamily="66" charset="0"/>
                        </a:rPr>
                        <a:t>Humanist and Atheist</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GB" sz="700" b="0" dirty="0">
                          <a:solidFill>
                            <a:schemeClr val="tx1"/>
                          </a:solidFill>
                          <a:latin typeface="Comic Sans MS" panose="030F0702030302020204" pitchFamily="66" charset="0"/>
                        </a:rPr>
                        <a:t>Contraception</a:t>
                      </a:r>
                      <a:r>
                        <a:rPr lang="en-GB" sz="700" b="0" baseline="0" dirty="0">
                          <a:solidFill>
                            <a:schemeClr val="tx1"/>
                          </a:solidFill>
                          <a:latin typeface="Comic Sans MS" panose="030F0702030302020204" pitchFamily="66" charset="0"/>
                        </a:rPr>
                        <a:t> results in ‘every child being a wanted child and in better, healthier lives for women’. It prevents the spread of STDs  and so should be used in casual sexual relationships. Situation ethics would suggest that the most loving thing would be to use contraceptives to reduce the risk of unwanted pregnancies and so abortions, STDs and HIV. </a:t>
                      </a:r>
                      <a:endParaRPr lang="en-GB" sz="700" b="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2"/>
                  </a:ext>
                </a:extLst>
              </a:tr>
            </a:tbl>
          </a:graphicData>
        </a:graphic>
      </p:graphicFrame>
      <p:pic>
        <p:nvPicPr>
          <p:cNvPr id="1028" name="Picture 4" descr="Image result for heart"/>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885118" y="6585994"/>
            <a:ext cx="179377" cy="179377"/>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a:extLst>
              <a:ext uri="{FF2B5EF4-FFF2-40B4-BE49-F238E27FC236}">
                <a16:creationId xmlns:a16="http://schemas.microsoft.com/office/drawing/2014/main" id="{90C734F2-47C5-4CC0-89BF-49EF2D0BE2E2}"/>
              </a:ext>
            </a:extLst>
          </p:cNvPr>
          <p:cNvSpPr txBox="1"/>
          <p:nvPr/>
        </p:nvSpPr>
        <p:spPr>
          <a:xfrm>
            <a:off x="2690191" y="2677656"/>
            <a:ext cx="5035826" cy="461665"/>
          </a:xfrm>
          <a:prstGeom prst="rect">
            <a:avLst/>
          </a:prstGeom>
          <a:noFill/>
        </p:spPr>
        <p:txBody>
          <a:bodyPr wrap="square" rtlCol="0">
            <a:spAutoFit/>
          </a:bodyPr>
          <a:lstStyle/>
          <a:p>
            <a:pPr algn="ctr"/>
            <a:r>
              <a:rPr lang="en-GB" sz="2400" b="1" u="sng" dirty="0">
                <a:latin typeface="Comic Sans MS" panose="030F0702030302020204" pitchFamily="66" charset="0"/>
              </a:rPr>
              <a:t>Marriage and the family</a:t>
            </a:r>
          </a:p>
        </p:txBody>
      </p:sp>
      <p:pic>
        <p:nvPicPr>
          <p:cNvPr id="18" name="Picture 4" descr="Image result for marriage cartoon">
            <a:extLst>
              <a:ext uri="{FF2B5EF4-FFF2-40B4-BE49-F238E27FC236}">
                <a16:creationId xmlns:a16="http://schemas.microsoft.com/office/drawing/2014/main" id="{2D9BA4DD-B03A-4BFE-98F0-0131050982AA}"/>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531090" y="2738056"/>
            <a:ext cx="698505" cy="3804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2489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0"/>
            <a:ext cx="3148313" cy="2246769"/>
          </a:xfrm>
          <a:prstGeom prst="rect">
            <a:avLst/>
          </a:prstGeom>
          <a:noFill/>
        </p:spPr>
        <p:txBody>
          <a:bodyPr wrap="square" rtlCol="0">
            <a:spAutoFit/>
          </a:bodyPr>
          <a:lstStyle/>
          <a:p>
            <a:r>
              <a:rPr lang="en-GB" sz="1000" b="1" u="sng" dirty="0">
                <a:latin typeface="Comic Sans MS" panose="030F0702030302020204" pitchFamily="66" charset="0"/>
              </a:rPr>
              <a:t>6. Divorce and remarriage</a:t>
            </a:r>
          </a:p>
          <a:p>
            <a:r>
              <a:rPr lang="en-GB" sz="700" dirty="0">
                <a:latin typeface="Comic Sans MS" panose="030F0702030302020204" pitchFamily="66" charset="0"/>
              </a:rPr>
              <a:t>There has been a huge increase in the number of divorces between 1950 and 2018 because:</a:t>
            </a:r>
          </a:p>
          <a:p>
            <a:r>
              <a:rPr lang="en-GB" sz="700" dirty="0">
                <a:latin typeface="Comic Sans MS" panose="030F0702030302020204" pitchFamily="66" charset="0"/>
              </a:rPr>
              <a:t>- New laws have meant divorce is much cheaper and easier to obtain</a:t>
            </a:r>
          </a:p>
          <a:p>
            <a:r>
              <a:rPr lang="en-GB" sz="700" dirty="0">
                <a:latin typeface="Comic Sans MS" panose="030F0702030302020204" pitchFamily="66" charset="0"/>
              </a:rPr>
              <a:t>- Women are no longer prepared to accept unequal treatment from men</a:t>
            </a:r>
          </a:p>
          <a:p>
            <a:r>
              <a:rPr lang="en-GB" sz="700" dirty="0">
                <a:latin typeface="Comic Sans MS" panose="030F0702030302020204" pitchFamily="66" charset="0"/>
              </a:rPr>
              <a:t>- Women are more financially independent and can afford to live well after divorce. </a:t>
            </a:r>
          </a:p>
          <a:p>
            <a:endParaRPr lang="en-GB" sz="700" dirty="0">
              <a:latin typeface="Comic Sans MS" panose="030F0702030302020204" pitchFamily="66" charset="0"/>
            </a:endParaRPr>
          </a:p>
          <a:p>
            <a:r>
              <a:rPr lang="en-GB" sz="700" dirty="0">
                <a:latin typeface="Comic Sans MS" panose="030F0702030302020204" pitchFamily="66" charset="0"/>
              </a:rPr>
              <a:t>Remarriage is now declining as more people choose to cohabit with their new partners, rather than marry. </a:t>
            </a:r>
          </a:p>
          <a:p>
            <a:endParaRPr lang="en-GB" sz="900" b="1" u="sng" dirty="0">
              <a:latin typeface="Comic Sans MS" panose="030F0702030302020204" pitchFamily="66" charset="0"/>
            </a:endParaRPr>
          </a:p>
          <a:p>
            <a:r>
              <a:rPr lang="en-GB" sz="800" b="1" u="sng" dirty="0">
                <a:latin typeface="Comic Sans MS" panose="030F0702030302020204" pitchFamily="66" charset="0"/>
              </a:rPr>
              <a:t>Christian attitudes </a:t>
            </a:r>
          </a:p>
          <a:p>
            <a:r>
              <a:rPr lang="en-GB" sz="700" dirty="0">
                <a:latin typeface="Comic Sans MS" panose="030F0702030302020204" pitchFamily="66" charset="0"/>
              </a:rPr>
              <a:t>Jesus in some areas of the Gospels seems to ban divorce and remarriage whilst in others accept it on the grounds of adultery. </a:t>
            </a:r>
          </a:p>
          <a:p>
            <a:r>
              <a:rPr lang="en-GB" sz="700" i="1" dirty="0">
                <a:latin typeface="Comic Sans MS" panose="030F0702030302020204" pitchFamily="66" charset="0"/>
              </a:rPr>
              <a:t>‘ I tell you anyone that divorces his wife, except for sexual immorality, and marries another woman commits adultery’ </a:t>
            </a:r>
            <a:r>
              <a:rPr lang="en-GB" sz="700" dirty="0">
                <a:latin typeface="Comic Sans MS" panose="030F0702030302020204" pitchFamily="66" charset="0"/>
              </a:rPr>
              <a:t>(Matthew 19:3-9)</a:t>
            </a: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800" dirty="0">
              <a:latin typeface="Comic Sans MS" panose="030F0702030302020204"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088607677"/>
              </p:ext>
            </p:extLst>
          </p:nvPr>
        </p:nvGraphicFramePr>
        <p:xfrm>
          <a:off x="107386" y="1992880"/>
          <a:ext cx="3037713" cy="4602480"/>
        </p:xfrm>
        <a:graphic>
          <a:graphicData uri="http://schemas.openxmlformats.org/drawingml/2006/table">
            <a:tbl>
              <a:tblPr firstRow="1" bandRow="1">
                <a:tableStyleId>{5C22544A-7EE6-4342-B048-85BDC9FD1C3A}</a:tableStyleId>
              </a:tblPr>
              <a:tblGrid>
                <a:gridCol w="347991">
                  <a:extLst>
                    <a:ext uri="{9D8B030D-6E8A-4147-A177-3AD203B41FA5}">
                      <a16:colId xmlns:a16="http://schemas.microsoft.com/office/drawing/2014/main" val="20000"/>
                    </a:ext>
                  </a:extLst>
                </a:gridCol>
                <a:gridCol w="1344861">
                  <a:extLst>
                    <a:ext uri="{9D8B030D-6E8A-4147-A177-3AD203B41FA5}">
                      <a16:colId xmlns:a16="http://schemas.microsoft.com/office/drawing/2014/main" val="20001"/>
                    </a:ext>
                  </a:extLst>
                </a:gridCol>
                <a:gridCol w="1344861">
                  <a:extLst>
                    <a:ext uri="{9D8B030D-6E8A-4147-A177-3AD203B41FA5}">
                      <a16:colId xmlns:a16="http://schemas.microsoft.com/office/drawing/2014/main" val="20002"/>
                    </a:ext>
                  </a:extLst>
                </a:gridCol>
              </a:tblGrid>
              <a:tr h="370840">
                <a:tc>
                  <a:txBody>
                    <a:bodyPr/>
                    <a:lstStyle/>
                    <a:p>
                      <a:pPr algn="ctr"/>
                      <a:r>
                        <a:rPr lang="en-GB" sz="700" b="0" dirty="0">
                          <a:solidFill>
                            <a:schemeClr val="tx1"/>
                          </a:solidFill>
                          <a:latin typeface="Comic Sans MS" panose="030F0702030302020204" pitchFamily="66" charset="0"/>
                        </a:rPr>
                        <a:t>Catholic attitudes</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gridSpan="2">
                  <a:txBody>
                    <a:bodyPr/>
                    <a:lstStyle/>
                    <a:p>
                      <a:pPr algn="l"/>
                      <a:r>
                        <a:rPr lang="en-GB" sz="700" b="0" dirty="0">
                          <a:solidFill>
                            <a:schemeClr val="tx1"/>
                          </a:solidFill>
                          <a:latin typeface="Comic Sans MS" panose="030F0702030302020204" pitchFamily="66" charset="0"/>
                        </a:rPr>
                        <a:t>Does not allow religious divorce or remarriage. Marriage</a:t>
                      </a:r>
                      <a:r>
                        <a:rPr lang="en-GB" sz="700" b="0" baseline="0" dirty="0">
                          <a:solidFill>
                            <a:schemeClr val="tx1"/>
                          </a:solidFill>
                          <a:latin typeface="Comic Sans MS" panose="030F0702030302020204" pitchFamily="66" charset="0"/>
                        </a:rPr>
                        <a:t> is a sacrament and exchange of vows and the only way a marriage can be dissolved is by the death of one of the partners of by annulment (</a:t>
                      </a:r>
                      <a:r>
                        <a:rPr lang="en-GB" sz="600" b="0" baseline="0" dirty="0">
                          <a:solidFill>
                            <a:schemeClr val="tx1"/>
                          </a:solidFill>
                          <a:latin typeface="Comic Sans MS" panose="030F0702030302020204" pitchFamily="66" charset="0"/>
                        </a:rPr>
                        <a:t>proved that the marriage was never consummated or not a true Christian marriage)</a:t>
                      </a:r>
                    </a:p>
                    <a:p>
                      <a:pPr algn="l"/>
                      <a:r>
                        <a:rPr lang="en-GB" sz="700" b="0" baseline="0" dirty="0">
                          <a:solidFill>
                            <a:schemeClr val="tx1"/>
                          </a:solidFill>
                          <a:latin typeface="Comic Sans MS" panose="030F0702030302020204" pitchFamily="66" charset="0"/>
                        </a:rPr>
                        <a:t>The Church does acknowledge civil divorce if it is impossible to live together for the sake of the family, but they are still married in the eyes of God. Remarriage in this situation would be classed as adultery. They think this because:</a:t>
                      </a:r>
                    </a:p>
                    <a:p>
                      <a:pPr algn="l"/>
                      <a:r>
                        <a:rPr lang="en-GB" sz="700" b="0" baseline="0" dirty="0">
                          <a:solidFill>
                            <a:schemeClr val="tx1"/>
                          </a:solidFill>
                          <a:latin typeface="Comic Sans MS" panose="030F0702030302020204" pitchFamily="66" charset="0"/>
                        </a:rPr>
                        <a:t>- In Marks Gospel, Jesus taught that divorce was wrong</a:t>
                      </a:r>
                    </a:p>
                    <a:p>
                      <a:pPr algn="l"/>
                      <a:r>
                        <a:rPr lang="en-GB" sz="700" b="0" dirty="0">
                          <a:solidFill>
                            <a:schemeClr val="tx1"/>
                          </a:solidFill>
                          <a:latin typeface="Comic Sans MS" panose="030F0702030302020204" pitchFamily="66" charset="0"/>
                        </a:rPr>
                        <a:t>- The couple have a covenant with God</a:t>
                      </a:r>
                      <a:r>
                        <a:rPr lang="en-GB" sz="700" b="0" baseline="0" dirty="0">
                          <a:solidFill>
                            <a:schemeClr val="tx1"/>
                          </a:solidFill>
                          <a:latin typeface="Comic Sans MS" panose="030F0702030302020204" pitchFamily="66" charset="0"/>
                        </a:rPr>
                        <a:t> in the sacrament of marriage which no earthly power can break</a:t>
                      </a:r>
                    </a:p>
                    <a:p>
                      <a:pPr algn="l"/>
                      <a:r>
                        <a:rPr lang="en-GB" sz="700" b="0" dirty="0">
                          <a:solidFill>
                            <a:schemeClr val="tx1"/>
                          </a:solidFill>
                          <a:latin typeface="Comic Sans MS" panose="030F0702030302020204" pitchFamily="66" charset="0"/>
                        </a:rPr>
                        <a:t>- The Catechism of the Catholic Church makes</a:t>
                      </a:r>
                      <a:r>
                        <a:rPr lang="en-GB" sz="700" b="0" baseline="0" dirty="0">
                          <a:solidFill>
                            <a:schemeClr val="tx1"/>
                          </a:solidFill>
                          <a:latin typeface="Comic Sans MS" panose="030F0702030302020204" pitchFamily="66" charset="0"/>
                        </a:rPr>
                        <a:t> their beliefs about divorce and remarriage very clear. All Catholics should follow this. </a:t>
                      </a:r>
                      <a:endParaRPr lang="en-GB" sz="700" b="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lang="en-GB"/>
                    </a:p>
                  </a:txBody>
                  <a:tcPr/>
                </a:tc>
                <a:extLst>
                  <a:ext uri="{0D108BD9-81ED-4DB2-BD59-A6C34878D82A}">
                    <a16:rowId xmlns:a16="http://schemas.microsoft.com/office/drawing/2014/main" val="10000"/>
                  </a:ext>
                </a:extLst>
              </a:tr>
              <a:tr h="370840">
                <a:tc>
                  <a:txBody>
                    <a:bodyPr/>
                    <a:lstStyle/>
                    <a:p>
                      <a:pPr algn="l"/>
                      <a:r>
                        <a:rPr lang="en-GB" sz="700" b="0" dirty="0">
                          <a:solidFill>
                            <a:schemeClr val="tx1"/>
                          </a:solidFill>
                          <a:latin typeface="Comic Sans MS" panose="030F0702030302020204" pitchFamily="66" charset="0"/>
                        </a:rPr>
                        <a:t>Non-Catholic attitude</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gridSpan="2">
                  <a:txBody>
                    <a:bodyPr/>
                    <a:lstStyle/>
                    <a:p>
                      <a:pPr algn="l"/>
                      <a:r>
                        <a:rPr lang="en-GB" sz="700" b="0" dirty="0">
                          <a:solidFill>
                            <a:schemeClr val="tx1"/>
                          </a:solidFill>
                          <a:latin typeface="Comic Sans MS" panose="030F0702030302020204" pitchFamily="66" charset="0"/>
                        </a:rPr>
                        <a:t>Most would think that divorce is wrong but allow</a:t>
                      </a:r>
                      <a:r>
                        <a:rPr lang="en-GB" sz="700" b="0" baseline="0" dirty="0">
                          <a:solidFill>
                            <a:schemeClr val="tx1"/>
                          </a:solidFill>
                          <a:latin typeface="Comic Sans MS" panose="030F0702030302020204" pitchFamily="66" charset="0"/>
                        </a:rPr>
                        <a:t> it if the marriage has broken down. Most Churches will allow remarriage but asked to repent for their failures in their previous marriage and promise that this marriage will be for life. They believe this because:</a:t>
                      </a:r>
                    </a:p>
                    <a:p>
                      <a:pPr algn="l"/>
                      <a:r>
                        <a:rPr lang="en-GB" sz="700" b="0" baseline="0" dirty="0">
                          <a:solidFill>
                            <a:schemeClr val="tx1"/>
                          </a:solidFill>
                          <a:latin typeface="Comic Sans MS" panose="030F0702030302020204" pitchFamily="66" charset="0"/>
                        </a:rPr>
                        <a:t>- Jesus allowed divorce in Matthew for adultery</a:t>
                      </a:r>
                    </a:p>
                    <a:p>
                      <a:pPr algn="l"/>
                      <a:r>
                        <a:rPr lang="en-GB" sz="700" b="0" dirty="0">
                          <a:solidFill>
                            <a:schemeClr val="tx1"/>
                          </a:solidFill>
                          <a:latin typeface="Comic Sans MS" panose="030F0702030302020204" pitchFamily="66" charset="0"/>
                        </a:rPr>
                        <a:t>- ‘Lesser of two evils’</a:t>
                      </a:r>
                      <a:r>
                        <a:rPr lang="en-GB" sz="700" b="0" baseline="0" dirty="0">
                          <a:solidFill>
                            <a:schemeClr val="tx1"/>
                          </a:solidFill>
                          <a:latin typeface="Comic Sans MS" panose="030F0702030302020204" pitchFamily="66" charset="0"/>
                        </a:rPr>
                        <a:t> in some situations </a:t>
                      </a:r>
                    </a:p>
                    <a:p>
                      <a:pPr algn="l"/>
                      <a:r>
                        <a:rPr lang="en-GB" sz="700" b="0" dirty="0">
                          <a:solidFill>
                            <a:schemeClr val="tx1"/>
                          </a:solidFill>
                          <a:latin typeface="Comic Sans MS" panose="030F0702030302020204" pitchFamily="66" charset="0"/>
                        </a:rPr>
                        <a:t>- Christians are allowed forgiveness</a:t>
                      </a:r>
                      <a:r>
                        <a:rPr lang="en-GB" sz="700" b="0" baseline="0" dirty="0">
                          <a:solidFill>
                            <a:schemeClr val="tx1"/>
                          </a:solidFill>
                          <a:latin typeface="Comic Sans MS" panose="030F0702030302020204" pitchFamily="66" charset="0"/>
                        </a:rPr>
                        <a:t> and a new chance after repenting their sins. </a:t>
                      </a:r>
                      <a:endParaRPr lang="en-GB" sz="700" b="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hMerge="1">
                  <a:txBody>
                    <a:bodyPr/>
                    <a:lstStyle/>
                    <a:p>
                      <a:endParaRPr lang="en-GB"/>
                    </a:p>
                  </a:txBody>
                  <a:tcPr/>
                </a:tc>
                <a:extLst>
                  <a:ext uri="{0D108BD9-81ED-4DB2-BD59-A6C34878D82A}">
                    <a16:rowId xmlns:a16="http://schemas.microsoft.com/office/drawing/2014/main" val="10001"/>
                  </a:ext>
                </a:extLst>
              </a:tr>
              <a:tr h="370840">
                <a:tc>
                  <a:txBody>
                    <a:bodyPr/>
                    <a:lstStyle/>
                    <a:p>
                      <a:pPr algn="ctr"/>
                      <a:r>
                        <a:rPr lang="en-GB" sz="600" b="0" dirty="0">
                          <a:solidFill>
                            <a:schemeClr val="tx1"/>
                          </a:solidFill>
                          <a:latin typeface="Comic Sans MS" panose="030F0702030302020204" pitchFamily="66" charset="0"/>
                        </a:rPr>
                        <a:t>Humanist and</a:t>
                      </a:r>
                      <a:r>
                        <a:rPr lang="en-GB" sz="600" b="0" baseline="0" dirty="0">
                          <a:solidFill>
                            <a:schemeClr val="tx1"/>
                          </a:solidFill>
                          <a:latin typeface="Comic Sans MS" panose="030F0702030302020204" pitchFamily="66" charset="0"/>
                        </a:rPr>
                        <a:t> atheist attitude</a:t>
                      </a:r>
                      <a:endParaRPr lang="en-GB" sz="600" b="0" dirty="0">
                        <a:solidFill>
                          <a:schemeClr val="tx1"/>
                        </a:solidFill>
                        <a:latin typeface="Comic Sans MS" panose="030F0702030302020204" pitchFamily="66"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gridSpan="2">
                  <a:txBody>
                    <a:bodyPr/>
                    <a:lstStyle/>
                    <a:p>
                      <a:pPr algn="l"/>
                      <a:r>
                        <a:rPr lang="en-GB" sz="700" b="0" dirty="0">
                          <a:solidFill>
                            <a:schemeClr val="tx1"/>
                          </a:solidFill>
                          <a:latin typeface="Comic Sans MS" panose="030F0702030302020204" pitchFamily="66" charset="0"/>
                        </a:rPr>
                        <a:t>All couples should</a:t>
                      </a:r>
                      <a:r>
                        <a:rPr lang="en-GB" sz="700" b="0" baseline="0" dirty="0">
                          <a:solidFill>
                            <a:schemeClr val="tx1"/>
                          </a:solidFill>
                          <a:latin typeface="Comic Sans MS" panose="030F0702030302020204" pitchFamily="66" charset="0"/>
                        </a:rPr>
                        <a:t> have the right to divorce if they feel the marriage has failed. Divorce should make sure that financial stability is granted and that children are well provided for. Any divorced person should have the right to remarry. </a:t>
                      </a:r>
                      <a:endParaRPr lang="en-GB" sz="700" b="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lang="en-GB"/>
                    </a:p>
                  </a:txBody>
                  <a:tcPr/>
                </a:tc>
                <a:extLst>
                  <a:ext uri="{0D108BD9-81ED-4DB2-BD59-A6C34878D82A}">
                    <a16:rowId xmlns:a16="http://schemas.microsoft.com/office/drawing/2014/main" val="10002"/>
                  </a:ext>
                </a:extLst>
              </a:tr>
              <a:tr h="370840">
                <a:tc rowSpan="2">
                  <a:txBody>
                    <a:bodyPr/>
                    <a:lstStyle/>
                    <a:p>
                      <a:pPr algn="l"/>
                      <a:r>
                        <a:rPr lang="en-GB" sz="700" b="0" dirty="0">
                          <a:solidFill>
                            <a:schemeClr val="tx1"/>
                          </a:solidFill>
                          <a:latin typeface="Comic Sans MS" panose="030F0702030302020204" pitchFamily="66" charset="0"/>
                        </a:rPr>
                        <a:t>      Situation ethics</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gridSpan="2">
                  <a:txBody>
                    <a:bodyPr/>
                    <a:lstStyle/>
                    <a:p>
                      <a:pPr algn="l"/>
                      <a:r>
                        <a:rPr lang="en-GB" sz="700" b="0" dirty="0">
                          <a:solidFill>
                            <a:schemeClr val="tx1"/>
                          </a:solidFill>
                          <a:latin typeface="Comic Sans MS" panose="030F0702030302020204" pitchFamily="66" charset="0"/>
                        </a:rPr>
                        <a:t>Look at the pros and cons of a situation and decide what would be the most loving thing to do. They would look at the advantages</a:t>
                      </a:r>
                      <a:r>
                        <a:rPr lang="en-GB" sz="700" b="0" baseline="0" dirty="0">
                          <a:solidFill>
                            <a:schemeClr val="tx1"/>
                          </a:solidFill>
                          <a:latin typeface="Comic Sans MS" panose="030F0702030302020204" pitchFamily="66" charset="0"/>
                        </a:rPr>
                        <a:t> and disadvantages of divorce. Children may be a cause for concern in this decision, marriages without children may be pretty simple to decide.     </a:t>
                      </a:r>
                      <a:endParaRPr lang="en-GB" sz="700" b="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hMerge="1">
                  <a:txBody>
                    <a:bodyPr/>
                    <a:lstStyle/>
                    <a:p>
                      <a:endParaRPr lang="en-GB"/>
                    </a:p>
                  </a:txBody>
                  <a:tcPr/>
                </a:tc>
                <a:extLst>
                  <a:ext uri="{0D108BD9-81ED-4DB2-BD59-A6C34878D82A}">
                    <a16:rowId xmlns:a16="http://schemas.microsoft.com/office/drawing/2014/main" val="10003"/>
                  </a:ext>
                </a:extLst>
              </a:tr>
              <a:tr h="370840">
                <a:tc vMerge="1">
                  <a:txBody>
                    <a:bodyPr/>
                    <a:lstStyle/>
                    <a:p>
                      <a:pPr algn="l"/>
                      <a:endParaRPr lang="en-GB" sz="700" b="0" dirty="0">
                        <a:solidFill>
                          <a:schemeClr val="tx1"/>
                        </a:solidFill>
                        <a:latin typeface="Comic Sans MS" panose="030F0702030302020204" pitchFamily="66"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700" b="0" dirty="0">
                          <a:solidFill>
                            <a:schemeClr val="tx1"/>
                          </a:solidFill>
                          <a:latin typeface="Comic Sans MS" panose="030F0702030302020204" pitchFamily="66" charset="0"/>
                        </a:rPr>
                        <a:t>Advantages:</a:t>
                      </a:r>
                    </a:p>
                    <a:p>
                      <a:pPr algn="l"/>
                      <a:r>
                        <a:rPr lang="en-GB" sz="700" b="0" dirty="0">
                          <a:solidFill>
                            <a:schemeClr val="tx1"/>
                          </a:solidFill>
                          <a:latin typeface="Comic Sans MS" panose="030F0702030302020204" pitchFamily="66" charset="0"/>
                        </a:rPr>
                        <a:t>-</a:t>
                      </a:r>
                      <a:r>
                        <a:rPr lang="en-GB" sz="700" b="0" baseline="0" dirty="0">
                          <a:solidFill>
                            <a:schemeClr val="tx1"/>
                          </a:solidFill>
                          <a:latin typeface="Comic Sans MS" panose="030F0702030302020204" pitchFamily="66" charset="0"/>
                        </a:rPr>
                        <a:t> Brings domestic peace &amp; ends conflict</a:t>
                      </a:r>
                    </a:p>
                    <a:p>
                      <a:pPr algn="l"/>
                      <a:r>
                        <a:rPr lang="en-GB" sz="700" b="0" dirty="0">
                          <a:solidFill>
                            <a:schemeClr val="tx1"/>
                          </a:solidFill>
                          <a:latin typeface="Comic Sans MS" panose="030F0702030302020204" pitchFamily="66" charset="0"/>
                        </a:rPr>
                        <a:t>- Can find love again</a:t>
                      </a:r>
                    </a:p>
                    <a:p>
                      <a:pPr algn="l"/>
                      <a:r>
                        <a:rPr lang="en-GB" sz="700" b="0" dirty="0">
                          <a:solidFill>
                            <a:schemeClr val="tx1"/>
                          </a:solidFill>
                          <a:latin typeface="Comic Sans MS" panose="030F0702030302020204" pitchFamily="66" charset="0"/>
                        </a:rPr>
                        <a:t>- Removes</a:t>
                      </a:r>
                      <a:r>
                        <a:rPr lang="en-GB" sz="700" b="0" baseline="0" dirty="0">
                          <a:solidFill>
                            <a:schemeClr val="tx1"/>
                          </a:solidFill>
                          <a:latin typeface="Comic Sans MS" panose="030F0702030302020204" pitchFamily="66" charset="0"/>
                        </a:rPr>
                        <a:t> children's exposure to conflict </a:t>
                      </a:r>
                      <a:endParaRPr lang="en-GB" sz="700" b="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algn="l"/>
                      <a:r>
                        <a:rPr lang="en-GB" sz="700" b="0" dirty="0">
                          <a:solidFill>
                            <a:schemeClr val="tx1"/>
                          </a:solidFill>
                          <a:latin typeface="Comic Sans MS" panose="030F0702030302020204" pitchFamily="66" charset="0"/>
                        </a:rPr>
                        <a:t>Disadvantages:</a:t>
                      </a:r>
                    </a:p>
                    <a:p>
                      <a:pPr algn="l"/>
                      <a:r>
                        <a:rPr lang="en-GB" sz="700" b="0" dirty="0">
                          <a:solidFill>
                            <a:schemeClr val="tx1"/>
                          </a:solidFill>
                          <a:latin typeface="Comic Sans MS" panose="030F0702030302020204" pitchFamily="66" charset="0"/>
                        </a:rPr>
                        <a:t>-</a:t>
                      </a:r>
                      <a:r>
                        <a:rPr lang="en-GB" sz="700" b="0" baseline="0" dirty="0">
                          <a:solidFill>
                            <a:schemeClr val="tx1"/>
                          </a:solidFill>
                          <a:latin typeface="Comic Sans MS" panose="030F0702030302020204" pitchFamily="66" charset="0"/>
                        </a:rPr>
                        <a:t> It is expensive, split of family home, lawyers etc. </a:t>
                      </a:r>
                    </a:p>
                    <a:p>
                      <a:pPr algn="l"/>
                      <a:r>
                        <a:rPr lang="en-GB" sz="700" b="0" dirty="0">
                          <a:solidFill>
                            <a:schemeClr val="tx1"/>
                          </a:solidFill>
                          <a:latin typeface="Comic Sans MS" panose="030F0702030302020204" pitchFamily="66" charset="0"/>
                        </a:rPr>
                        <a:t>- Hurt children and relatives</a:t>
                      </a:r>
                    </a:p>
                    <a:p>
                      <a:pPr algn="l"/>
                      <a:r>
                        <a:rPr lang="en-GB" sz="700" b="0" dirty="0">
                          <a:solidFill>
                            <a:schemeClr val="tx1"/>
                          </a:solidFill>
                          <a:latin typeface="Comic Sans MS" panose="030F0702030302020204" pitchFamily="66" charset="0"/>
                        </a:rPr>
                        <a:t>- Causes stress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extLst>
                  <a:ext uri="{0D108BD9-81ED-4DB2-BD59-A6C34878D82A}">
                    <a16:rowId xmlns:a16="http://schemas.microsoft.com/office/drawing/2014/main" val="10004"/>
                  </a:ext>
                </a:extLst>
              </a:tr>
            </a:tbl>
          </a:graphicData>
        </a:graphic>
      </p:graphicFrame>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50471" y="5318408"/>
            <a:ext cx="293386" cy="293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0" y="0"/>
            <a:ext cx="3252486" cy="6858000"/>
          </a:xfrm>
          <a:prstGeom prst="rect">
            <a:avLst/>
          </a:prstGeom>
          <a:noFill/>
          <a:ln w="381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3333509" y="0"/>
            <a:ext cx="2650603" cy="4585871"/>
          </a:xfrm>
          <a:prstGeom prst="rect">
            <a:avLst/>
          </a:prstGeom>
          <a:noFill/>
        </p:spPr>
        <p:txBody>
          <a:bodyPr wrap="square" rtlCol="0">
            <a:spAutoFit/>
          </a:bodyPr>
          <a:lstStyle/>
          <a:p>
            <a:r>
              <a:rPr lang="en-GB" sz="1000" b="1" u="sng" dirty="0">
                <a:latin typeface="Comic Sans MS" panose="030F0702030302020204" pitchFamily="66" charset="0"/>
              </a:rPr>
              <a:t>7. Equality within the family</a:t>
            </a:r>
          </a:p>
          <a:p>
            <a:r>
              <a:rPr lang="en-GB" sz="700" dirty="0">
                <a:latin typeface="Comic Sans MS" panose="030F0702030302020204" pitchFamily="66" charset="0"/>
              </a:rPr>
              <a:t>Christians have different attitudes to the roles of women in the family, due to there being 3 different attitudes in the Bible: </a:t>
            </a: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r>
              <a:rPr lang="en-GB" sz="800" b="1" u="sng" dirty="0">
                <a:latin typeface="Comic Sans MS" panose="030F0702030302020204" pitchFamily="66" charset="0"/>
              </a:rPr>
              <a:t>Attitudes:</a:t>
            </a: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501154342"/>
              </p:ext>
            </p:extLst>
          </p:nvPr>
        </p:nvGraphicFramePr>
        <p:xfrm>
          <a:off x="3432538" y="565234"/>
          <a:ext cx="2551574" cy="1920240"/>
        </p:xfrm>
        <a:graphic>
          <a:graphicData uri="http://schemas.openxmlformats.org/drawingml/2006/table">
            <a:tbl>
              <a:tblPr firstRow="1" bandRow="1">
                <a:tableStyleId>{5C22544A-7EE6-4342-B048-85BDC9FD1C3A}</a:tableStyleId>
              </a:tblPr>
              <a:tblGrid>
                <a:gridCol w="376475">
                  <a:extLst>
                    <a:ext uri="{9D8B030D-6E8A-4147-A177-3AD203B41FA5}">
                      <a16:colId xmlns:a16="http://schemas.microsoft.com/office/drawing/2014/main" val="20000"/>
                    </a:ext>
                  </a:extLst>
                </a:gridCol>
                <a:gridCol w="2175099">
                  <a:extLst>
                    <a:ext uri="{9D8B030D-6E8A-4147-A177-3AD203B41FA5}">
                      <a16:colId xmlns:a16="http://schemas.microsoft.com/office/drawing/2014/main" val="20001"/>
                    </a:ext>
                  </a:extLst>
                </a:gridCol>
              </a:tblGrid>
              <a:tr h="370840">
                <a:tc>
                  <a:txBody>
                    <a:bodyPr/>
                    <a:lstStyle/>
                    <a:p>
                      <a:pPr algn="ctr"/>
                      <a:r>
                        <a:rPr lang="en-GB" sz="600" b="0" dirty="0">
                          <a:solidFill>
                            <a:schemeClr val="tx1"/>
                          </a:solidFill>
                          <a:latin typeface="Comic Sans MS" panose="030F0702030302020204" pitchFamily="66" charset="0"/>
                        </a:rPr>
                        <a:t>Genesis 1</a:t>
                      </a:r>
                    </a:p>
                  </a:txBody>
                  <a:tcPr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r>
                        <a:rPr lang="en-GB" sz="600" b="0" dirty="0">
                          <a:solidFill>
                            <a:schemeClr val="tx1"/>
                          </a:solidFill>
                          <a:latin typeface="Comic Sans MS" panose="030F0702030302020204" pitchFamily="66" charset="0"/>
                        </a:rPr>
                        <a:t>Men and women are equal</a:t>
                      </a:r>
                      <a:r>
                        <a:rPr lang="en-GB" sz="600" b="0" baseline="0" dirty="0">
                          <a:solidFill>
                            <a:schemeClr val="tx1"/>
                          </a:solidFill>
                          <a:latin typeface="Comic Sans MS" panose="030F0702030302020204" pitchFamily="66" charset="0"/>
                        </a:rPr>
                        <a:t> as created at the same time and in the image of God</a:t>
                      </a:r>
                    </a:p>
                    <a:p>
                      <a:r>
                        <a:rPr lang="en-GB" sz="600" b="0" i="1" baseline="0" dirty="0">
                          <a:solidFill>
                            <a:schemeClr val="tx1"/>
                          </a:solidFill>
                          <a:latin typeface="Comic Sans MS" panose="030F0702030302020204" pitchFamily="66" charset="0"/>
                        </a:rPr>
                        <a:t>‘So God created man in his image, in the image of God he created him; male and female he created them.’ </a:t>
                      </a:r>
                      <a:r>
                        <a:rPr lang="en-GB" sz="600" b="0" baseline="0" dirty="0">
                          <a:solidFill>
                            <a:schemeClr val="tx1"/>
                          </a:solidFill>
                          <a:latin typeface="Comic Sans MS" panose="030F0702030302020204" pitchFamily="66" charset="0"/>
                        </a:rPr>
                        <a:t>(Genesis 1:27)</a:t>
                      </a:r>
                      <a:endParaRPr lang="en-GB" sz="600" b="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370840">
                <a:tc>
                  <a:txBody>
                    <a:bodyPr/>
                    <a:lstStyle/>
                    <a:p>
                      <a:pPr algn="ctr"/>
                      <a:r>
                        <a:rPr lang="en-GB" sz="600" b="0" dirty="0">
                          <a:solidFill>
                            <a:schemeClr val="tx1"/>
                          </a:solidFill>
                          <a:latin typeface="Comic Sans MS" panose="030F0702030302020204" pitchFamily="66" charset="0"/>
                        </a:rPr>
                        <a:t>Genesis 2</a:t>
                      </a:r>
                      <a:r>
                        <a:rPr lang="en-GB" sz="600" b="0" baseline="0" dirty="0">
                          <a:solidFill>
                            <a:schemeClr val="tx1"/>
                          </a:solidFill>
                          <a:latin typeface="Comic Sans MS" panose="030F0702030302020204" pitchFamily="66" charset="0"/>
                        </a:rPr>
                        <a:t> &amp; 3</a:t>
                      </a:r>
                      <a:endParaRPr lang="en-GB" sz="600" b="0" dirty="0">
                        <a:solidFill>
                          <a:schemeClr val="tx1"/>
                        </a:solidFill>
                        <a:latin typeface="Comic Sans MS" panose="030F0702030302020204" pitchFamily="66" charset="0"/>
                      </a:endParaRPr>
                    </a:p>
                  </a:txBody>
                  <a:tcPr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r>
                        <a:rPr lang="en-GB" sz="600" b="0" dirty="0">
                          <a:solidFill>
                            <a:schemeClr val="tx1"/>
                          </a:solidFill>
                          <a:latin typeface="Comic Sans MS" panose="030F0702030302020204" pitchFamily="66" charset="0"/>
                        </a:rPr>
                        <a:t>Women were created out of mans rib, therefore women</a:t>
                      </a:r>
                      <a:r>
                        <a:rPr lang="en-GB" sz="600" b="0" baseline="0" dirty="0">
                          <a:solidFill>
                            <a:schemeClr val="tx1"/>
                          </a:solidFill>
                          <a:latin typeface="Comic Sans MS" panose="030F0702030302020204" pitchFamily="66" charset="0"/>
                        </a:rPr>
                        <a:t> are subordinate to men. Also women persuaded man into sin and gives men and women different roles as punishment. ‘</a:t>
                      </a:r>
                      <a:r>
                        <a:rPr lang="en-GB" sz="600" b="0" i="1" baseline="0" dirty="0">
                          <a:solidFill>
                            <a:schemeClr val="tx1"/>
                          </a:solidFill>
                          <a:latin typeface="Comic Sans MS" panose="030F0702030302020204" pitchFamily="66" charset="0"/>
                        </a:rPr>
                        <a:t>I will make your pains in childbearing very severe; with painful labour you will give birth to children. Your desire will be for your husband, and he will rule over you’. </a:t>
                      </a:r>
                      <a:endParaRPr lang="en-GB" sz="600" b="0" i="1"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1"/>
                  </a:ext>
                </a:extLst>
              </a:tr>
              <a:tr h="370840">
                <a:tc>
                  <a:txBody>
                    <a:bodyPr/>
                    <a:lstStyle/>
                    <a:p>
                      <a:pPr algn="ctr"/>
                      <a:r>
                        <a:rPr lang="en-GB" sz="600" b="0" dirty="0">
                          <a:solidFill>
                            <a:schemeClr val="tx1"/>
                          </a:solidFill>
                          <a:latin typeface="Comic Sans MS" panose="030F0702030302020204" pitchFamily="66" charset="0"/>
                        </a:rPr>
                        <a:t>St Paul (Ephesians</a:t>
                      </a:r>
                      <a:r>
                        <a:rPr lang="en-GB" sz="600" b="0" baseline="0" dirty="0">
                          <a:solidFill>
                            <a:schemeClr val="tx1"/>
                          </a:solidFill>
                          <a:latin typeface="Comic Sans MS" panose="030F0702030302020204" pitchFamily="66" charset="0"/>
                        </a:rPr>
                        <a:t> 5)</a:t>
                      </a:r>
                      <a:endParaRPr lang="en-GB" sz="600" b="0" dirty="0">
                        <a:solidFill>
                          <a:schemeClr val="tx1"/>
                        </a:solidFill>
                        <a:latin typeface="Comic Sans MS" panose="030F0702030302020204" pitchFamily="66" charset="0"/>
                      </a:endParaRPr>
                    </a:p>
                  </a:txBody>
                  <a:tcPr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r>
                        <a:rPr lang="en-GB" sz="600" b="0" dirty="0">
                          <a:solidFill>
                            <a:schemeClr val="tx1"/>
                          </a:solidFill>
                          <a:latin typeface="Comic Sans MS" panose="030F0702030302020204" pitchFamily="66" charset="0"/>
                        </a:rPr>
                        <a:t>Wives</a:t>
                      </a:r>
                      <a:r>
                        <a:rPr lang="en-GB" sz="600" b="0" baseline="0" dirty="0">
                          <a:solidFill>
                            <a:schemeClr val="tx1"/>
                          </a:solidFill>
                          <a:latin typeface="Comic Sans MS" panose="030F0702030302020204" pitchFamily="66" charset="0"/>
                        </a:rPr>
                        <a:t> should submit to their husbands because the husband is the head of the wife the same way Christ is the head of the Church so should do as husband demands. He also said that a man should love his wife like his own body. He should feed and care for his body and so should his wife too. </a:t>
                      </a:r>
                      <a:endParaRPr lang="en-GB" sz="600" b="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2"/>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41493515"/>
              </p:ext>
            </p:extLst>
          </p:nvPr>
        </p:nvGraphicFramePr>
        <p:xfrm>
          <a:off x="3420964" y="2892935"/>
          <a:ext cx="2563148" cy="3657600"/>
        </p:xfrm>
        <a:graphic>
          <a:graphicData uri="http://schemas.openxmlformats.org/drawingml/2006/table">
            <a:tbl>
              <a:tblPr firstRow="1" bandRow="1">
                <a:tableStyleId>{5C22544A-7EE6-4342-B048-85BDC9FD1C3A}</a:tableStyleId>
              </a:tblPr>
              <a:tblGrid>
                <a:gridCol w="378182">
                  <a:extLst>
                    <a:ext uri="{9D8B030D-6E8A-4147-A177-3AD203B41FA5}">
                      <a16:colId xmlns:a16="http://schemas.microsoft.com/office/drawing/2014/main" val="20000"/>
                    </a:ext>
                  </a:extLst>
                </a:gridCol>
                <a:gridCol w="2184966">
                  <a:extLst>
                    <a:ext uri="{9D8B030D-6E8A-4147-A177-3AD203B41FA5}">
                      <a16:colId xmlns:a16="http://schemas.microsoft.com/office/drawing/2014/main" val="20001"/>
                    </a:ext>
                  </a:extLst>
                </a:gridCol>
              </a:tblGrid>
              <a:tr h="322820">
                <a:tc>
                  <a:txBody>
                    <a:bodyPr/>
                    <a:lstStyle/>
                    <a:p>
                      <a:pPr algn="ctr"/>
                      <a:r>
                        <a:rPr lang="en-GB" sz="600" b="0" dirty="0">
                          <a:solidFill>
                            <a:schemeClr val="tx1"/>
                          </a:solidFill>
                          <a:latin typeface="Comic Sans MS" panose="030F0702030302020204" pitchFamily="66" charset="0"/>
                        </a:rPr>
                        <a:t>Evangelical Protestants </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lang="en-GB" sz="600" b="0" i="0" dirty="0">
                          <a:solidFill>
                            <a:schemeClr val="tx1"/>
                          </a:solidFill>
                          <a:latin typeface="Comic Sans MS" panose="030F0702030302020204" pitchFamily="66" charset="0"/>
                        </a:rPr>
                        <a:t>Men and women have separate and different</a:t>
                      </a:r>
                      <a:r>
                        <a:rPr lang="en-GB" sz="600" b="0" i="0" baseline="0" dirty="0">
                          <a:solidFill>
                            <a:schemeClr val="tx1"/>
                          </a:solidFill>
                          <a:latin typeface="Comic Sans MS" panose="030F0702030302020204" pitchFamily="66" charset="0"/>
                        </a:rPr>
                        <a:t> roles. Role of women to bring up children and role of men to provide for the family. Women should dress modestly and keep their heads covered in church. Men must love their wives as themselves and only men can be church leaders or teachers. They believe this because:</a:t>
                      </a:r>
                    </a:p>
                    <a:p>
                      <a:r>
                        <a:rPr lang="en-GB" sz="600" b="0" i="0" baseline="0" dirty="0">
                          <a:solidFill>
                            <a:schemeClr val="tx1"/>
                          </a:solidFill>
                          <a:latin typeface="Comic Sans MS" panose="030F0702030302020204" pitchFamily="66" charset="0"/>
                        </a:rPr>
                        <a:t>- Adam was created first before Eve (Genesis 2)</a:t>
                      </a:r>
                    </a:p>
                    <a:p>
                      <a:r>
                        <a:rPr lang="en-GB" sz="600" b="0" i="0" dirty="0">
                          <a:solidFill>
                            <a:schemeClr val="tx1"/>
                          </a:solidFill>
                          <a:latin typeface="Comic Sans MS" panose="030F0702030302020204" pitchFamily="66" charset="0"/>
                        </a:rPr>
                        <a:t>- All</a:t>
                      </a:r>
                      <a:r>
                        <a:rPr lang="en-GB" sz="600" b="0" i="0" baseline="0" dirty="0">
                          <a:solidFill>
                            <a:schemeClr val="tx1"/>
                          </a:solidFill>
                          <a:latin typeface="Comic Sans MS" panose="030F0702030302020204" pitchFamily="66" charset="0"/>
                        </a:rPr>
                        <a:t> of Jesus’ disciples were men</a:t>
                      </a:r>
                    </a:p>
                    <a:p>
                      <a:r>
                        <a:rPr lang="en-GB" sz="600" b="0" i="0" dirty="0">
                          <a:solidFill>
                            <a:schemeClr val="tx1"/>
                          </a:solidFill>
                          <a:latin typeface="Comic Sans MS" panose="030F0702030302020204" pitchFamily="66" charset="0"/>
                        </a:rPr>
                        <a:t>- St Pauls teachings about the role of women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0"/>
                  </a:ext>
                </a:extLst>
              </a:tr>
              <a:tr h="370840">
                <a:tc>
                  <a:txBody>
                    <a:bodyPr/>
                    <a:lstStyle/>
                    <a:p>
                      <a:pPr algn="ctr"/>
                      <a:r>
                        <a:rPr lang="en-GB" sz="600" b="0" dirty="0">
                          <a:solidFill>
                            <a:schemeClr val="tx1"/>
                          </a:solidFill>
                          <a:latin typeface="Comic Sans MS" panose="030F0702030302020204" pitchFamily="66" charset="0"/>
                        </a:rPr>
                        <a:t>Liberal Protestants </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en-GB" sz="600" b="0" i="0" dirty="0">
                          <a:solidFill>
                            <a:schemeClr val="tx1"/>
                          </a:solidFill>
                          <a:latin typeface="Comic Sans MS" panose="030F0702030302020204" pitchFamily="66" charset="0"/>
                        </a:rPr>
                        <a:t>Men and women are equal and should have equal roles. This</a:t>
                      </a:r>
                      <a:r>
                        <a:rPr lang="en-GB" sz="600" b="0" i="0" baseline="0" dirty="0">
                          <a:solidFill>
                            <a:schemeClr val="tx1"/>
                          </a:solidFill>
                          <a:latin typeface="Comic Sans MS" panose="030F0702030302020204" pitchFamily="66" charset="0"/>
                        </a:rPr>
                        <a:t> is because:</a:t>
                      </a:r>
                    </a:p>
                    <a:p>
                      <a:r>
                        <a:rPr lang="en-GB" sz="600" b="0" i="0" baseline="0" dirty="0">
                          <a:solidFill>
                            <a:schemeClr val="tx1"/>
                          </a:solidFill>
                          <a:latin typeface="Comic Sans MS" panose="030F0702030302020204" pitchFamily="66" charset="0"/>
                        </a:rPr>
                        <a:t>- Teaching of Genesis 1 about equality of men and women</a:t>
                      </a:r>
                    </a:p>
                    <a:p>
                      <a:r>
                        <a:rPr lang="en-GB" sz="600" b="0" i="0" dirty="0">
                          <a:solidFill>
                            <a:schemeClr val="tx1"/>
                          </a:solidFill>
                          <a:latin typeface="Comic Sans MS" panose="030F0702030302020204" pitchFamily="66" charset="0"/>
                        </a:rPr>
                        <a:t>- ‘</a:t>
                      </a:r>
                      <a:r>
                        <a:rPr lang="en-GB" sz="600" b="0" i="1" dirty="0">
                          <a:solidFill>
                            <a:schemeClr val="tx1"/>
                          </a:solidFill>
                          <a:latin typeface="Comic Sans MS" panose="030F0702030302020204" pitchFamily="66" charset="0"/>
                        </a:rPr>
                        <a:t>There</a:t>
                      </a:r>
                      <a:r>
                        <a:rPr lang="en-GB" sz="600" b="0" i="1" baseline="0" dirty="0">
                          <a:solidFill>
                            <a:schemeClr val="tx1"/>
                          </a:solidFill>
                          <a:latin typeface="Comic Sans MS" panose="030F0702030302020204" pitchFamily="66" charset="0"/>
                        </a:rPr>
                        <a:t> is neither Jew nor Gentile, neither slave nor free, nor is there male and female, for you are all one in Christ Jesus’ </a:t>
                      </a:r>
                      <a:r>
                        <a:rPr lang="en-GB" sz="600" b="0" i="0" baseline="0" dirty="0">
                          <a:solidFill>
                            <a:schemeClr val="tx1"/>
                          </a:solidFill>
                          <a:latin typeface="Comic Sans MS" panose="030F0702030302020204" pitchFamily="66" charset="0"/>
                        </a:rPr>
                        <a:t>(Galatians 3:23-28)</a:t>
                      </a:r>
                    </a:p>
                    <a:p>
                      <a:r>
                        <a:rPr lang="en-GB" sz="600" b="0" i="0" dirty="0">
                          <a:solidFill>
                            <a:schemeClr val="tx1"/>
                          </a:solidFill>
                          <a:latin typeface="Comic Sans MS" panose="030F0702030302020204" pitchFamily="66" charset="0"/>
                        </a:rPr>
                        <a:t>- Evidence in the Gospels</a:t>
                      </a:r>
                      <a:r>
                        <a:rPr lang="en-GB" sz="600" b="0" i="0" baseline="0" dirty="0">
                          <a:solidFill>
                            <a:schemeClr val="tx1"/>
                          </a:solidFill>
                          <a:latin typeface="Comic Sans MS" panose="030F0702030302020204" pitchFamily="66" charset="0"/>
                        </a:rPr>
                        <a:t> of Jesus treating women as his equals. </a:t>
                      </a:r>
                      <a:endParaRPr lang="en-GB" sz="600" b="0" i="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1"/>
                  </a:ext>
                </a:extLst>
              </a:tr>
              <a:tr h="370840">
                <a:tc>
                  <a:txBody>
                    <a:bodyPr/>
                    <a:lstStyle/>
                    <a:p>
                      <a:pPr algn="ctr"/>
                      <a:r>
                        <a:rPr lang="en-GB" sz="600" b="0" dirty="0">
                          <a:solidFill>
                            <a:schemeClr val="tx1"/>
                          </a:solidFill>
                          <a:latin typeface="Comic Sans MS" panose="030F0702030302020204" pitchFamily="66" charset="0"/>
                        </a:rPr>
                        <a:t>Catholics</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r>
                        <a:rPr lang="en-GB" sz="600" b="0" i="0" dirty="0">
                          <a:solidFill>
                            <a:schemeClr val="tx1"/>
                          </a:solidFill>
                          <a:latin typeface="Comic Sans MS" panose="030F0702030302020204" pitchFamily="66" charset="0"/>
                        </a:rPr>
                        <a:t>Men and women should have equal roles in the family. </a:t>
                      </a:r>
                    </a:p>
                    <a:p>
                      <a:r>
                        <a:rPr lang="en-GB" sz="600" b="0" i="1" dirty="0">
                          <a:solidFill>
                            <a:schemeClr val="tx1"/>
                          </a:solidFill>
                          <a:latin typeface="Comic Sans MS" panose="030F0702030302020204" pitchFamily="66" charset="0"/>
                        </a:rPr>
                        <a:t>‘May her husband put her trust in her and recognise that she is his equal’ </a:t>
                      </a:r>
                      <a:r>
                        <a:rPr lang="en-GB" sz="600" b="0" i="0" dirty="0">
                          <a:solidFill>
                            <a:schemeClr val="tx1"/>
                          </a:solidFill>
                          <a:latin typeface="Comic Sans MS" panose="030F0702030302020204" pitchFamily="66" charset="0"/>
                        </a:rPr>
                        <a:t>(Roman Catholic marriage service)</a:t>
                      </a:r>
                    </a:p>
                    <a:p>
                      <a:endParaRPr lang="en-GB" sz="600" b="0" i="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2"/>
                  </a:ext>
                </a:extLst>
              </a:tr>
              <a:tr h="370840">
                <a:tc>
                  <a:txBody>
                    <a:bodyPr/>
                    <a:lstStyle/>
                    <a:p>
                      <a:pPr algn="ctr"/>
                      <a:r>
                        <a:rPr lang="en-GB" sz="600" b="0" dirty="0">
                          <a:solidFill>
                            <a:schemeClr val="tx1"/>
                          </a:solidFill>
                          <a:latin typeface="Comic Sans MS" panose="030F0702030302020204" pitchFamily="66" charset="0"/>
                        </a:rPr>
                        <a:t>Humanists and atheist</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r>
                        <a:rPr lang="en-GB" sz="600" b="0" i="0" dirty="0">
                          <a:solidFill>
                            <a:schemeClr val="tx1"/>
                          </a:solidFill>
                          <a:latin typeface="Comic Sans MS" panose="030F0702030302020204" pitchFamily="66" charset="0"/>
                        </a:rPr>
                        <a:t>Most common</a:t>
                      </a:r>
                      <a:r>
                        <a:rPr lang="en-GB" sz="600" b="0" i="0" baseline="0" dirty="0">
                          <a:solidFill>
                            <a:schemeClr val="tx1"/>
                          </a:solidFill>
                          <a:latin typeface="Comic Sans MS" panose="030F0702030302020204" pitchFamily="66" charset="0"/>
                        </a:rPr>
                        <a:t> attitude is that men and women are equal and should have equal roles in the family. The reasons for this are:</a:t>
                      </a:r>
                    </a:p>
                    <a:p>
                      <a:r>
                        <a:rPr lang="en-GB" sz="600" b="0" i="0" baseline="0" dirty="0">
                          <a:solidFill>
                            <a:schemeClr val="tx1"/>
                          </a:solidFill>
                          <a:latin typeface="Comic Sans MS" panose="030F0702030302020204" pitchFamily="66" charset="0"/>
                        </a:rPr>
                        <a:t>- Laws such as sex discrimination act and Equality act mean that women are treated as equals in the workplace so the same should apply at home. </a:t>
                      </a:r>
                    </a:p>
                    <a:p>
                      <a:r>
                        <a:rPr lang="en-GB" sz="600" b="0" i="0" dirty="0">
                          <a:solidFill>
                            <a:schemeClr val="tx1"/>
                          </a:solidFill>
                          <a:latin typeface="Comic Sans MS" panose="030F0702030302020204" pitchFamily="66" charset="0"/>
                        </a:rPr>
                        <a:t>- Universal Declaration of Human Rights claims that</a:t>
                      </a:r>
                      <a:r>
                        <a:rPr lang="en-GB" sz="600" b="0" i="0" baseline="0" dirty="0">
                          <a:solidFill>
                            <a:schemeClr val="tx1"/>
                          </a:solidFill>
                          <a:latin typeface="Comic Sans MS" panose="030F0702030302020204" pitchFamily="66" charset="0"/>
                        </a:rPr>
                        <a:t> everyone should be treated as equals. </a:t>
                      </a:r>
                    </a:p>
                    <a:p>
                      <a:r>
                        <a:rPr lang="en-GB" sz="600" b="0" i="0" dirty="0">
                          <a:solidFill>
                            <a:schemeClr val="tx1"/>
                          </a:solidFill>
                          <a:latin typeface="Comic Sans MS" panose="030F0702030302020204" pitchFamily="66" charset="0"/>
                        </a:rPr>
                        <a:t>- Women make a significant contribution to politics</a:t>
                      </a:r>
                      <a:r>
                        <a:rPr lang="en-GB" sz="600" b="0" i="0" baseline="0" dirty="0">
                          <a:solidFill>
                            <a:schemeClr val="tx1"/>
                          </a:solidFill>
                          <a:latin typeface="Comic Sans MS" panose="030F0702030302020204" pitchFamily="66" charset="0"/>
                        </a:rPr>
                        <a:t> and developments in health and social care. </a:t>
                      </a:r>
                    </a:p>
                    <a:p>
                      <a:r>
                        <a:rPr lang="en-GB" sz="600" b="0" i="0" dirty="0">
                          <a:solidFill>
                            <a:schemeClr val="tx1"/>
                          </a:solidFill>
                          <a:latin typeface="Comic Sans MS" panose="030F0702030302020204" pitchFamily="66" charset="0"/>
                        </a:rPr>
                        <a:t>- Suffragette</a:t>
                      </a:r>
                      <a:r>
                        <a:rPr lang="en-GB" sz="600" b="0" i="0" baseline="0" dirty="0">
                          <a:solidFill>
                            <a:schemeClr val="tx1"/>
                          </a:solidFill>
                          <a:latin typeface="Comic Sans MS" panose="030F0702030302020204" pitchFamily="66" charset="0"/>
                        </a:rPr>
                        <a:t> movement and the advances in social and industrial developments have led to women having great contributions to society and the acceptance of women as ‘breadwinners; in the family, </a:t>
                      </a:r>
                      <a:endParaRPr lang="en-GB" sz="600" b="0" i="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3"/>
                  </a:ext>
                </a:extLst>
              </a:tr>
            </a:tbl>
          </a:graphicData>
        </a:graphic>
      </p:graphicFrame>
      <p:sp>
        <p:nvSpPr>
          <p:cNvPr id="7" name="Rectangle 6"/>
          <p:cNvSpPr/>
          <p:nvPr/>
        </p:nvSpPr>
        <p:spPr>
          <a:xfrm>
            <a:off x="3333509" y="0"/>
            <a:ext cx="2766349" cy="6858000"/>
          </a:xfrm>
          <a:prstGeom prst="rect">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6180881" y="0"/>
            <a:ext cx="2637322" cy="7186583"/>
          </a:xfrm>
          <a:prstGeom prst="rect">
            <a:avLst/>
          </a:prstGeom>
          <a:noFill/>
        </p:spPr>
        <p:txBody>
          <a:bodyPr wrap="square" rtlCol="0">
            <a:spAutoFit/>
          </a:bodyPr>
          <a:lstStyle/>
          <a:p>
            <a:r>
              <a:rPr lang="en-GB" sz="1000" b="1" u="sng" dirty="0">
                <a:latin typeface="Comic Sans MS" panose="030F0702030302020204" pitchFamily="66" charset="0"/>
              </a:rPr>
              <a:t>8. Gender prejudice and discrimination</a:t>
            </a:r>
          </a:p>
          <a:p>
            <a:r>
              <a:rPr lang="en-GB" sz="800" b="1" dirty="0">
                <a:latin typeface="Comic Sans MS" panose="030F0702030302020204" pitchFamily="66" charset="0"/>
              </a:rPr>
              <a:t>Gender prejudice </a:t>
            </a:r>
            <a:r>
              <a:rPr lang="en-GB" sz="800" dirty="0">
                <a:latin typeface="Comic Sans MS" panose="030F0702030302020204" pitchFamily="66" charset="0"/>
              </a:rPr>
              <a:t>– believing that one sex is superior to another based on feelings</a:t>
            </a:r>
          </a:p>
          <a:p>
            <a:r>
              <a:rPr lang="en-GB" sz="800" b="1" dirty="0">
                <a:latin typeface="Comic Sans MS" panose="030F0702030302020204" pitchFamily="66" charset="0"/>
              </a:rPr>
              <a:t>Gender discrimination </a:t>
            </a:r>
            <a:r>
              <a:rPr lang="en-GB" sz="800" dirty="0">
                <a:latin typeface="Comic Sans MS" panose="030F0702030302020204" pitchFamily="66" charset="0"/>
              </a:rPr>
              <a:t>– putting prejudice into practice and treating people differently because of their sex</a:t>
            </a:r>
          </a:p>
          <a:p>
            <a:r>
              <a:rPr lang="en-GB" sz="800" b="1" dirty="0">
                <a:latin typeface="Comic Sans MS" panose="030F0702030302020204" pitchFamily="66" charset="0"/>
              </a:rPr>
              <a:t>Sexism</a:t>
            </a:r>
            <a:r>
              <a:rPr lang="en-GB" sz="800" dirty="0">
                <a:latin typeface="Comic Sans MS" panose="030F0702030302020204" pitchFamily="66" charset="0"/>
              </a:rPr>
              <a:t> – discrimination, prejudice or stereotyping on the basis of gender.</a:t>
            </a:r>
          </a:p>
          <a:p>
            <a:endParaRPr lang="en-GB" sz="800" dirty="0">
              <a:latin typeface="Comic Sans MS" panose="030F0702030302020204" pitchFamily="66" charset="0"/>
            </a:endParaRPr>
          </a:p>
          <a:p>
            <a:endParaRPr lang="en-GB" sz="800" dirty="0">
              <a:latin typeface="Comic Sans MS" panose="030F0702030302020204" pitchFamily="66" charset="0"/>
            </a:endParaRPr>
          </a:p>
          <a:p>
            <a:endParaRPr lang="en-GB" sz="800" dirty="0">
              <a:latin typeface="Comic Sans MS" panose="030F0702030302020204" pitchFamily="66" charset="0"/>
            </a:endParaRPr>
          </a:p>
          <a:p>
            <a:endParaRPr lang="en-GB" sz="800" dirty="0">
              <a:latin typeface="Comic Sans MS" panose="030F0702030302020204" pitchFamily="66" charset="0"/>
            </a:endParaRPr>
          </a:p>
          <a:p>
            <a:endParaRPr lang="en-GB" sz="800" dirty="0">
              <a:latin typeface="Comic Sans MS" panose="030F0702030302020204" pitchFamily="66" charset="0"/>
            </a:endParaRPr>
          </a:p>
          <a:p>
            <a:endParaRPr lang="en-GB" sz="800" dirty="0">
              <a:latin typeface="Comic Sans MS" panose="030F0702030302020204" pitchFamily="66" charset="0"/>
            </a:endParaRPr>
          </a:p>
          <a:p>
            <a:r>
              <a:rPr lang="en-GB" sz="800" dirty="0">
                <a:latin typeface="Comic Sans MS" panose="030F0702030302020204" pitchFamily="66" charset="0"/>
              </a:rPr>
              <a:t> </a:t>
            </a:r>
          </a:p>
          <a:p>
            <a:endParaRPr lang="en-GB" sz="800" dirty="0">
              <a:latin typeface="Comic Sans MS" panose="030F0702030302020204" pitchFamily="66" charset="0"/>
            </a:endParaRPr>
          </a:p>
          <a:p>
            <a:endParaRPr lang="en-GB" sz="800" dirty="0">
              <a:latin typeface="Comic Sans MS" panose="030F0702030302020204" pitchFamily="66" charset="0"/>
            </a:endParaRPr>
          </a:p>
          <a:p>
            <a:endParaRPr lang="en-GB" sz="800" dirty="0">
              <a:latin typeface="Comic Sans MS" panose="030F0702030302020204" pitchFamily="66" charset="0"/>
            </a:endParaRPr>
          </a:p>
          <a:p>
            <a:endParaRPr lang="en-GB" sz="800" dirty="0">
              <a:latin typeface="Comic Sans MS" panose="030F0702030302020204" pitchFamily="66" charset="0"/>
            </a:endParaRPr>
          </a:p>
          <a:p>
            <a:endParaRPr lang="en-GB" sz="800" dirty="0">
              <a:latin typeface="Comic Sans MS" panose="030F0702030302020204" pitchFamily="66" charset="0"/>
            </a:endParaRPr>
          </a:p>
          <a:p>
            <a:endParaRPr lang="en-GB" sz="800" dirty="0">
              <a:latin typeface="Comic Sans MS" panose="030F0702030302020204" pitchFamily="66" charset="0"/>
            </a:endParaRPr>
          </a:p>
          <a:p>
            <a:endParaRPr lang="en-GB" sz="800" dirty="0">
              <a:latin typeface="Comic Sans MS" panose="030F0702030302020204" pitchFamily="66" charset="0"/>
            </a:endParaRPr>
          </a:p>
          <a:p>
            <a:endParaRPr lang="en-GB" sz="800" dirty="0">
              <a:latin typeface="Comic Sans MS" panose="030F0702030302020204" pitchFamily="66" charset="0"/>
            </a:endParaRPr>
          </a:p>
          <a:p>
            <a:endParaRPr lang="en-GB" sz="800" dirty="0">
              <a:latin typeface="Comic Sans MS" panose="030F0702030302020204" pitchFamily="66" charset="0"/>
            </a:endParaRPr>
          </a:p>
          <a:p>
            <a:endParaRPr lang="en-GB" sz="800" dirty="0">
              <a:latin typeface="Comic Sans MS" panose="030F0702030302020204" pitchFamily="66" charset="0"/>
            </a:endParaRPr>
          </a:p>
          <a:p>
            <a:endParaRPr lang="en-GB" sz="800" dirty="0">
              <a:latin typeface="Comic Sans MS" panose="030F0702030302020204" pitchFamily="66" charset="0"/>
            </a:endParaRPr>
          </a:p>
          <a:p>
            <a:endParaRPr lang="en-GB" sz="800" dirty="0">
              <a:latin typeface="Comic Sans MS" panose="030F0702030302020204" pitchFamily="66" charset="0"/>
            </a:endParaRPr>
          </a:p>
          <a:p>
            <a:endParaRPr lang="en-GB" sz="800" dirty="0">
              <a:latin typeface="Comic Sans MS" panose="030F0702030302020204" pitchFamily="66" charset="0"/>
            </a:endParaRPr>
          </a:p>
          <a:p>
            <a:endParaRPr lang="en-GB" sz="800" dirty="0">
              <a:latin typeface="Comic Sans MS" panose="030F0702030302020204" pitchFamily="66" charset="0"/>
            </a:endParaRPr>
          </a:p>
          <a:p>
            <a:endParaRPr lang="en-GB" sz="800" dirty="0">
              <a:latin typeface="Comic Sans MS" panose="030F0702030302020204" pitchFamily="66" charset="0"/>
            </a:endParaRPr>
          </a:p>
          <a:p>
            <a:endParaRPr lang="en-GB" sz="800" dirty="0">
              <a:latin typeface="Comic Sans MS" panose="030F0702030302020204" pitchFamily="66" charset="0"/>
            </a:endParaRPr>
          </a:p>
          <a:p>
            <a:endParaRPr lang="en-GB" sz="800" dirty="0">
              <a:latin typeface="Comic Sans MS" panose="030F0702030302020204" pitchFamily="66" charset="0"/>
            </a:endParaRPr>
          </a:p>
          <a:p>
            <a:r>
              <a:rPr lang="en-GB" sz="900" b="1" u="sng" dirty="0">
                <a:latin typeface="Comic Sans MS" panose="030F0702030302020204" pitchFamily="66" charset="0"/>
              </a:rPr>
              <a:t>Christian groups that oppose gender discrimination</a:t>
            </a:r>
          </a:p>
          <a:p>
            <a:r>
              <a:rPr lang="en-GB" sz="800" dirty="0">
                <a:latin typeface="Comic Sans MS" panose="030F0702030302020204" pitchFamily="66" charset="0"/>
              </a:rPr>
              <a:t>- </a:t>
            </a:r>
            <a:r>
              <a:rPr lang="en-GB" sz="800" b="1" dirty="0">
                <a:latin typeface="Comic Sans MS" panose="030F0702030302020204" pitchFamily="66" charset="0"/>
              </a:rPr>
              <a:t>The movement for the Ordination of Women (MOW) </a:t>
            </a:r>
            <a:r>
              <a:rPr lang="en-GB" sz="800" dirty="0">
                <a:latin typeface="Comic Sans MS" panose="030F0702030302020204" pitchFamily="66" charset="0"/>
              </a:rPr>
              <a:t>– group campaigning for the ordination of women in the Church of England and succeeded in 1993 with the first ordained female priest. </a:t>
            </a:r>
          </a:p>
          <a:p>
            <a:r>
              <a:rPr lang="en-GB" sz="800" dirty="0">
                <a:latin typeface="Comic Sans MS" panose="030F0702030302020204" pitchFamily="66" charset="0"/>
              </a:rPr>
              <a:t>- </a:t>
            </a:r>
            <a:r>
              <a:rPr lang="en-GB" sz="800" b="1" dirty="0">
                <a:latin typeface="Comic Sans MS" panose="030F0702030302020204" pitchFamily="66" charset="0"/>
              </a:rPr>
              <a:t>Women and the Church </a:t>
            </a:r>
            <a:r>
              <a:rPr lang="en-GB" sz="800" dirty="0">
                <a:latin typeface="Comic Sans MS" panose="030F0702030302020204" pitchFamily="66" charset="0"/>
              </a:rPr>
              <a:t>– campaigning for gender equality in the Church of England and succeeded in 2013 with the first female bishop. </a:t>
            </a:r>
          </a:p>
          <a:p>
            <a:r>
              <a:rPr lang="en-GB" sz="800" dirty="0">
                <a:latin typeface="Comic Sans MS" panose="030F0702030302020204" pitchFamily="66" charset="0"/>
              </a:rPr>
              <a:t>- </a:t>
            </a:r>
            <a:r>
              <a:rPr lang="en-GB" sz="800" b="1" dirty="0">
                <a:latin typeface="Comic Sans MS" panose="030F0702030302020204" pitchFamily="66" charset="0"/>
              </a:rPr>
              <a:t>Catholics Women Ordination </a:t>
            </a:r>
            <a:r>
              <a:rPr lang="en-GB" sz="800" dirty="0">
                <a:latin typeface="Comic Sans MS" panose="030F0702030302020204" pitchFamily="66" charset="0"/>
              </a:rPr>
              <a:t>– working to persuade the Vatican to allow Roman Catholic women to join the ordained ministers but have still not been successful. </a:t>
            </a:r>
          </a:p>
          <a:p>
            <a:endParaRPr lang="en-GB" sz="800" dirty="0">
              <a:latin typeface="Comic Sans MS" panose="030F0702030302020204" pitchFamily="66" charset="0"/>
            </a:endParaRPr>
          </a:p>
          <a:p>
            <a:r>
              <a:rPr lang="en-GB" sz="900" b="1" u="sng" dirty="0">
                <a:latin typeface="Comic Sans MS" panose="030F0702030302020204" pitchFamily="66" charset="0"/>
              </a:rPr>
              <a:t>Atheist and Humanist attitudes</a:t>
            </a:r>
          </a:p>
          <a:p>
            <a:r>
              <a:rPr lang="en-GB" sz="800" dirty="0">
                <a:latin typeface="Comic Sans MS" panose="030F0702030302020204" pitchFamily="66" charset="0"/>
              </a:rPr>
              <a:t>Humanist are against sexism and promote women’s rights. They believe that it is wrong for religion to discriminate against women and refuse to ordain them should be made illegal. However, recent surveys have shown that there is still an issue with gender prejudice and discrimination in society showing that many non-religious people still have this mindset. </a:t>
            </a:r>
          </a:p>
          <a:p>
            <a:endParaRPr lang="en-GB" sz="800" dirty="0">
              <a:latin typeface="Comic Sans MS" panose="030F0702030302020204" pitchFamily="66" charset="0"/>
            </a:endParaRPr>
          </a:p>
          <a:p>
            <a:endParaRPr lang="en-GB" sz="800" dirty="0">
              <a:latin typeface="Comic Sans MS" panose="030F0702030302020204" pitchFamily="66" charset="0"/>
            </a:endParaRPr>
          </a:p>
        </p:txBody>
      </p:sp>
      <p:graphicFrame>
        <p:nvGraphicFramePr>
          <p:cNvPr id="10" name="Table 9">
            <a:extLst>
              <a:ext uri="{FF2B5EF4-FFF2-40B4-BE49-F238E27FC236}">
                <a16:creationId xmlns:a16="http://schemas.microsoft.com/office/drawing/2014/main" id="{8BB7CC6D-8B2D-48B3-BF09-5DB5B6F7704F}"/>
              </a:ext>
            </a:extLst>
          </p:cNvPr>
          <p:cNvGraphicFramePr>
            <a:graphicFrameLocks noGrp="1"/>
          </p:cNvGraphicFramePr>
          <p:nvPr>
            <p:extLst>
              <p:ext uri="{D42A27DB-BD31-4B8C-83A1-F6EECF244321}">
                <p14:modId xmlns:p14="http://schemas.microsoft.com/office/powerpoint/2010/main" val="2824887760"/>
              </p:ext>
            </p:extLst>
          </p:nvPr>
        </p:nvGraphicFramePr>
        <p:xfrm>
          <a:off x="6288268" y="1121494"/>
          <a:ext cx="2551574" cy="2727960"/>
        </p:xfrm>
        <a:graphic>
          <a:graphicData uri="http://schemas.openxmlformats.org/drawingml/2006/table">
            <a:tbl>
              <a:tblPr firstRow="1" bandRow="1">
                <a:tableStyleId>{5C22544A-7EE6-4342-B048-85BDC9FD1C3A}</a:tableStyleId>
              </a:tblPr>
              <a:tblGrid>
                <a:gridCol w="332954">
                  <a:extLst>
                    <a:ext uri="{9D8B030D-6E8A-4147-A177-3AD203B41FA5}">
                      <a16:colId xmlns:a16="http://schemas.microsoft.com/office/drawing/2014/main" val="413880322"/>
                    </a:ext>
                  </a:extLst>
                </a:gridCol>
                <a:gridCol w="2218620">
                  <a:extLst>
                    <a:ext uri="{9D8B030D-6E8A-4147-A177-3AD203B41FA5}">
                      <a16:colId xmlns:a16="http://schemas.microsoft.com/office/drawing/2014/main" val="1494690676"/>
                    </a:ext>
                  </a:extLst>
                </a:gridCol>
              </a:tblGrid>
              <a:tr h="389859">
                <a:tc>
                  <a:txBody>
                    <a:bodyPr/>
                    <a:lstStyle/>
                    <a:p>
                      <a:pPr algn="ctr"/>
                      <a:r>
                        <a:rPr lang="en-GB" sz="700" b="0" dirty="0">
                          <a:solidFill>
                            <a:schemeClr val="tx1"/>
                          </a:solidFill>
                          <a:latin typeface="Comic Sans MS" panose="030F0702030302020204" pitchFamily="66" charset="0"/>
                        </a:rPr>
                        <a:t>Evangelical protestants</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lang="en-GB" sz="700" b="0" dirty="0">
                          <a:solidFill>
                            <a:schemeClr val="tx1"/>
                          </a:solidFill>
                          <a:latin typeface="Comic Sans MS" panose="030F0702030302020204" pitchFamily="66" charset="0"/>
                        </a:rPr>
                        <a:t>- Men and women have separate and different roles and only men can be church leaders and teachers. They do not see this as discrimination because it is what God ordained in the New Testament. </a:t>
                      </a:r>
                    </a:p>
                    <a:p>
                      <a:r>
                        <a:rPr lang="en-GB" sz="700" b="0" dirty="0">
                          <a:solidFill>
                            <a:schemeClr val="tx1"/>
                          </a:solidFill>
                          <a:latin typeface="Comic Sans MS" panose="030F0702030302020204" pitchFamily="66" charset="0"/>
                        </a:rPr>
                        <a:t>- St Paul taught that women should not teach or speak in church and so cannot be a church leader</a:t>
                      </a:r>
                    </a:p>
                    <a:p>
                      <a:r>
                        <a:rPr lang="en-GB" sz="700" b="0" dirty="0">
                          <a:solidFill>
                            <a:schemeClr val="tx1"/>
                          </a:solidFill>
                          <a:latin typeface="Comic Sans MS" panose="030F0702030302020204" pitchFamily="66" charset="0"/>
                        </a:rPr>
                        <a:t>- Genesis teaches that men have been given more rights that women as it was woman that led Adam astray.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4281979272"/>
                  </a:ext>
                </a:extLst>
              </a:tr>
              <a:tr h="389859">
                <a:tc>
                  <a:txBody>
                    <a:bodyPr/>
                    <a:lstStyle/>
                    <a:p>
                      <a:pPr algn="ctr"/>
                      <a:r>
                        <a:rPr lang="en-GB" sz="700" b="0" dirty="0">
                          <a:solidFill>
                            <a:schemeClr val="tx1"/>
                          </a:solidFill>
                          <a:latin typeface="Comic Sans MS" panose="030F0702030302020204" pitchFamily="66" charset="0"/>
                        </a:rPr>
                        <a:t>Catholic Church</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r>
                        <a:rPr lang="en-GB" sz="700" b="0" dirty="0">
                          <a:solidFill>
                            <a:schemeClr val="tx1"/>
                          </a:solidFill>
                          <a:latin typeface="Comic Sans MS" panose="030F0702030302020204" pitchFamily="66" charset="0"/>
                        </a:rPr>
                        <a:t>- Against gender discrimination as men and women are equal</a:t>
                      </a:r>
                    </a:p>
                    <a:p>
                      <a:r>
                        <a:rPr lang="en-GB" sz="700" b="0" dirty="0">
                          <a:solidFill>
                            <a:schemeClr val="tx1"/>
                          </a:solidFill>
                          <a:latin typeface="Comic Sans MS" panose="030F0702030302020204" pitchFamily="66" charset="0"/>
                        </a:rPr>
                        <a:t>- Catholic Catechism teaches that men and woman are equal in life and society and Catholic should follow this. </a:t>
                      </a:r>
                    </a:p>
                    <a:p>
                      <a:r>
                        <a:rPr lang="en-GB" sz="700" b="0" dirty="0">
                          <a:solidFill>
                            <a:schemeClr val="tx1"/>
                          </a:solidFill>
                          <a:latin typeface="Comic Sans MS" panose="030F0702030302020204" pitchFamily="66" charset="0"/>
                        </a:rPr>
                        <a:t>- Women are able to study and teach, be extraordinary ministers (give out Holy Communion), visit the sick and take funerals.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09251949"/>
                  </a:ext>
                </a:extLst>
              </a:tr>
              <a:tr h="389859">
                <a:tc>
                  <a:txBody>
                    <a:bodyPr/>
                    <a:lstStyle/>
                    <a:p>
                      <a:pPr algn="ctr"/>
                      <a:r>
                        <a:rPr lang="en-GB" sz="700" b="0" dirty="0">
                          <a:solidFill>
                            <a:schemeClr val="tx1"/>
                          </a:solidFill>
                          <a:latin typeface="Comic Sans MS" panose="030F0702030302020204" pitchFamily="66" charset="0"/>
                        </a:rPr>
                        <a:t>Liberal Protestants</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en-GB" sz="700" b="0" dirty="0">
                          <a:solidFill>
                            <a:schemeClr val="tx1"/>
                          </a:solidFill>
                          <a:latin typeface="Comic Sans MS" panose="030F0702030302020204" pitchFamily="66" charset="0"/>
                        </a:rPr>
                        <a:t>- Men and women should have equal rights in society and in the Church, they have female minsters, priests and bishops. They believe this because there is evidence that there were women priests in the early Church.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847010400"/>
                  </a:ext>
                </a:extLst>
              </a:tr>
            </a:tbl>
          </a:graphicData>
        </a:graphic>
      </p:graphicFrame>
      <p:sp>
        <p:nvSpPr>
          <p:cNvPr id="11" name="Rectangle 10">
            <a:extLst>
              <a:ext uri="{FF2B5EF4-FFF2-40B4-BE49-F238E27FC236}">
                <a16:creationId xmlns:a16="http://schemas.microsoft.com/office/drawing/2014/main" id="{8CBF1E7D-F57D-4339-99A8-0EC506A7C8A3}"/>
              </a:ext>
            </a:extLst>
          </p:cNvPr>
          <p:cNvSpPr/>
          <p:nvPr/>
        </p:nvSpPr>
        <p:spPr>
          <a:xfrm>
            <a:off x="6180881" y="0"/>
            <a:ext cx="2766349" cy="6858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26362246-1D43-4C88-B052-B8E3BD1E4502}"/>
              </a:ext>
            </a:extLst>
          </p:cNvPr>
          <p:cNvSpPr/>
          <p:nvPr/>
        </p:nvSpPr>
        <p:spPr>
          <a:xfrm>
            <a:off x="9028253" y="0"/>
            <a:ext cx="3080296" cy="7063472"/>
          </a:xfrm>
          <a:prstGeom prst="rect">
            <a:avLst/>
          </a:prstGeom>
        </p:spPr>
        <p:txBody>
          <a:bodyPr wrap="square">
            <a:spAutoFit/>
          </a:bodyPr>
          <a:lstStyle/>
          <a:p>
            <a:r>
              <a:rPr lang="en-GB" sz="1000" b="1" u="sng" dirty="0">
                <a:latin typeface="Comic Sans MS" panose="030F0702030302020204" pitchFamily="66" charset="0"/>
              </a:rPr>
              <a:t>Exam practice</a:t>
            </a:r>
          </a:p>
          <a:p>
            <a:r>
              <a:rPr lang="en-GB" sz="900" b="1" u="sng" dirty="0">
                <a:latin typeface="Comic Sans MS" panose="030F0702030302020204" pitchFamily="66" charset="0"/>
              </a:rPr>
              <a:t>Part A questions (3 marks)</a:t>
            </a:r>
          </a:p>
          <a:p>
            <a:r>
              <a:rPr lang="en-GB" sz="700" dirty="0">
                <a:latin typeface="Comic Sans MS" panose="030F0702030302020204" pitchFamily="66" charset="0"/>
              </a:rPr>
              <a:t>- Outline  3 ways in which religious community supports families</a:t>
            </a:r>
          </a:p>
          <a:p>
            <a:r>
              <a:rPr lang="en-GB" sz="700" dirty="0">
                <a:latin typeface="Comic Sans MS" panose="030F0702030302020204" pitchFamily="66" charset="0"/>
              </a:rPr>
              <a:t>- Outline 3 types of families</a:t>
            </a:r>
          </a:p>
          <a:p>
            <a:r>
              <a:rPr lang="en-GB" sz="700" dirty="0">
                <a:latin typeface="Comic Sans MS" panose="030F0702030302020204" pitchFamily="66" charset="0"/>
              </a:rPr>
              <a:t>- Outline  3 religious beliefs about sexual relationships</a:t>
            </a:r>
          </a:p>
          <a:p>
            <a:r>
              <a:rPr lang="en-GB" sz="700" dirty="0">
                <a:latin typeface="Comic Sans MS" panose="030F0702030302020204" pitchFamily="66" charset="0"/>
              </a:rPr>
              <a:t>- Outline 3 beliefs about the purpose of the family </a:t>
            </a:r>
          </a:p>
          <a:p>
            <a:r>
              <a:rPr lang="en-GB" sz="700" dirty="0">
                <a:latin typeface="Comic Sans MS" panose="030F0702030302020204" pitchFamily="66" charset="0"/>
              </a:rPr>
              <a:t>- Outline  3 religious beliefs about marriage</a:t>
            </a:r>
          </a:p>
          <a:p>
            <a:endParaRPr lang="en-GB" sz="800" dirty="0">
              <a:latin typeface="Comic Sans MS" panose="030F0702030302020204" pitchFamily="66" charset="0"/>
            </a:endParaRPr>
          </a:p>
          <a:p>
            <a:r>
              <a:rPr lang="en-GB" sz="900" b="1" u="sng" dirty="0">
                <a:latin typeface="Comic Sans MS" panose="030F0702030302020204" pitchFamily="66" charset="0"/>
              </a:rPr>
              <a:t>Part B questions (4 marks) </a:t>
            </a:r>
            <a:r>
              <a:rPr lang="en-GB" sz="900" b="1" u="sng" dirty="0">
                <a:solidFill>
                  <a:srgbClr val="FF0000"/>
                </a:solidFill>
                <a:latin typeface="Comic Sans MS" panose="030F0702030302020204" pitchFamily="66" charset="0"/>
              </a:rPr>
              <a:t>(PEX-PEX)</a:t>
            </a:r>
          </a:p>
          <a:p>
            <a:r>
              <a:rPr lang="en-GB" sz="700" dirty="0">
                <a:latin typeface="Comic Sans MS" panose="030F0702030302020204" pitchFamily="66" charset="0"/>
              </a:rPr>
              <a:t>- Explain 2 reasons why some believers disagree with contraception </a:t>
            </a:r>
          </a:p>
          <a:p>
            <a:r>
              <a:rPr lang="en-GB" sz="700" dirty="0">
                <a:latin typeface="Comic Sans MS" panose="030F0702030302020204" pitchFamily="66" charset="0"/>
              </a:rPr>
              <a:t>- Explain 2 religious attitudes to same sex marriage </a:t>
            </a:r>
          </a:p>
          <a:p>
            <a:r>
              <a:rPr lang="en-GB" sz="700" dirty="0">
                <a:latin typeface="Comic Sans MS" panose="030F0702030302020204" pitchFamily="66" charset="0"/>
              </a:rPr>
              <a:t>- Explain 2 religious beliefs about non traditional families</a:t>
            </a:r>
          </a:p>
          <a:p>
            <a:r>
              <a:rPr lang="en-GB" sz="700" dirty="0">
                <a:latin typeface="Comic Sans MS" panose="030F0702030302020204" pitchFamily="66" charset="0"/>
              </a:rPr>
              <a:t>- Explain 2 religious beliefs about sex outside marriage</a:t>
            </a:r>
          </a:p>
          <a:p>
            <a:r>
              <a:rPr lang="en-GB" sz="700" dirty="0">
                <a:latin typeface="Comic Sans MS" panose="030F0702030302020204" pitchFamily="66" charset="0"/>
              </a:rPr>
              <a:t>- Explain 2 ways that children can be introduced to their faith</a:t>
            </a:r>
          </a:p>
          <a:p>
            <a:endParaRPr lang="en-GB" sz="800" dirty="0">
              <a:latin typeface="Comic Sans MS" panose="030F0702030302020204" pitchFamily="66" charset="0"/>
            </a:endParaRPr>
          </a:p>
          <a:p>
            <a:r>
              <a:rPr lang="en-GB" sz="1000" b="1" u="sng" dirty="0">
                <a:latin typeface="Comic Sans MS" panose="030F0702030302020204" pitchFamily="66" charset="0"/>
              </a:rPr>
              <a:t>Part C questions (5 marks) </a:t>
            </a:r>
            <a:r>
              <a:rPr lang="en-GB" sz="1000" b="1" u="sng" dirty="0">
                <a:solidFill>
                  <a:srgbClr val="FF0000"/>
                </a:solidFill>
                <a:latin typeface="Comic Sans MS" panose="030F0702030302020204" pitchFamily="66" charset="0"/>
              </a:rPr>
              <a:t>(PEX-PEX-EVEX)</a:t>
            </a:r>
          </a:p>
          <a:p>
            <a:r>
              <a:rPr lang="en-GB" sz="700" dirty="0">
                <a:latin typeface="Comic Sans MS" panose="030F0702030302020204" pitchFamily="66" charset="0"/>
              </a:rPr>
              <a:t>- Explain 2  ways in which religious believers respond to divorce</a:t>
            </a:r>
          </a:p>
          <a:p>
            <a:r>
              <a:rPr lang="en-GB" sz="700" dirty="0">
                <a:latin typeface="Comic Sans MS" panose="030F0702030302020204" pitchFamily="66" charset="0"/>
              </a:rPr>
              <a:t>- Explain 2  religious beliefs about homosexuality </a:t>
            </a:r>
          </a:p>
          <a:p>
            <a:r>
              <a:rPr lang="en-GB" sz="700" dirty="0">
                <a:latin typeface="Comic Sans MS" panose="030F0702030302020204" pitchFamily="66" charset="0"/>
              </a:rPr>
              <a:t>- Explain 2 religious beliefs about  gender equality </a:t>
            </a:r>
          </a:p>
          <a:p>
            <a:pPr algn="ctr"/>
            <a:r>
              <a:rPr lang="en-GB" sz="700" b="1" u="sng" dirty="0">
                <a:solidFill>
                  <a:srgbClr val="FF0000"/>
                </a:solidFill>
                <a:latin typeface="Comic Sans MS" panose="030F0702030302020204" pitchFamily="66" charset="0"/>
              </a:rPr>
              <a:t>You need to include a source of wisdom and authority (</a:t>
            </a:r>
            <a:r>
              <a:rPr lang="en-GB" sz="700" b="1" u="sng" dirty="0" err="1">
                <a:solidFill>
                  <a:srgbClr val="FF0000"/>
                </a:solidFill>
                <a:latin typeface="Comic Sans MS" panose="030F0702030302020204" pitchFamily="66" charset="0"/>
              </a:rPr>
              <a:t>SoWA</a:t>
            </a:r>
            <a:r>
              <a:rPr lang="en-GB" sz="700" b="1" u="sng" dirty="0">
                <a:solidFill>
                  <a:srgbClr val="FF0000"/>
                </a:solidFill>
                <a:latin typeface="Comic Sans MS" panose="030F0702030302020204" pitchFamily="66" charset="0"/>
              </a:rPr>
              <a:t>)!</a:t>
            </a:r>
          </a:p>
          <a:p>
            <a:pPr algn="ctr"/>
            <a:endParaRPr lang="en-GB" sz="800" b="1" u="sng" dirty="0">
              <a:solidFill>
                <a:srgbClr val="FF0000"/>
              </a:solidFill>
              <a:latin typeface="Comic Sans MS" panose="030F0702030302020204" pitchFamily="66" charset="0"/>
            </a:endParaRPr>
          </a:p>
          <a:p>
            <a:r>
              <a:rPr lang="en-GB" sz="1000" b="1" u="sng" dirty="0">
                <a:latin typeface="Comic Sans MS" panose="030F0702030302020204" pitchFamily="66" charset="0"/>
              </a:rPr>
              <a:t>Part D questions (12 marks) (DREAREY)</a:t>
            </a:r>
          </a:p>
          <a:p>
            <a:r>
              <a:rPr lang="en-GB" sz="700" dirty="0">
                <a:latin typeface="Comic Sans MS" panose="030F0702030302020204" pitchFamily="66" charset="0"/>
              </a:rPr>
              <a:t>- ‘Christians should never treat women differently from men’</a:t>
            </a:r>
          </a:p>
          <a:p>
            <a:r>
              <a:rPr lang="en-GB" sz="700" dirty="0">
                <a:latin typeface="Comic Sans MS" panose="030F0702030302020204" pitchFamily="66" charset="0"/>
              </a:rPr>
              <a:t> Evaluate this statement considering arguments for and against. In your response you should:</a:t>
            </a:r>
          </a:p>
          <a:p>
            <a:pPr marL="628650" lvl="1" indent="-171450">
              <a:buFont typeface="Arial" panose="020B0604020202020204" pitchFamily="34" charset="0"/>
              <a:buChar char="•"/>
            </a:pPr>
            <a:r>
              <a:rPr lang="en-GB" sz="700" dirty="0">
                <a:latin typeface="Comic Sans MS" panose="030F0702030302020204" pitchFamily="66" charset="0"/>
              </a:rPr>
              <a:t>Refer to Christian teachings</a:t>
            </a:r>
          </a:p>
          <a:p>
            <a:pPr marL="628650" lvl="1" indent="-171450">
              <a:buFont typeface="Arial" panose="020B0604020202020204" pitchFamily="34" charset="0"/>
              <a:buChar char="•"/>
            </a:pPr>
            <a:r>
              <a:rPr lang="en-GB" sz="700" dirty="0">
                <a:latin typeface="Comic Sans MS" panose="030F0702030302020204" pitchFamily="66" charset="0"/>
              </a:rPr>
              <a:t>Refer to different Christian points of view</a:t>
            </a:r>
          </a:p>
          <a:p>
            <a:pPr marL="628650" lvl="1" indent="-171450">
              <a:buFont typeface="Arial" panose="020B0604020202020204" pitchFamily="34" charset="0"/>
              <a:buChar char="•"/>
            </a:pPr>
            <a:r>
              <a:rPr lang="en-GB" sz="700" dirty="0">
                <a:latin typeface="Comic Sans MS" panose="030F0702030302020204" pitchFamily="66" charset="0"/>
              </a:rPr>
              <a:t>Reach a justified conclusion</a:t>
            </a:r>
          </a:p>
          <a:p>
            <a:endParaRPr lang="en-GB" sz="700" dirty="0">
              <a:latin typeface="Comic Sans MS" panose="030F0702030302020204" pitchFamily="66" charset="0"/>
            </a:endParaRPr>
          </a:p>
          <a:p>
            <a:r>
              <a:rPr lang="en-GB" sz="700" dirty="0">
                <a:latin typeface="Comic Sans MS" panose="030F0702030302020204" pitchFamily="66" charset="0"/>
              </a:rPr>
              <a:t>- ‘Christians should never divorce’</a:t>
            </a:r>
          </a:p>
          <a:p>
            <a:r>
              <a:rPr lang="en-GB" sz="700" dirty="0">
                <a:latin typeface="Comic Sans MS" panose="030F0702030302020204" pitchFamily="66" charset="0"/>
              </a:rPr>
              <a:t> Evaluate this statement considering arguments for and against. In your response you should:</a:t>
            </a:r>
          </a:p>
          <a:p>
            <a:pPr marL="628650" lvl="1" indent="-171450">
              <a:buFont typeface="Arial" panose="020B0604020202020204" pitchFamily="34" charset="0"/>
              <a:buChar char="•"/>
            </a:pPr>
            <a:r>
              <a:rPr lang="en-GB" sz="700" dirty="0">
                <a:latin typeface="Comic Sans MS" panose="030F0702030302020204" pitchFamily="66" charset="0"/>
              </a:rPr>
              <a:t>Refer to Christian teachings</a:t>
            </a:r>
          </a:p>
          <a:p>
            <a:pPr marL="628650" lvl="1" indent="-171450">
              <a:buFont typeface="Arial" panose="020B0604020202020204" pitchFamily="34" charset="0"/>
              <a:buChar char="•"/>
            </a:pPr>
            <a:r>
              <a:rPr lang="en-GB" sz="700" dirty="0">
                <a:latin typeface="Comic Sans MS" panose="030F0702030302020204" pitchFamily="66" charset="0"/>
              </a:rPr>
              <a:t>Refer to different Christian points of view</a:t>
            </a:r>
          </a:p>
          <a:p>
            <a:pPr marL="628650" lvl="1" indent="-171450">
              <a:buFont typeface="Arial" panose="020B0604020202020204" pitchFamily="34" charset="0"/>
              <a:buChar char="•"/>
            </a:pPr>
            <a:r>
              <a:rPr lang="en-GB" sz="700" dirty="0">
                <a:latin typeface="Comic Sans MS" panose="030F0702030302020204" pitchFamily="66" charset="0"/>
              </a:rPr>
              <a:t>Reach a justified conclusion</a:t>
            </a:r>
          </a:p>
          <a:p>
            <a:endParaRPr lang="en-GB" sz="700" dirty="0">
              <a:latin typeface="Comic Sans MS" panose="030F0702030302020204" pitchFamily="66" charset="0"/>
            </a:endParaRPr>
          </a:p>
          <a:p>
            <a:r>
              <a:rPr lang="en-GB" sz="700" dirty="0">
                <a:latin typeface="Comic Sans MS" panose="030F0702030302020204" pitchFamily="66" charset="0"/>
              </a:rPr>
              <a:t>- ‘Parents don’t need help from the local parish church to raise their family’ </a:t>
            </a:r>
          </a:p>
          <a:p>
            <a:r>
              <a:rPr lang="en-GB" sz="700" dirty="0">
                <a:latin typeface="Comic Sans MS" panose="030F0702030302020204" pitchFamily="66" charset="0"/>
              </a:rPr>
              <a:t> Evaluate this statement considering arguments for and against. In your response you should:</a:t>
            </a:r>
          </a:p>
          <a:p>
            <a:pPr marL="628650" lvl="1" indent="-171450">
              <a:buFont typeface="Arial" panose="020B0604020202020204" pitchFamily="34" charset="0"/>
              <a:buChar char="•"/>
            </a:pPr>
            <a:r>
              <a:rPr lang="en-GB" sz="700" dirty="0">
                <a:latin typeface="Comic Sans MS" panose="030F0702030302020204" pitchFamily="66" charset="0"/>
              </a:rPr>
              <a:t>Refer to Christian teachings</a:t>
            </a:r>
          </a:p>
          <a:p>
            <a:pPr marL="628650" lvl="1" indent="-171450">
              <a:buFont typeface="Arial" panose="020B0604020202020204" pitchFamily="34" charset="0"/>
              <a:buChar char="•"/>
            </a:pPr>
            <a:r>
              <a:rPr lang="en-GB" sz="700" dirty="0">
                <a:latin typeface="Comic Sans MS" panose="030F0702030302020204" pitchFamily="66" charset="0"/>
              </a:rPr>
              <a:t>Reach a justified conclusion</a:t>
            </a:r>
          </a:p>
          <a:p>
            <a:endParaRPr lang="en-GB" sz="700" dirty="0">
              <a:latin typeface="Comic Sans MS" panose="030F0702030302020204" pitchFamily="66" charset="0"/>
            </a:endParaRPr>
          </a:p>
          <a:p>
            <a:r>
              <a:rPr lang="en-GB" sz="700" dirty="0">
                <a:latin typeface="Comic Sans MS" panose="030F0702030302020204" pitchFamily="66" charset="0"/>
              </a:rPr>
              <a:t>- ‘Non-religious people have the most sensible attitude to homosexuality’ </a:t>
            </a:r>
          </a:p>
          <a:p>
            <a:r>
              <a:rPr lang="en-GB" sz="700" dirty="0">
                <a:latin typeface="Comic Sans MS" panose="030F0702030302020204" pitchFamily="66" charset="0"/>
              </a:rPr>
              <a:t> Evaluate this statement considering arguments for and against. In your response you should:</a:t>
            </a:r>
          </a:p>
          <a:p>
            <a:pPr marL="628650" lvl="1" indent="-171450">
              <a:buFont typeface="Arial" panose="020B0604020202020204" pitchFamily="34" charset="0"/>
              <a:buChar char="•"/>
            </a:pPr>
            <a:r>
              <a:rPr lang="en-GB" sz="700" dirty="0">
                <a:latin typeface="Comic Sans MS" panose="030F0702030302020204" pitchFamily="66" charset="0"/>
              </a:rPr>
              <a:t>Refer to Christian teachings</a:t>
            </a:r>
          </a:p>
          <a:p>
            <a:pPr marL="628650" lvl="1" indent="-171450">
              <a:buFont typeface="Arial" panose="020B0604020202020204" pitchFamily="34" charset="0"/>
              <a:buChar char="•"/>
            </a:pPr>
            <a:r>
              <a:rPr lang="en-GB" sz="700" dirty="0">
                <a:latin typeface="Comic Sans MS" panose="030F0702030302020204" pitchFamily="66" charset="0"/>
              </a:rPr>
              <a:t>Refer to different Christian points of view or non-religious views</a:t>
            </a:r>
          </a:p>
          <a:p>
            <a:pPr marL="628650" lvl="1" indent="-171450">
              <a:buFont typeface="Arial" panose="020B0604020202020204" pitchFamily="34" charset="0"/>
              <a:buChar char="•"/>
            </a:pPr>
            <a:r>
              <a:rPr lang="en-GB" sz="700" dirty="0">
                <a:latin typeface="Comic Sans MS" panose="030F0702030302020204" pitchFamily="66" charset="0"/>
              </a:rPr>
              <a:t>Reach a justified conclusion</a:t>
            </a:r>
          </a:p>
          <a:p>
            <a:endParaRPr lang="en-GB" sz="700" dirty="0">
              <a:latin typeface="Comic Sans MS" panose="030F0702030302020204" pitchFamily="66" charset="0"/>
            </a:endParaRPr>
          </a:p>
          <a:p>
            <a:r>
              <a:rPr lang="en-GB" sz="700" dirty="0">
                <a:latin typeface="Comic Sans MS" panose="030F0702030302020204" pitchFamily="66" charset="0"/>
              </a:rPr>
              <a:t>- ‘The family is more important for Christians than non-religious people’</a:t>
            </a:r>
          </a:p>
          <a:p>
            <a:r>
              <a:rPr lang="en-GB" sz="700" dirty="0">
                <a:latin typeface="Comic Sans MS" panose="030F0702030302020204" pitchFamily="66" charset="0"/>
              </a:rPr>
              <a:t> Evaluate this statement considering arguments for and against. In your response you should:</a:t>
            </a:r>
          </a:p>
          <a:p>
            <a:pPr marL="628650" lvl="1" indent="-171450">
              <a:buFont typeface="Arial" panose="020B0604020202020204" pitchFamily="34" charset="0"/>
              <a:buChar char="•"/>
            </a:pPr>
            <a:r>
              <a:rPr lang="en-GB" sz="700" dirty="0">
                <a:latin typeface="Comic Sans MS" panose="030F0702030302020204" pitchFamily="66" charset="0"/>
              </a:rPr>
              <a:t>Refer to Christian teachings</a:t>
            </a:r>
          </a:p>
          <a:p>
            <a:pPr marL="628650" lvl="1" indent="-171450">
              <a:buFont typeface="Arial" panose="020B0604020202020204" pitchFamily="34" charset="0"/>
              <a:buChar char="•"/>
            </a:pPr>
            <a:r>
              <a:rPr lang="en-GB" sz="700" dirty="0">
                <a:latin typeface="Comic Sans MS" panose="030F0702030302020204" pitchFamily="66" charset="0"/>
              </a:rPr>
              <a:t>Refer to different Christian points of view</a:t>
            </a:r>
          </a:p>
          <a:p>
            <a:pPr marL="628650" lvl="1" indent="-171450">
              <a:buFont typeface="Arial" panose="020B0604020202020204" pitchFamily="34" charset="0"/>
              <a:buChar char="•"/>
            </a:pPr>
            <a:r>
              <a:rPr lang="en-GB" sz="700" dirty="0">
                <a:latin typeface="Comic Sans MS" panose="030F0702030302020204" pitchFamily="66" charset="0"/>
              </a:rPr>
              <a:t>Reach a justified conclusion</a:t>
            </a:r>
          </a:p>
          <a:p>
            <a:pPr lvl="1"/>
            <a:endParaRPr lang="en-GB" sz="800" dirty="0">
              <a:latin typeface="Comic Sans MS" panose="030F0702030302020204" pitchFamily="66" charset="0"/>
            </a:endParaRPr>
          </a:p>
          <a:p>
            <a:endParaRPr lang="en-GB" sz="900" b="1" u="sng" dirty="0">
              <a:latin typeface="Comic Sans MS" panose="030F0702030302020204" pitchFamily="66" charset="0"/>
            </a:endParaRPr>
          </a:p>
        </p:txBody>
      </p:sp>
      <p:sp>
        <p:nvSpPr>
          <p:cNvPr id="13" name="Rectangle 12">
            <a:extLst>
              <a:ext uri="{FF2B5EF4-FFF2-40B4-BE49-F238E27FC236}">
                <a16:creationId xmlns:a16="http://schemas.microsoft.com/office/drawing/2014/main" id="{968AFAB9-ECC9-414C-B7BC-FDEE95F32DE1}"/>
              </a:ext>
            </a:extLst>
          </p:cNvPr>
          <p:cNvSpPr/>
          <p:nvPr/>
        </p:nvSpPr>
        <p:spPr>
          <a:xfrm>
            <a:off x="9028253" y="0"/>
            <a:ext cx="3080296" cy="6858000"/>
          </a:xfrm>
          <a:prstGeom prst="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754528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B9E0B2B11D76E45A4A8CA10C7FC0931" ma:contentTypeVersion="20" ma:contentTypeDescription="Create a new document." ma:contentTypeScope="" ma:versionID="f480f0e97bcf7e6ea435bba64c474ce2">
  <xsd:schema xmlns:xsd="http://www.w3.org/2001/XMLSchema" xmlns:xs="http://www.w3.org/2001/XMLSchema" xmlns:p="http://schemas.microsoft.com/office/2006/metadata/properties" xmlns:ns2="2ae8b9b8-deb7-4e47-ba09-cc2898df0d8c" xmlns:ns3="baff96f5-a7d4-4f1d-8526-ffc6a0e3c1dd" targetNamespace="http://schemas.microsoft.com/office/2006/metadata/properties" ma:root="true" ma:fieldsID="c656060c42fcb9b913b267268bc8f422" ns2:_="" ns3:_="">
    <xsd:import namespace="2ae8b9b8-deb7-4e47-ba09-cc2898df0d8c"/>
    <xsd:import namespace="baff96f5-a7d4-4f1d-8526-ffc6a0e3c1d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Beth" minOccurs="0"/>
                <xsd:element ref="ns2:MediaServiceLocation" minOccurs="0"/>
                <xsd:element ref="ns2:DateandTime"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e8b9b8-deb7-4e47-ba09-cc2898df0d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Beth" ma:index="19" nillable="true" ma:displayName="Beth" ma:format="DateTime" ma:internalName="Beth">
      <xsd:simpleType>
        <xsd:restriction base="dms:DateTime"/>
      </xsd:simpleType>
    </xsd:element>
    <xsd:element name="MediaServiceLocation" ma:index="20" nillable="true" ma:displayName="Location" ma:internalName="MediaServiceLocation" ma:readOnly="true">
      <xsd:simpleType>
        <xsd:restriction base="dms:Text"/>
      </xsd:simpleType>
    </xsd:element>
    <xsd:element name="DateandTime" ma:index="21" nillable="true" ma:displayName="Date and Time" ma:format="DateOnly" ma:internalName="DateandTime">
      <xsd:simpleType>
        <xsd:restriction base="dms:DateTime"/>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1f716dc5-a102-461f-8ebd-7330aa7d30a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aff96f5-a7d4-4f1d-8526-ffc6a0e3c1dd"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06046488-a493-40a3-aad1-5cc745c4a11b}" ma:internalName="TaxCatchAll" ma:showField="CatchAllData" ma:web="baff96f5-a7d4-4f1d-8526-ffc6a0e3c1d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baff96f5-a7d4-4f1d-8526-ffc6a0e3c1dd">
      <UserInfo>
        <DisplayName>Ian Fielding</DisplayName>
        <AccountId>45</AccountId>
        <AccountType/>
      </UserInfo>
    </SharedWithUsers>
    <TaxCatchAll xmlns="baff96f5-a7d4-4f1d-8526-ffc6a0e3c1dd" xsi:nil="true"/>
    <lcf76f155ced4ddcb4097134ff3c332f xmlns="2ae8b9b8-deb7-4e47-ba09-cc2898df0d8c">
      <Terms xmlns="http://schemas.microsoft.com/office/infopath/2007/PartnerControls"/>
    </lcf76f155ced4ddcb4097134ff3c332f>
    <Beth xmlns="2ae8b9b8-deb7-4e47-ba09-cc2898df0d8c" xsi:nil="true"/>
    <DateandTime xmlns="2ae8b9b8-deb7-4e47-ba09-cc2898df0d8c" xsi:nil="true"/>
  </documentManagement>
</p:properties>
</file>

<file path=customXml/itemProps1.xml><?xml version="1.0" encoding="utf-8"?>
<ds:datastoreItem xmlns:ds="http://schemas.openxmlformats.org/officeDocument/2006/customXml" ds:itemID="{BF56B802-628E-466E-ACD9-73C6A099AB1D}">
  <ds:schemaRefs>
    <ds:schemaRef ds:uri="http://schemas.microsoft.com/sharepoint/v3/contenttype/forms"/>
  </ds:schemaRefs>
</ds:datastoreItem>
</file>

<file path=customXml/itemProps2.xml><?xml version="1.0" encoding="utf-8"?>
<ds:datastoreItem xmlns:ds="http://schemas.openxmlformats.org/officeDocument/2006/customXml" ds:itemID="{E4E4C492-C7E9-41CC-8078-E470673D54C9}"/>
</file>

<file path=customXml/itemProps3.xml><?xml version="1.0" encoding="utf-8"?>
<ds:datastoreItem xmlns:ds="http://schemas.openxmlformats.org/officeDocument/2006/customXml" ds:itemID="{B7756BC9-5161-4396-B55D-A897D5C55C0D}">
  <ds:schemaRefs>
    <ds:schemaRef ds:uri="http://schemas.microsoft.com/office/2006/metadata/properties"/>
    <ds:schemaRef ds:uri="http://schemas.microsoft.com/office/infopath/2007/PartnerControls"/>
    <ds:schemaRef ds:uri="5771ca71-c39d-472f-9aab-ebad082fc37b"/>
  </ds:schemaRefs>
</ds:datastoreItem>
</file>

<file path=docProps/app.xml><?xml version="1.0" encoding="utf-8"?>
<Properties xmlns="http://schemas.openxmlformats.org/officeDocument/2006/extended-properties" xmlns:vt="http://schemas.openxmlformats.org/officeDocument/2006/docPropsVTypes">
  <TotalTime>319</TotalTime>
  <Words>3555</Words>
  <Application>Microsoft Office PowerPoint</Application>
  <PresentationFormat>Widescreen</PresentationFormat>
  <Paragraphs>339</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 Clarke</dc:creator>
  <cp:lastModifiedBy>Lisa Martin</cp:lastModifiedBy>
  <cp:revision>33</cp:revision>
  <dcterms:created xsi:type="dcterms:W3CDTF">2018-03-25T19:36:57Z</dcterms:created>
  <dcterms:modified xsi:type="dcterms:W3CDTF">2021-12-16T11:42:33Z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0x0101009B9E0B2B11D76E45A4A8CA10C7FC0931</vt:lpwstr>
  </property>
  <property fmtid="{D5CDD505-2E9C-101B-9397-08002B2CF9AE}" pid="3" name="Order">
    <vt:r8>9894200</vt:r8>
  </property>
</Properties>
</file>