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3" r:id="rId5"/>
  </p:sldIdLst>
  <p:sldSz cx="12801600" cy="9601200" type="A3"/>
  <p:notesSz cx="9926638" cy="14355763"/>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154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719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925" y="0"/>
            <a:ext cx="4302125" cy="719138"/>
          </a:xfrm>
          <a:prstGeom prst="rect">
            <a:avLst/>
          </a:prstGeom>
        </p:spPr>
        <p:txBody>
          <a:bodyPr vert="horz" lIns="91440" tIns="45720" rIns="91440" bIns="45720" rtlCol="0"/>
          <a:lstStyle>
            <a:lvl1pPr algn="r">
              <a:defRPr sz="1200"/>
            </a:lvl1pPr>
          </a:lstStyle>
          <a:p>
            <a:fld id="{AAE3B52A-B2DB-41C3-8F69-760C4D101A84}" type="datetimeFigureOut">
              <a:rPr lang="en-GB" smtClean="0"/>
              <a:t>12/02/2025</a:t>
            </a:fld>
            <a:endParaRPr lang="en-GB"/>
          </a:p>
        </p:txBody>
      </p:sp>
      <p:sp>
        <p:nvSpPr>
          <p:cNvPr id="4" name="Slide Image Placeholder 3"/>
          <p:cNvSpPr>
            <a:spLocks noGrp="1" noRot="1" noChangeAspect="1"/>
          </p:cNvSpPr>
          <p:nvPr>
            <p:ph type="sldImg" idx="2"/>
          </p:nvPr>
        </p:nvSpPr>
        <p:spPr>
          <a:xfrm>
            <a:off x="1733550" y="1793875"/>
            <a:ext cx="6459538" cy="4845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188" y="6908800"/>
            <a:ext cx="7942262" cy="56530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3636625"/>
            <a:ext cx="4302125" cy="7191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925" y="13636625"/>
            <a:ext cx="4302125" cy="719138"/>
          </a:xfrm>
          <a:prstGeom prst="rect">
            <a:avLst/>
          </a:prstGeom>
        </p:spPr>
        <p:txBody>
          <a:bodyPr vert="horz" lIns="91440" tIns="45720" rIns="91440" bIns="45720" rtlCol="0" anchor="b"/>
          <a:lstStyle>
            <a:lvl1pPr algn="r">
              <a:defRPr sz="1200"/>
            </a:lvl1pPr>
          </a:lstStyle>
          <a:p>
            <a:fld id="{3A8F5D59-8059-4759-B8D4-2BC40D8E8216}" type="slidenum">
              <a:rPr lang="en-GB" smtClean="0"/>
              <a:t>‹#›</a:t>
            </a:fld>
            <a:endParaRPr lang="en-GB"/>
          </a:p>
        </p:txBody>
      </p:sp>
    </p:spTree>
    <p:extLst>
      <p:ext uri="{BB962C8B-B14F-4D97-AF65-F5344CB8AC3E}">
        <p14:creationId xmlns:p14="http://schemas.microsoft.com/office/powerpoint/2010/main" val="861785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9FD683-D42E-43D9-9181-7AF07D3F2F90}" type="datetimeFigureOut">
              <a:rPr lang="en-GB" smtClean="0"/>
              <a:t>12/02/2025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317237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FD683-D42E-43D9-9181-7AF07D3F2F90}" type="datetimeFigureOut">
              <a:rPr lang="en-GB" smtClean="0"/>
              <a:t>12/02/2025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3642973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FD683-D42E-43D9-9181-7AF07D3F2F90}" type="datetimeFigureOut">
              <a:rPr lang="en-GB" smtClean="0"/>
              <a:t>12/02/2025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1436202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FD683-D42E-43D9-9181-7AF07D3F2F90}" type="datetimeFigureOut">
              <a:rPr lang="en-GB" smtClean="0"/>
              <a:t>12/02/2025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178980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9FD683-D42E-43D9-9181-7AF07D3F2F90}" type="datetimeFigureOut">
              <a:rPr lang="en-GB" smtClean="0"/>
              <a:t>12/02/2025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1533426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9FD683-D42E-43D9-9181-7AF07D3F2F90}" type="datetimeFigureOut">
              <a:rPr lang="en-GB" smtClean="0"/>
              <a:t>12/02/2025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382378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9FD683-D42E-43D9-9181-7AF07D3F2F90}" type="datetimeFigureOut">
              <a:rPr lang="en-GB" smtClean="0"/>
              <a:t>12/02/2025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1845417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9FD683-D42E-43D9-9181-7AF07D3F2F90}" type="datetimeFigureOut">
              <a:rPr lang="en-GB" smtClean="0"/>
              <a:t>12/02/2025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313595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FD683-D42E-43D9-9181-7AF07D3F2F90}" type="datetimeFigureOut">
              <a:rPr lang="en-GB" smtClean="0"/>
              <a:t>12/02/2025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40217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D19FD683-D42E-43D9-9181-7AF07D3F2F90}" type="datetimeFigureOut">
              <a:rPr lang="en-GB" smtClean="0"/>
              <a:t>12/02/2025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1207342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D19FD683-D42E-43D9-9181-7AF07D3F2F90}" type="datetimeFigureOut">
              <a:rPr lang="en-GB" smtClean="0"/>
              <a:t>12/02/2025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82DCB0-58E0-4D51-A6A6-5A5B002A7F12}" type="slidenum">
              <a:rPr lang="en-GB" smtClean="0"/>
              <a:t>‹#›</a:t>
            </a:fld>
            <a:endParaRPr lang="en-GB"/>
          </a:p>
        </p:txBody>
      </p:sp>
    </p:spTree>
    <p:extLst>
      <p:ext uri="{BB962C8B-B14F-4D97-AF65-F5344CB8AC3E}">
        <p14:creationId xmlns:p14="http://schemas.microsoft.com/office/powerpoint/2010/main" val="333258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19FD683-D42E-43D9-9181-7AF07D3F2F90}" type="datetimeFigureOut">
              <a:rPr lang="en-GB" smtClean="0"/>
              <a:t>12/02/2025</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E82DCB0-58E0-4D51-A6A6-5A5B002A7F12}" type="slidenum">
              <a:rPr lang="en-GB" smtClean="0"/>
              <a:t>‹#›</a:t>
            </a:fld>
            <a:endParaRPr lang="en-GB"/>
          </a:p>
        </p:txBody>
      </p:sp>
    </p:spTree>
    <p:extLst>
      <p:ext uri="{BB962C8B-B14F-4D97-AF65-F5344CB8AC3E}">
        <p14:creationId xmlns:p14="http://schemas.microsoft.com/office/powerpoint/2010/main" val="25197799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Vertical Scroll 30"/>
          <p:cNvSpPr/>
          <p:nvPr/>
        </p:nvSpPr>
        <p:spPr>
          <a:xfrm>
            <a:off x="9964347" y="6091315"/>
            <a:ext cx="2811087" cy="3456425"/>
          </a:xfrm>
          <a:prstGeom prst="verticalScroll">
            <a:avLst>
              <a:gd name="adj" fmla="val 295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ysClr val="windowText" lastClr="000000"/>
                </a:solidFill>
              </a:rPr>
              <a:t>FUNERALS</a:t>
            </a:r>
          </a:p>
        </p:txBody>
      </p:sp>
      <p:sp>
        <p:nvSpPr>
          <p:cNvPr id="9" name="Rounded Rectangle 8"/>
          <p:cNvSpPr/>
          <p:nvPr/>
        </p:nvSpPr>
        <p:spPr>
          <a:xfrm>
            <a:off x="4162635" y="3200358"/>
            <a:ext cx="4627712" cy="261514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ysClr val="windowText" lastClr="000000"/>
                </a:solidFill>
              </a:rPr>
              <a:t>       ENVIRONMENTAL RESPONSBILITY</a:t>
            </a:r>
          </a:p>
        </p:txBody>
      </p:sp>
      <p:sp>
        <p:nvSpPr>
          <p:cNvPr id="23" name="Plaque 22"/>
          <p:cNvSpPr/>
          <p:nvPr/>
        </p:nvSpPr>
        <p:spPr>
          <a:xfrm>
            <a:off x="46240" y="3202995"/>
            <a:ext cx="4029427" cy="3204000"/>
          </a:xfrm>
          <a:prstGeom prst="plaque">
            <a:avLst>
              <a:gd name="adj" fmla="val 865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sz="1600" dirty="0">
              <a:solidFill>
                <a:sysClr val="windowText" lastClr="000000"/>
              </a:solidFill>
            </a:endParaRPr>
          </a:p>
        </p:txBody>
      </p:sp>
      <p:sp>
        <p:nvSpPr>
          <p:cNvPr id="7" name="Flowchart: Sequential Access Storage 6"/>
          <p:cNvSpPr/>
          <p:nvPr/>
        </p:nvSpPr>
        <p:spPr>
          <a:xfrm flipH="1">
            <a:off x="7710985" y="846336"/>
            <a:ext cx="5872194" cy="4390606"/>
          </a:xfrm>
          <a:prstGeom prst="flowChartMagneticTap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dirty="0">
                <a:solidFill>
                  <a:sysClr val="windowText" lastClr="000000"/>
                </a:solidFill>
              </a:rPr>
              <a:t>ORIGINS OF LIFE</a:t>
            </a:r>
          </a:p>
        </p:txBody>
      </p:sp>
      <p:sp>
        <p:nvSpPr>
          <p:cNvPr id="30" name="Rectangle 29"/>
          <p:cNvSpPr/>
          <p:nvPr/>
        </p:nvSpPr>
        <p:spPr>
          <a:xfrm>
            <a:off x="3630997" y="446901"/>
            <a:ext cx="5457326" cy="27900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Horizontal Scroll 27"/>
          <p:cNvSpPr/>
          <p:nvPr/>
        </p:nvSpPr>
        <p:spPr>
          <a:xfrm>
            <a:off x="7597576" y="428323"/>
            <a:ext cx="1214696" cy="600764"/>
          </a:xfrm>
          <a:prstGeom prst="horizontalScroll">
            <a:avLst>
              <a:gd name="adj" fmla="val 464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“God saw all that he had made, and it was very good.”</a:t>
            </a:r>
            <a:endParaRPr lang="en-GB" sz="900" i="1" dirty="0">
              <a:solidFill>
                <a:schemeClr val="tx1"/>
              </a:solidFill>
            </a:endParaRPr>
          </a:p>
        </p:txBody>
      </p:sp>
      <p:sp>
        <p:nvSpPr>
          <p:cNvPr id="13" name="Frame 12"/>
          <p:cNvSpPr/>
          <p:nvPr/>
        </p:nvSpPr>
        <p:spPr>
          <a:xfrm>
            <a:off x="3734007" y="418255"/>
            <a:ext cx="5354316" cy="2802618"/>
          </a:xfrm>
          <a:prstGeom prst="frame">
            <a:avLst>
              <a:gd name="adj1" fmla="val 17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dirty="0">
                <a:solidFill>
                  <a:sysClr val="windowText" lastClr="000000"/>
                </a:solidFill>
              </a:rPr>
              <a:t>ORIGINS OF THE UNIVERSE</a:t>
            </a:r>
          </a:p>
        </p:txBody>
      </p:sp>
      <p:sp>
        <p:nvSpPr>
          <p:cNvPr id="4" name="TextBox 3"/>
          <p:cNvSpPr txBox="1"/>
          <p:nvPr/>
        </p:nvSpPr>
        <p:spPr>
          <a:xfrm>
            <a:off x="5197046" y="-9492"/>
            <a:ext cx="3891277" cy="461665"/>
          </a:xfrm>
          <a:prstGeom prst="rect">
            <a:avLst/>
          </a:prstGeom>
          <a:noFill/>
        </p:spPr>
        <p:txBody>
          <a:bodyPr wrap="square" rtlCol="0">
            <a:spAutoFit/>
          </a:bodyPr>
          <a:lstStyle/>
          <a:p>
            <a:r>
              <a:rPr lang="en-GB" sz="2400" b="1" dirty="0"/>
              <a:t>ISSUES OF LIFE AND DEATH</a:t>
            </a:r>
          </a:p>
        </p:txBody>
      </p:sp>
      <p:cxnSp>
        <p:nvCxnSpPr>
          <p:cNvPr id="24" name="Straight Connector 23"/>
          <p:cNvCxnSpPr/>
          <p:nvPr/>
        </p:nvCxnSpPr>
        <p:spPr>
          <a:xfrm flipV="1">
            <a:off x="12775434" y="1525098"/>
            <a:ext cx="0" cy="3038276"/>
          </a:xfrm>
          <a:prstGeom prst="line">
            <a:avLst/>
          </a:prstGeom>
        </p:spPr>
        <p:style>
          <a:lnRef idx="1">
            <a:schemeClr val="dk1"/>
          </a:lnRef>
          <a:fillRef idx="0">
            <a:schemeClr val="dk1"/>
          </a:fillRef>
          <a:effectRef idx="0">
            <a:schemeClr val="dk1"/>
          </a:effectRef>
          <a:fontRef idx="minor">
            <a:schemeClr val="tx1"/>
          </a:fontRef>
        </p:style>
      </p:cxnSp>
      <p:sp>
        <p:nvSpPr>
          <p:cNvPr id="8" name="Folded Corner 7"/>
          <p:cNvSpPr/>
          <p:nvPr/>
        </p:nvSpPr>
        <p:spPr>
          <a:xfrm>
            <a:off x="8790346" y="54139"/>
            <a:ext cx="3985088" cy="1470958"/>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dirty="0">
                <a:solidFill>
                  <a:sysClr val="windowText" lastClr="000000"/>
                </a:solidFill>
              </a:rPr>
              <a:t>SCIENCE AND RELIGION</a:t>
            </a:r>
          </a:p>
        </p:txBody>
      </p:sp>
      <p:sp>
        <p:nvSpPr>
          <p:cNvPr id="26" name="Plaque 25"/>
          <p:cNvSpPr/>
          <p:nvPr/>
        </p:nvSpPr>
        <p:spPr>
          <a:xfrm>
            <a:off x="46240" y="6406995"/>
            <a:ext cx="4029427" cy="3140745"/>
          </a:xfrm>
          <a:prstGeom prst="plaque">
            <a:avLst>
              <a:gd name="adj" fmla="val 865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dirty="0">
                <a:solidFill>
                  <a:sysClr val="windowText" lastClr="000000"/>
                </a:solidFill>
              </a:rPr>
              <a:t> </a:t>
            </a:r>
          </a:p>
        </p:txBody>
      </p:sp>
      <p:sp>
        <p:nvSpPr>
          <p:cNvPr id="19" name="Vertical Scroll 18"/>
          <p:cNvSpPr/>
          <p:nvPr/>
        </p:nvSpPr>
        <p:spPr>
          <a:xfrm>
            <a:off x="5311342" y="6091315"/>
            <a:ext cx="4788001" cy="3456425"/>
          </a:xfrm>
          <a:prstGeom prst="verticalScroll">
            <a:avLst>
              <a:gd name="adj" fmla="val 222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ysClr val="windowText" lastClr="000000"/>
                </a:solidFill>
              </a:rPr>
              <a:t>AFTERLIFE</a:t>
            </a:r>
          </a:p>
        </p:txBody>
      </p:sp>
      <p:sp>
        <p:nvSpPr>
          <p:cNvPr id="18" name="Plaque 17"/>
          <p:cNvSpPr/>
          <p:nvPr/>
        </p:nvSpPr>
        <p:spPr>
          <a:xfrm>
            <a:off x="3734006" y="6105530"/>
            <a:ext cx="1577335" cy="3442209"/>
          </a:xfrm>
          <a:prstGeom prst="plaque">
            <a:avLst>
              <a:gd name="adj" fmla="val 1141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ysClr val="windowText" lastClr="000000"/>
                </a:solidFill>
              </a:rPr>
              <a:t>‘Dignity in Dying’</a:t>
            </a:r>
          </a:p>
        </p:txBody>
      </p:sp>
      <p:sp>
        <p:nvSpPr>
          <p:cNvPr id="14" name="Flowchart: Sequential Access Storage 13"/>
          <p:cNvSpPr/>
          <p:nvPr/>
        </p:nvSpPr>
        <p:spPr>
          <a:xfrm>
            <a:off x="8552719" y="4388323"/>
            <a:ext cx="4196613" cy="1623748"/>
          </a:xfrm>
          <a:prstGeom prst="flowChartMagneticTap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600" b="1" dirty="0">
              <a:solidFill>
                <a:sysClr val="windowText" lastClr="000000"/>
              </a:solidFill>
            </a:endParaRPr>
          </a:p>
        </p:txBody>
      </p:sp>
      <p:sp>
        <p:nvSpPr>
          <p:cNvPr id="12" name="Rectangle 11"/>
          <p:cNvSpPr/>
          <p:nvPr/>
        </p:nvSpPr>
        <p:spPr>
          <a:xfrm>
            <a:off x="10053522" y="4388323"/>
            <a:ext cx="1187120" cy="338554"/>
          </a:xfrm>
          <a:prstGeom prst="rect">
            <a:avLst/>
          </a:prstGeom>
        </p:spPr>
        <p:txBody>
          <a:bodyPr wrap="none">
            <a:spAutoFit/>
          </a:bodyPr>
          <a:lstStyle/>
          <a:p>
            <a:pPr algn="ctr"/>
            <a:r>
              <a:rPr lang="en-GB" sz="1600" b="1" dirty="0">
                <a:solidFill>
                  <a:sysClr val="windowText" lastClr="000000"/>
                </a:solidFill>
              </a:rPr>
              <a:t>EVOLUTION</a:t>
            </a:r>
          </a:p>
        </p:txBody>
      </p:sp>
      <p:sp>
        <p:nvSpPr>
          <p:cNvPr id="32" name="Rectangle 31"/>
          <p:cNvSpPr/>
          <p:nvPr/>
        </p:nvSpPr>
        <p:spPr>
          <a:xfrm>
            <a:off x="375960" y="6406995"/>
            <a:ext cx="1311578" cy="338554"/>
          </a:xfrm>
          <a:prstGeom prst="rect">
            <a:avLst/>
          </a:prstGeom>
        </p:spPr>
        <p:txBody>
          <a:bodyPr wrap="none">
            <a:spAutoFit/>
          </a:bodyPr>
          <a:lstStyle/>
          <a:p>
            <a:r>
              <a:rPr lang="en-GB" sz="1600" b="1" dirty="0">
                <a:solidFill>
                  <a:sysClr val="windowText" lastClr="000000"/>
                </a:solidFill>
              </a:rPr>
              <a:t>EUTHANASIA</a:t>
            </a:r>
            <a:endParaRPr lang="en-GB" sz="1600" dirty="0"/>
          </a:p>
        </p:txBody>
      </p:sp>
      <p:sp>
        <p:nvSpPr>
          <p:cNvPr id="33" name="Rectangle 32"/>
          <p:cNvSpPr/>
          <p:nvPr/>
        </p:nvSpPr>
        <p:spPr>
          <a:xfrm>
            <a:off x="2109854" y="3216886"/>
            <a:ext cx="1154098" cy="338554"/>
          </a:xfrm>
          <a:prstGeom prst="rect">
            <a:avLst/>
          </a:prstGeom>
        </p:spPr>
        <p:txBody>
          <a:bodyPr wrap="none">
            <a:spAutoFit/>
          </a:bodyPr>
          <a:lstStyle/>
          <a:p>
            <a:r>
              <a:rPr lang="en-GB" sz="1600" b="1" dirty="0">
                <a:solidFill>
                  <a:sysClr val="windowText" lastClr="000000"/>
                </a:solidFill>
              </a:rPr>
              <a:t>ABORTION</a:t>
            </a:r>
            <a:r>
              <a:rPr lang="en-GB" sz="1600" dirty="0">
                <a:solidFill>
                  <a:sysClr val="windowText" lastClr="000000"/>
                </a:solidFill>
              </a:rPr>
              <a:t> </a:t>
            </a:r>
          </a:p>
        </p:txBody>
      </p:sp>
      <p:sp>
        <p:nvSpPr>
          <p:cNvPr id="2" name="Horizontal Scroll 1"/>
          <p:cNvSpPr/>
          <p:nvPr/>
        </p:nvSpPr>
        <p:spPr>
          <a:xfrm>
            <a:off x="7727185" y="307188"/>
            <a:ext cx="1070676" cy="234190"/>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ysClr val="windowText" lastClr="000000"/>
                </a:solidFill>
              </a:rPr>
              <a:t>Genesis 1 and 2</a:t>
            </a:r>
          </a:p>
        </p:txBody>
      </p:sp>
      <p:sp>
        <p:nvSpPr>
          <p:cNvPr id="3" name="Rounded Rectangular Callout 2"/>
          <p:cNvSpPr/>
          <p:nvPr/>
        </p:nvSpPr>
        <p:spPr>
          <a:xfrm>
            <a:off x="8693324" y="1254648"/>
            <a:ext cx="3816000" cy="272415"/>
          </a:xfrm>
          <a:prstGeom prst="wedgeRoundRectCallout">
            <a:avLst>
              <a:gd name="adj1" fmla="val 57908"/>
              <a:gd name="adj2" fmla="val 34528"/>
              <a:gd name="adj3" fmla="val 16667"/>
            </a:avLst>
          </a:prstGeom>
          <a:solidFill>
            <a:schemeClr val="bg1"/>
          </a:solidFill>
          <a:ln>
            <a:solidFill>
              <a:schemeClr val="tx1"/>
            </a:solidFill>
          </a:ln>
        </p:spPr>
        <p:txBody>
          <a:bodyPr wrap="square">
            <a:spAutoFit/>
          </a:bodyPr>
          <a:lstStyle/>
          <a:p>
            <a:r>
              <a:rPr lang="en-GB" sz="1000" i="1" dirty="0">
                <a:solidFill>
                  <a:sysClr val="windowText" lastClr="000000"/>
                </a:solidFill>
              </a:rPr>
              <a:t>“The more I study science, the more I believe in God.” – Albert Einstein</a:t>
            </a:r>
          </a:p>
        </p:txBody>
      </p:sp>
      <p:sp>
        <p:nvSpPr>
          <p:cNvPr id="25" name="Horizontal Scroll 24"/>
          <p:cNvSpPr/>
          <p:nvPr/>
        </p:nvSpPr>
        <p:spPr>
          <a:xfrm>
            <a:off x="6934751" y="5252110"/>
            <a:ext cx="2422226" cy="803674"/>
          </a:xfrm>
          <a:prstGeom prst="horizontalScroll">
            <a:avLst>
              <a:gd name="adj" fmla="val 622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God blessed them and said to them… Rule over the fish in the sea and the birds in the sky and over every living creature that moves on the ground.” (Genesis 1)</a:t>
            </a:r>
          </a:p>
        </p:txBody>
      </p:sp>
      <p:sp>
        <p:nvSpPr>
          <p:cNvPr id="29" name="Horizontal Scroll 28"/>
          <p:cNvSpPr/>
          <p:nvPr/>
        </p:nvSpPr>
        <p:spPr>
          <a:xfrm>
            <a:off x="35707" y="3200358"/>
            <a:ext cx="2068692" cy="513308"/>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a:t>
            </a:r>
            <a:r>
              <a:rPr lang="en-GB" sz="1000" dirty="0">
                <a:solidFill>
                  <a:schemeClr val="tx1"/>
                </a:solidFill>
              </a:rPr>
              <a:t>Before I formed you in the womb I knew you</a:t>
            </a:r>
            <a:r>
              <a:rPr lang="en-GB" sz="1000" i="1" dirty="0">
                <a:solidFill>
                  <a:schemeClr val="tx1"/>
                </a:solidFill>
              </a:rPr>
              <a:t>.” </a:t>
            </a:r>
            <a:r>
              <a:rPr lang="en-GB" sz="900" i="1" dirty="0">
                <a:solidFill>
                  <a:schemeClr val="tx1"/>
                </a:solidFill>
              </a:rPr>
              <a:t>(Jeremiah 1:5)</a:t>
            </a:r>
          </a:p>
        </p:txBody>
      </p:sp>
      <p:sp>
        <p:nvSpPr>
          <p:cNvPr id="34" name="Horizontal Scroll 33"/>
          <p:cNvSpPr/>
          <p:nvPr/>
        </p:nvSpPr>
        <p:spPr>
          <a:xfrm>
            <a:off x="3803004" y="1164944"/>
            <a:ext cx="1300231" cy="907279"/>
          </a:xfrm>
          <a:prstGeom prst="horizontalScroll">
            <a:avLst>
              <a:gd name="adj" fmla="val 38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“He who created the heavens and the earth… He is the Knowing Creator.” </a:t>
            </a:r>
            <a:r>
              <a:rPr lang="en-GB" sz="900" i="1" dirty="0">
                <a:solidFill>
                  <a:schemeClr val="tx1"/>
                </a:solidFill>
              </a:rPr>
              <a:t>(Qur’an 36:81)</a:t>
            </a:r>
          </a:p>
        </p:txBody>
      </p:sp>
      <p:sp>
        <p:nvSpPr>
          <p:cNvPr id="35" name="Horizontal Scroll 34"/>
          <p:cNvSpPr/>
          <p:nvPr/>
        </p:nvSpPr>
        <p:spPr>
          <a:xfrm>
            <a:off x="5307967" y="9001125"/>
            <a:ext cx="2455466" cy="560829"/>
          </a:xfrm>
          <a:prstGeom prst="horizontalScroll">
            <a:avLst>
              <a:gd name="adj" fmla="val 311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“Jesus said to her, “I am the resurrection and the life. The one who believes in me will live, even though they die.” </a:t>
            </a:r>
            <a:r>
              <a:rPr lang="en-GB" sz="900" i="1" dirty="0">
                <a:solidFill>
                  <a:schemeClr val="tx1"/>
                </a:solidFill>
              </a:rPr>
              <a:t>(John 11:25)</a:t>
            </a:r>
          </a:p>
        </p:txBody>
      </p:sp>
      <p:sp>
        <p:nvSpPr>
          <p:cNvPr id="37" name="Horizontal Scroll 36"/>
          <p:cNvSpPr/>
          <p:nvPr/>
        </p:nvSpPr>
        <p:spPr>
          <a:xfrm>
            <a:off x="46238" y="6105530"/>
            <a:ext cx="2243737" cy="404644"/>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“Whoever kills a soul… it is as if he has slain mankind entirely.” </a:t>
            </a:r>
            <a:r>
              <a:rPr lang="en-GB" sz="900" i="1" dirty="0">
                <a:solidFill>
                  <a:schemeClr val="tx1"/>
                </a:solidFill>
              </a:rPr>
              <a:t>(Qur’an 5:32)</a:t>
            </a:r>
          </a:p>
        </p:txBody>
      </p:sp>
      <p:sp>
        <p:nvSpPr>
          <p:cNvPr id="38" name="Horizontal Scroll 37"/>
          <p:cNvSpPr/>
          <p:nvPr/>
        </p:nvSpPr>
        <p:spPr>
          <a:xfrm>
            <a:off x="2312564" y="5951246"/>
            <a:ext cx="1624417" cy="737426"/>
          </a:xfrm>
          <a:prstGeom prst="horizontalScroll">
            <a:avLst>
              <a:gd name="adj" fmla="val 475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“And do not kill the soul which Allah has forbidden [to be killed] expect by [legal] right.” </a:t>
            </a:r>
            <a:r>
              <a:rPr lang="en-GB" sz="900" i="1" dirty="0">
                <a:solidFill>
                  <a:schemeClr val="tx1"/>
                </a:solidFill>
              </a:rPr>
              <a:t>(Qur’an 6:151)</a:t>
            </a:r>
          </a:p>
        </p:txBody>
      </p:sp>
      <p:sp>
        <p:nvSpPr>
          <p:cNvPr id="41" name="Horizontal Scroll 40"/>
          <p:cNvSpPr/>
          <p:nvPr/>
        </p:nvSpPr>
        <p:spPr>
          <a:xfrm>
            <a:off x="7710985" y="9003392"/>
            <a:ext cx="2453672" cy="560829"/>
          </a:xfrm>
          <a:prstGeom prst="horizontalScroll">
            <a:avLst>
              <a:gd name="adj" fmla="val 330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“Allah is the one who created you, then provided for you, then will cause you to die, and then will give you life..” </a:t>
            </a:r>
            <a:r>
              <a:rPr lang="en-GB" sz="900" i="1" dirty="0">
                <a:solidFill>
                  <a:schemeClr val="tx1"/>
                </a:solidFill>
              </a:rPr>
              <a:t>(Qur’an 30:40)</a:t>
            </a:r>
          </a:p>
        </p:txBody>
      </p:sp>
      <p:sp>
        <p:nvSpPr>
          <p:cNvPr id="10" name="Rounded Rectangle 9"/>
          <p:cNvSpPr/>
          <p:nvPr/>
        </p:nvSpPr>
        <p:spPr>
          <a:xfrm>
            <a:off x="4141734" y="5252110"/>
            <a:ext cx="2893258" cy="79958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dirty="0">
                <a:solidFill>
                  <a:sysClr val="windowText" lastClr="000000"/>
                </a:solidFill>
              </a:rPr>
              <a:t>‘Humanists for a Better World’</a:t>
            </a:r>
          </a:p>
        </p:txBody>
      </p:sp>
      <p:sp>
        <p:nvSpPr>
          <p:cNvPr id="27" name="Horizontal Scroll 26"/>
          <p:cNvSpPr/>
          <p:nvPr/>
        </p:nvSpPr>
        <p:spPr>
          <a:xfrm>
            <a:off x="3723096" y="3152983"/>
            <a:ext cx="5422102" cy="230538"/>
          </a:xfrm>
          <a:prstGeom prst="horizontalScroll">
            <a:avLst>
              <a:gd name="adj" fmla="val 720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i="1" dirty="0">
                <a:solidFill>
                  <a:schemeClr val="tx1"/>
                </a:solidFill>
              </a:rPr>
              <a:t>“You made them rulers over the works of your hands; you put everything under their feet” (Psalm 8:6)</a:t>
            </a:r>
          </a:p>
        </p:txBody>
      </p:sp>
      <p:sp>
        <p:nvSpPr>
          <p:cNvPr id="6" name="TextBox 5"/>
          <p:cNvSpPr txBox="1"/>
          <p:nvPr/>
        </p:nvSpPr>
        <p:spPr>
          <a:xfrm>
            <a:off x="3734007" y="0"/>
            <a:ext cx="1463040" cy="1200329"/>
          </a:xfrm>
          <a:prstGeom prst="rect">
            <a:avLst/>
          </a:prstGeom>
          <a:solidFill>
            <a:schemeClr val="bg1"/>
          </a:solidFill>
          <a:ln>
            <a:solidFill>
              <a:schemeClr val="tx1"/>
            </a:solidFill>
          </a:ln>
        </p:spPr>
        <p:txBody>
          <a:bodyPr wrap="square" rtlCol="0">
            <a:spAutoFit/>
          </a:bodyPr>
          <a:lstStyle/>
          <a:p>
            <a:r>
              <a:rPr lang="en-GB" sz="1200" dirty="0"/>
              <a:t>You must know all of the following:</a:t>
            </a:r>
          </a:p>
          <a:p>
            <a:pPr marL="285750" indent="-285750">
              <a:buFont typeface="Wingdings" panose="05000000000000000000" pitchFamily="2" charset="2"/>
              <a:buChar char=""/>
            </a:pPr>
            <a:r>
              <a:rPr lang="en-GB" sz="1200" dirty="0"/>
              <a:t>CHRISTIAN</a:t>
            </a:r>
          </a:p>
          <a:p>
            <a:pPr marL="285750" indent="-285750">
              <a:buFont typeface="Wingdings" panose="05000000000000000000" pitchFamily="2" charset="2"/>
              <a:buChar char=""/>
            </a:pPr>
            <a:r>
              <a:rPr lang="en-GB" sz="1200" dirty="0"/>
              <a:t>MUSLIM</a:t>
            </a:r>
          </a:p>
          <a:p>
            <a:pPr marL="285750" indent="-285750">
              <a:buFont typeface="Wingdings" panose="05000000000000000000" pitchFamily="2" charset="2"/>
              <a:buChar char=""/>
            </a:pPr>
            <a:r>
              <a:rPr lang="en-GB" sz="1200" dirty="0"/>
              <a:t>ATHEIST/ HUMANIST</a:t>
            </a:r>
          </a:p>
        </p:txBody>
      </p:sp>
      <p:graphicFrame>
        <p:nvGraphicFramePr>
          <p:cNvPr id="5" name="Table 4"/>
          <p:cNvGraphicFramePr>
            <a:graphicFrameLocks noGrp="1"/>
          </p:cNvGraphicFramePr>
          <p:nvPr/>
        </p:nvGraphicFramePr>
        <p:xfrm>
          <a:off x="29160" y="17262"/>
          <a:ext cx="3675683" cy="3205800"/>
        </p:xfrm>
        <a:graphic>
          <a:graphicData uri="http://schemas.openxmlformats.org/drawingml/2006/table">
            <a:tbl>
              <a:tblPr firstRow="1" bandRow="1">
                <a:tableStyleId>{5C22544A-7EE6-4342-B048-85BDC9FD1C3A}</a:tableStyleId>
              </a:tblPr>
              <a:tblGrid>
                <a:gridCol w="1083683">
                  <a:extLst>
                    <a:ext uri="{9D8B030D-6E8A-4147-A177-3AD203B41FA5}">
                      <a16:colId xmlns:a16="http://schemas.microsoft.com/office/drawing/2014/main" val="20000"/>
                    </a:ext>
                  </a:extLst>
                </a:gridCol>
                <a:gridCol w="2592000">
                  <a:extLst>
                    <a:ext uri="{9D8B030D-6E8A-4147-A177-3AD203B41FA5}">
                      <a16:colId xmlns:a16="http://schemas.microsoft.com/office/drawing/2014/main" val="20001"/>
                    </a:ext>
                  </a:extLst>
                </a:gridCol>
              </a:tblGrid>
              <a:tr h="216000">
                <a:tc>
                  <a:txBody>
                    <a:bodyPr/>
                    <a:lstStyle/>
                    <a:p>
                      <a:r>
                        <a:rPr lang="en-GB" sz="1100" dirty="0">
                          <a:solidFill>
                            <a:schemeClr val="tx1"/>
                          </a:solidFill>
                        </a:rPr>
                        <a:t>Key 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chemeClr val="tx1"/>
                          </a:solidFill>
                        </a:rPr>
                        <a:t>Definition</a:t>
                      </a:r>
                      <a:r>
                        <a:rPr lang="en-GB" sz="1100" baseline="0" dirty="0">
                          <a:solidFill>
                            <a:schemeClr val="tx1"/>
                          </a:solidFill>
                        </a:rPr>
                        <a:t> (and example)</a:t>
                      </a:r>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0000">
                <a:tc>
                  <a:txBody>
                    <a:bodyPr/>
                    <a:lstStyle/>
                    <a:p>
                      <a:r>
                        <a:rPr lang="en-GB" sz="1100" dirty="0">
                          <a:solidFill>
                            <a:schemeClr val="tx1"/>
                          </a:solidFill>
                        </a:rPr>
                        <a:t>Afterlife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0000">
                <a:tc>
                  <a:txBody>
                    <a:bodyPr/>
                    <a:lstStyle/>
                    <a:p>
                      <a:r>
                        <a:rPr lang="en-GB" sz="1100" dirty="0">
                          <a:solidFill>
                            <a:schemeClr val="tx1"/>
                          </a:solidFill>
                        </a:rPr>
                        <a:t>Abortion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0000">
                <a:tc>
                  <a:txBody>
                    <a:bodyPr/>
                    <a:lstStyle/>
                    <a:p>
                      <a:r>
                        <a:rPr lang="en-GB" sz="1100" dirty="0">
                          <a:solidFill>
                            <a:schemeClr val="tx1"/>
                          </a:solidFill>
                        </a:rPr>
                        <a:t>Environmental sustainability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0000">
                <a:tc>
                  <a:txBody>
                    <a:bodyPr/>
                    <a:lstStyle/>
                    <a:p>
                      <a:r>
                        <a:rPr lang="en-GB" sz="1100" dirty="0">
                          <a:solidFill>
                            <a:schemeClr val="tx1"/>
                          </a:solidFill>
                        </a:rPr>
                        <a:t>Euthanasia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0000">
                <a:tc>
                  <a:txBody>
                    <a:bodyPr/>
                    <a:lstStyle/>
                    <a:p>
                      <a:r>
                        <a:rPr lang="en-GB" sz="1100" dirty="0">
                          <a:solidFill>
                            <a:schemeClr val="tx1"/>
                          </a:solidFill>
                        </a:rPr>
                        <a:t>Evolution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0000">
                <a:tc>
                  <a:txBody>
                    <a:bodyPr/>
                    <a:lstStyle/>
                    <a:p>
                      <a:r>
                        <a:rPr lang="en-GB" sz="1100" dirty="0">
                          <a:solidFill>
                            <a:schemeClr val="tx1"/>
                          </a:solidFill>
                        </a:rPr>
                        <a:t>Quality of life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0000">
                <a:tc>
                  <a:txBody>
                    <a:bodyPr/>
                    <a:lstStyle/>
                    <a:p>
                      <a:r>
                        <a:rPr lang="en-GB" sz="1100" dirty="0">
                          <a:solidFill>
                            <a:schemeClr val="tx1"/>
                          </a:solidFill>
                        </a:rPr>
                        <a:t>Sanctity</a:t>
                      </a:r>
                      <a:r>
                        <a:rPr lang="en-GB" sz="1100" baseline="0" dirty="0">
                          <a:solidFill>
                            <a:schemeClr val="tx1"/>
                          </a:solidFill>
                        </a:rPr>
                        <a:t> of life</a:t>
                      </a:r>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0000">
                <a:tc>
                  <a:txBody>
                    <a:bodyPr/>
                    <a:lstStyle/>
                    <a:p>
                      <a:r>
                        <a:rPr lang="en-GB" sz="1100" dirty="0">
                          <a:solidFill>
                            <a:schemeClr val="tx1"/>
                          </a:solidFill>
                        </a:rPr>
                        <a:t>Soul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578895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9E0B2B11D76E45A4A8CA10C7FC0931" ma:contentTypeVersion="20" ma:contentTypeDescription="Create a new document." ma:contentTypeScope="" ma:versionID="f480f0e97bcf7e6ea435bba64c474ce2">
  <xsd:schema xmlns:xsd="http://www.w3.org/2001/XMLSchema" xmlns:xs="http://www.w3.org/2001/XMLSchema" xmlns:p="http://schemas.microsoft.com/office/2006/metadata/properties" xmlns:ns2="2ae8b9b8-deb7-4e47-ba09-cc2898df0d8c" xmlns:ns3="baff96f5-a7d4-4f1d-8526-ffc6a0e3c1dd" targetNamespace="http://schemas.microsoft.com/office/2006/metadata/properties" ma:root="true" ma:fieldsID="c656060c42fcb9b913b267268bc8f422" ns2:_="" ns3:_="">
    <xsd:import namespace="2ae8b9b8-deb7-4e47-ba09-cc2898df0d8c"/>
    <xsd:import namespace="baff96f5-a7d4-4f1d-8526-ffc6a0e3c1d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Beth" minOccurs="0"/>
                <xsd:element ref="ns2:MediaServiceLocation" minOccurs="0"/>
                <xsd:element ref="ns2:DateandTim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8b9b8-deb7-4e47-ba09-cc2898df0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Beth" ma:index="19" nillable="true" ma:displayName="Beth" ma:format="DateTime" ma:internalName="Beth">
      <xsd:simpleType>
        <xsd:restriction base="dms:DateTime"/>
      </xsd:simpleType>
    </xsd:element>
    <xsd:element name="MediaServiceLocation" ma:index="20" nillable="true" ma:displayName="Location" ma:internalName="MediaServiceLocation" ma:readOnly="true">
      <xsd:simpleType>
        <xsd:restriction base="dms:Text"/>
      </xsd:simpleType>
    </xsd:element>
    <xsd:element name="DateandTime" ma:index="21" nillable="true" ma:displayName="Date and Time" ma:format="DateOnly" ma:internalName="DateandTime">
      <xsd:simpleType>
        <xsd:restriction base="dms:DateTime"/>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f716dc5-a102-461f-8ebd-7330aa7d30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ff96f5-a7d4-4f1d-8526-ffc6a0e3c1d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6046488-a493-40a3-aad1-5cc745c4a11b}" ma:internalName="TaxCatchAll" ma:showField="CatchAllData" ma:web="baff96f5-a7d4-4f1d-8526-ffc6a0e3c1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aff96f5-a7d4-4f1d-8526-ffc6a0e3c1dd" xsi:nil="true"/>
    <lcf76f155ced4ddcb4097134ff3c332f xmlns="2ae8b9b8-deb7-4e47-ba09-cc2898df0d8c">
      <Terms xmlns="http://schemas.microsoft.com/office/infopath/2007/PartnerControls"/>
    </lcf76f155ced4ddcb4097134ff3c332f>
    <Beth xmlns="2ae8b9b8-deb7-4e47-ba09-cc2898df0d8c" xsi:nil="true"/>
    <DateandTime xmlns="2ae8b9b8-deb7-4e47-ba09-cc2898df0d8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E814C4-7836-474E-B15C-1DC4D1B07A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e8b9b8-deb7-4e47-ba09-cc2898df0d8c"/>
    <ds:schemaRef ds:uri="baff96f5-a7d4-4f1d-8526-ffc6a0e3c1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DB18D1-4B83-489B-8E48-C2A1ACD337D9}">
  <ds:schemaRefs>
    <ds:schemaRef ds:uri="http://schemas.microsoft.com/office/2006/metadata/properties"/>
    <ds:schemaRef ds:uri="http://schemas.microsoft.com/office/infopath/2007/PartnerControls"/>
    <ds:schemaRef ds:uri="baff96f5-a7d4-4f1d-8526-ffc6a0e3c1dd"/>
    <ds:schemaRef ds:uri="2ae8b9b8-deb7-4e47-ba09-cc2898df0d8c"/>
  </ds:schemaRefs>
</ds:datastoreItem>
</file>

<file path=customXml/itemProps3.xml><?xml version="1.0" encoding="utf-8"?>
<ds:datastoreItem xmlns:ds="http://schemas.openxmlformats.org/officeDocument/2006/customXml" ds:itemID="{7DF10C3B-9864-4472-B74B-D55D2C3E35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144</TotalTime>
  <Words>312</Words>
  <Application>Microsoft Office PowerPoint</Application>
  <PresentationFormat>A3 Paper (297x420 mm)</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Townley Grammar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Boyle, Shannon</dc:creator>
  <cp:lastModifiedBy>Ruth Metcalfe</cp:lastModifiedBy>
  <cp:revision>22</cp:revision>
  <cp:lastPrinted>2018-01-26T11:52:19Z</cp:lastPrinted>
  <dcterms:created xsi:type="dcterms:W3CDTF">2017-12-06T17:14:51Z</dcterms:created>
  <dcterms:modified xsi:type="dcterms:W3CDTF">2025-02-12T11:49:18Z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0x0101009B9E0B2B11D76E45A4A8CA10C7FC0931</vt:lpwstr>
  </property>
</Properties>
</file>