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1" r:id="rId5"/>
  </p:sldIdLst>
  <p:sldSz cx="12801600" cy="9601200" type="A3"/>
  <p:notesSz cx="9926638" cy="14355763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54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3B52A-B2DB-41C3-8F69-760C4D101A84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3875"/>
            <a:ext cx="645953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F5D59-8059-4759-B8D4-2BC40D8E8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785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7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7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0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80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42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8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1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5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7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-1" y="3219450"/>
            <a:ext cx="5345491" cy="36195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ALLAH</a:t>
            </a:r>
          </a:p>
        </p:txBody>
      </p:sp>
      <p:sp>
        <p:nvSpPr>
          <p:cNvPr id="41" name="Down Ribbon 40"/>
          <p:cNvSpPr/>
          <p:nvPr/>
        </p:nvSpPr>
        <p:spPr>
          <a:xfrm>
            <a:off x="2993765" y="8439367"/>
            <a:ext cx="3266752" cy="1152000"/>
          </a:xfrm>
          <a:prstGeom prst="ribbon">
            <a:avLst>
              <a:gd name="adj1" fmla="val 8730"/>
              <a:gd name="adj2" fmla="val 7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 err="1">
                <a:solidFill>
                  <a:sysClr val="windowText" lastClr="000000"/>
                </a:solidFill>
              </a:rPr>
              <a:t>Israfil</a:t>
            </a:r>
            <a:endParaRPr lang="en-GB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40" name="Down Ribbon 39"/>
          <p:cNvSpPr/>
          <p:nvPr/>
        </p:nvSpPr>
        <p:spPr>
          <a:xfrm>
            <a:off x="2981648" y="7353349"/>
            <a:ext cx="3266752" cy="1152000"/>
          </a:xfrm>
          <a:prstGeom prst="ribbon">
            <a:avLst>
              <a:gd name="adj1" fmla="val 8730"/>
              <a:gd name="adj2" fmla="val 7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 err="1">
                <a:solidFill>
                  <a:sysClr val="windowText" lastClr="000000"/>
                </a:solidFill>
              </a:rPr>
              <a:t>Mika’il</a:t>
            </a:r>
            <a:endParaRPr lang="en-GB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25" name="Down Ribbon 24"/>
          <p:cNvSpPr/>
          <p:nvPr/>
        </p:nvSpPr>
        <p:spPr>
          <a:xfrm>
            <a:off x="2981648" y="6265039"/>
            <a:ext cx="3266752" cy="1152000"/>
          </a:xfrm>
          <a:prstGeom prst="ribbon">
            <a:avLst>
              <a:gd name="adj1" fmla="val 8730"/>
              <a:gd name="adj2" fmla="val 7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 err="1">
                <a:solidFill>
                  <a:sysClr val="windowText" lastClr="000000"/>
                </a:solidFill>
              </a:rPr>
              <a:t>Jibril</a:t>
            </a:r>
            <a:endParaRPr lang="en-GB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28" name="Plaque 27"/>
          <p:cNvSpPr/>
          <p:nvPr/>
        </p:nvSpPr>
        <p:spPr>
          <a:xfrm>
            <a:off x="5962651" y="5427662"/>
            <a:ext cx="6818054" cy="4145690"/>
          </a:xfrm>
          <a:prstGeom prst="plaqu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600" b="1" dirty="0">
              <a:solidFill>
                <a:sysClr val="windowText" lastClr="0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89778">
                        <a14:backgroundMark x1="51111" y1="2000" x2="51111" y2="2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1660" y="0"/>
            <a:ext cx="7378066" cy="3886200"/>
          </a:xfrm>
          <a:prstGeom prst="rect">
            <a:avLst/>
          </a:prstGeom>
        </p:spPr>
      </p:pic>
      <p:sp>
        <p:nvSpPr>
          <p:cNvPr id="2" name="Folded Corner 1"/>
          <p:cNvSpPr/>
          <p:nvPr/>
        </p:nvSpPr>
        <p:spPr>
          <a:xfrm>
            <a:off x="0" y="-1"/>
            <a:ext cx="1828800" cy="46166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b="1" dirty="0">
                <a:solidFill>
                  <a:sysClr val="windowText" lastClr="000000"/>
                </a:solidFill>
              </a:rPr>
              <a:t>ISLAM</a:t>
            </a:r>
            <a:r>
              <a:rPr lang="en-GB" sz="2000" dirty="0">
                <a:solidFill>
                  <a:sysClr val="windowText" lastClr="000000"/>
                </a:solidFill>
              </a:rPr>
              <a:t>: Beliefs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934199" y="0"/>
            <a:ext cx="1624553" cy="1828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ADAM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558753" y="0"/>
            <a:ext cx="1365315" cy="1828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IBRAHAIM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898142" y="0"/>
            <a:ext cx="1278903" cy="1828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MUSA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177047" y="0"/>
            <a:ext cx="1570408" cy="1828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ISA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934200" y="1825039"/>
            <a:ext cx="5813255" cy="1828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MUHAMMAD (PBUH)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5632070" y="1056797"/>
            <a:ext cx="1966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HOLY BOOKS (</a:t>
            </a:r>
            <a:r>
              <a:rPr lang="en-GB" sz="1600" b="1" dirty="0" err="1"/>
              <a:t>Kutub</a:t>
            </a:r>
            <a:r>
              <a:rPr lang="en-GB" sz="1600" b="1" dirty="0"/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8483680" y="189976"/>
            <a:ext cx="149666" cy="17356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8483920" y="1426638"/>
            <a:ext cx="149666" cy="17356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>
            <a:off x="9823308" y="1426638"/>
            <a:ext cx="149666" cy="17356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>
            <a:off x="11098601" y="1426638"/>
            <a:ext cx="149666" cy="17356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>
            <a:off x="9823308" y="189976"/>
            <a:ext cx="149666" cy="17356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>
            <a:off x="11098601" y="189976"/>
            <a:ext cx="149666" cy="17356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490966" y="3768724"/>
            <a:ext cx="1934203" cy="1619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dirty="0">
                <a:solidFill>
                  <a:sysClr val="windowText" lastClr="000000"/>
                </a:solidFill>
              </a:rPr>
              <a:t>SUNNI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241410" y="3768724"/>
            <a:ext cx="1933200" cy="1619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dirty="0">
                <a:solidFill>
                  <a:sysClr val="windowText" lastClr="000000"/>
                </a:solidFill>
              </a:rPr>
              <a:t>SHI’A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425169" y="3768724"/>
            <a:ext cx="1689066" cy="1619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Six articles of faith:</a:t>
            </a:r>
          </a:p>
          <a:p>
            <a:r>
              <a:rPr lang="en-GB" sz="1400" dirty="0">
                <a:solidFill>
                  <a:sysClr val="windowText" lastClr="000000"/>
                </a:solidFill>
              </a:rPr>
              <a:t>1.</a:t>
            </a:r>
          </a:p>
          <a:p>
            <a:r>
              <a:rPr lang="en-GB" sz="1400" dirty="0">
                <a:solidFill>
                  <a:sysClr val="windowText" lastClr="000000"/>
                </a:solidFill>
              </a:rPr>
              <a:t>2.</a:t>
            </a:r>
          </a:p>
          <a:p>
            <a:r>
              <a:rPr lang="en-GB" sz="1400" dirty="0">
                <a:solidFill>
                  <a:sysClr val="windowText" lastClr="000000"/>
                </a:solidFill>
              </a:rPr>
              <a:t>3.</a:t>
            </a:r>
          </a:p>
          <a:p>
            <a:r>
              <a:rPr lang="en-GB" sz="1400" dirty="0">
                <a:solidFill>
                  <a:sysClr val="windowText" lastClr="000000"/>
                </a:solidFill>
              </a:rPr>
              <a:t>4.</a:t>
            </a:r>
          </a:p>
          <a:p>
            <a:r>
              <a:rPr lang="en-GB" sz="1400" dirty="0">
                <a:solidFill>
                  <a:sysClr val="windowText" lastClr="000000"/>
                </a:solidFill>
              </a:rPr>
              <a:t>5.</a:t>
            </a:r>
          </a:p>
          <a:p>
            <a:r>
              <a:rPr lang="en-GB" sz="1400" dirty="0">
                <a:solidFill>
                  <a:sysClr val="windowText" lastClr="000000"/>
                </a:solidFill>
              </a:rPr>
              <a:t>6.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1098601" y="3768724"/>
            <a:ext cx="1664718" cy="1619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Five roots of religion (</a:t>
            </a:r>
            <a:r>
              <a:rPr lang="en-GB" sz="1400" dirty="0" err="1">
                <a:solidFill>
                  <a:sysClr val="windowText" lastClr="000000"/>
                </a:solidFill>
              </a:rPr>
              <a:t>Usul</a:t>
            </a:r>
            <a:r>
              <a:rPr lang="en-GB" sz="1400" dirty="0">
                <a:solidFill>
                  <a:sysClr val="windowText" lastClr="000000"/>
                </a:solidFill>
              </a:rPr>
              <a:t> al-din):</a:t>
            </a:r>
          </a:p>
          <a:p>
            <a:r>
              <a:rPr lang="en-GB" sz="1400" dirty="0">
                <a:solidFill>
                  <a:sysClr val="windowText" lastClr="000000"/>
                </a:solidFill>
              </a:rPr>
              <a:t>1.</a:t>
            </a:r>
          </a:p>
          <a:p>
            <a:r>
              <a:rPr lang="en-GB" sz="1400" dirty="0">
                <a:solidFill>
                  <a:sysClr val="windowText" lastClr="000000"/>
                </a:solidFill>
              </a:rPr>
              <a:t>2.</a:t>
            </a:r>
          </a:p>
          <a:p>
            <a:r>
              <a:rPr lang="en-GB" sz="1400" dirty="0">
                <a:solidFill>
                  <a:sysClr val="windowText" lastClr="000000"/>
                </a:solidFill>
              </a:rPr>
              <a:t>3.</a:t>
            </a:r>
          </a:p>
          <a:p>
            <a:r>
              <a:rPr lang="en-GB" sz="1400" dirty="0">
                <a:solidFill>
                  <a:sysClr val="windowText" lastClr="000000"/>
                </a:solidFill>
              </a:rPr>
              <a:t>4.</a:t>
            </a:r>
          </a:p>
          <a:p>
            <a:r>
              <a:rPr lang="en-GB" sz="1400" dirty="0">
                <a:solidFill>
                  <a:sysClr val="windowText" lastClr="000000"/>
                </a:solidFill>
              </a:rPr>
              <a:t>5.</a:t>
            </a:r>
          </a:p>
          <a:p>
            <a:endParaRPr lang="en-GB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15256" y="5499098"/>
            <a:ext cx="18937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>
                <a:solidFill>
                  <a:sysClr val="windowText" lastClr="000000"/>
                </a:solidFill>
              </a:rPr>
              <a:t>AFTERLIFE (</a:t>
            </a:r>
            <a:r>
              <a:rPr lang="en-GB" sz="1600" b="1" dirty="0" err="1">
                <a:solidFill>
                  <a:sysClr val="windowText" lastClr="000000"/>
                </a:solidFill>
              </a:rPr>
              <a:t>Akhirah</a:t>
            </a:r>
            <a:r>
              <a:rPr lang="en-GB" sz="1600" b="1" dirty="0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30" name="Plaque 29"/>
          <p:cNvSpPr/>
          <p:nvPr/>
        </p:nvSpPr>
        <p:spPr>
          <a:xfrm>
            <a:off x="5921173" y="8229528"/>
            <a:ext cx="3448796" cy="1350962"/>
          </a:xfrm>
          <a:prstGeom prst="plaque">
            <a:avLst>
              <a:gd name="adj" fmla="val 1818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31" name="Plaque 30"/>
          <p:cNvSpPr/>
          <p:nvPr/>
        </p:nvSpPr>
        <p:spPr>
          <a:xfrm>
            <a:off x="9409112" y="8222390"/>
            <a:ext cx="3378035" cy="1350962"/>
          </a:xfrm>
          <a:prstGeom prst="plaque">
            <a:avLst>
              <a:gd name="adj" fmla="val 1818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13084" y="8189840"/>
            <a:ext cx="7668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>
                <a:solidFill>
                  <a:sysClr val="windowText" lastClr="000000"/>
                </a:solidFill>
              </a:rPr>
              <a:t>JANNA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650648" y="8189840"/>
            <a:ext cx="12012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>
                <a:solidFill>
                  <a:sysClr val="windowText" lastClr="000000"/>
                </a:solidFill>
              </a:rPr>
              <a:t>JAHANNAM</a:t>
            </a:r>
          </a:p>
        </p:txBody>
      </p:sp>
      <p:sp>
        <p:nvSpPr>
          <p:cNvPr id="34" name="Plaque 33"/>
          <p:cNvSpPr/>
          <p:nvPr/>
        </p:nvSpPr>
        <p:spPr>
          <a:xfrm>
            <a:off x="10772506" y="5430720"/>
            <a:ext cx="1990813" cy="1543050"/>
          </a:xfrm>
          <a:prstGeom prst="plaqu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291536" y="5441455"/>
            <a:ext cx="9701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>
                <a:solidFill>
                  <a:sysClr val="windowText" lastClr="000000"/>
                </a:solidFill>
              </a:rPr>
              <a:t>AL-QADR</a:t>
            </a:r>
          </a:p>
        </p:txBody>
      </p:sp>
      <p:sp>
        <p:nvSpPr>
          <p:cNvPr id="36" name="Plaque 35"/>
          <p:cNvSpPr/>
          <p:nvPr/>
        </p:nvSpPr>
        <p:spPr>
          <a:xfrm>
            <a:off x="10781201" y="6952235"/>
            <a:ext cx="2008197" cy="1265486"/>
          </a:xfrm>
          <a:prstGeom prst="plaque">
            <a:avLst>
              <a:gd name="adj" fmla="val 1936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1270753" y="6934315"/>
            <a:ext cx="10534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>
                <a:solidFill>
                  <a:sysClr val="windowText" lastClr="000000"/>
                </a:solidFill>
              </a:rPr>
              <a:t>FREE WILL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2077" y="6535630"/>
            <a:ext cx="3342294" cy="303772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ANGELS (</a:t>
            </a:r>
            <a:r>
              <a:rPr lang="en-GB" sz="1600" b="1" dirty="0" err="1">
                <a:solidFill>
                  <a:sysClr val="windowText" lastClr="000000"/>
                </a:solidFill>
              </a:rPr>
              <a:t>Malaikah</a:t>
            </a:r>
            <a:r>
              <a:rPr lang="en-GB" sz="1600" b="1" dirty="0">
                <a:solidFill>
                  <a:sysClr val="windowText" lastClr="000000"/>
                </a:solidFill>
              </a:rPr>
              <a:t>))</a:t>
            </a:r>
          </a:p>
        </p:txBody>
      </p:sp>
      <p:sp>
        <p:nvSpPr>
          <p:cNvPr id="43" name="Horizontal Scroll 42"/>
          <p:cNvSpPr/>
          <p:nvPr/>
        </p:nvSpPr>
        <p:spPr>
          <a:xfrm>
            <a:off x="6870842" y="1373015"/>
            <a:ext cx="1473968" cy="552123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am going to create a human out of clay</a:t>
            </a:r>
            <a:endParaRPr lang="en-GB" sz="1050" i="1" dirty="0"/>
          </a:p>
        </p:txBody>
      </p:sp>
      <p:sp>
        <p:nvSpPr>
          <p:cNvPr id="44" name="Horizontal Scroll 43"/>
          <p:cNvSpPr/>
          <p:nvPr/>
        </p:nvSpPr>
        <p:spPr>
          <a:xfrm>
            <a:off x="9289093" y="3208162"/>
            <a:ext cx="3467100" cy="552123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leave behind me two things, the Qur’an and the example of my life (the </a:t>
            </a:r>
            <a:r>
              <a:rPr lang="en-GB" sz="105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Sunnah</a:t>
            </a:r>
            <a:r>
              <a:rPr lang="en-GB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If you follow these you will not fail.</a:t>
            </a:r>
            <a:endParaRPr lang="en-GB" sz="1050" i="1" dirty="0"/>
          </a:p>
        </p:txBody>
      </p:sp>
      <p:sp>
        <p:nvSpPr>
          <p:cNvPr id="45" name="Horizontal Scroll 44"/>
          <p:cNvSpPr/>
          <p:nvPr/>
        </p:nvSpPr>
        <p:spPr>
          <a:xfrm>
            <a:off x="12077" y="6114049"/>
            <a:ext cx="2673974" cy="57257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of them have believed in Allah and His angels and His books and His messengers.</a:t>
            </a:r>
            <a:endParaRPr lang="en-GB" sz="1100" i="1" dirty="0"/>
          </a:p>
        </p:txBody>
      </p:sp>
      <p:sp>
        <p:nvSpPr>
          <p:cNvPr id="46" name="Horizontal Scroll 45"/>
          <p:cNvSpPr/>
          <p:nvPr/>
        </p:nvSpPr>
        <p:spPr>
          <a:xfrm>
            <a:off x="3991639" y="5505467"/>
            <a:ext cx="2636060" cy="746343"/>
          </a:xfrm>
          <a:prstGeom prst="horizontalScroll">
            <a:avLst>
              <a:gd name="adj" fmla="val 69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whoever does an atom's weight of good will see it, And whoever does an atom's weight of evil will see it. </a:t>
            </a:r>
            <a:endParaRPr lang="en-GB" sz="12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0"/>
            <a:ext cx="77303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/>
              <a:t>Sunni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/>
              <a:t>Shi’a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452028"/>
          <a:ext cx="4381500" cy="3277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Tawhid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Prophet-hood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ysClr val="windowText" lastClr="000000"/>
                          </a:solidFill>
                          <a:effectLst/>
                        </a:rPr>
                        <a:t>Halal 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ysClr val="windowText" lastClr="000000"/>
                          </a:solidFill>
                          <a:effectLst/>
                        </a:rPr>
                        <a:t>Haram 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ysClr val="windowText" lastClr="000000"/>
                          </a:solidFill>
                          <a:effectLst/>
                        </a:rPr>
                        <a:t>Jihad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ysClr val="windowText" lastClr="000000"/>
                          </a:solidFill>
                          <a:effectLst/>
                        </a:rPr>
                        <a:t>Mosque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ysClr val="windowText" lastClr="000000"/>
                          </a:solidFill>
                          <a:effectLst/>
                        </a:rPr>
                        <a:t>Shariah 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Ummah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8" name="Horizontal Scroll 37"/>
          <p:cNvSpPr/>
          <p:nvPr/>
        </p:nvSpPr>
        <p:spPr>
          <a:xfrm>
            <a:off x="3951400" y="3629005"/>
            <a:ext cx="1412391" cy="797510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is Allah, [who is] One, Allah, the Eternal Refuge.</a:t>
            </a:r>
            <a:endParaRPr lang="en-GB" sz="1100" i="1" dirty="0"/>
          </a:p>
        </p:txBody>
      </p:sp>
    </p:spTree>
    <p:extLst>
      <p:ext uri="{BB962C8B-B14F-4D97-AF65-F5344CB8AC3E}">
        <p14:creationId xmlns:p14="http://schemas.microsoft.com/office/powerpoint/2010/main" val="526935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20" ma:contentTypeDescription="Create a new document." ma:contentTypeScope="" ma:versionID="f480f0e97bcf7e6ea435bba64c474ce2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c656060c42fcb9b913b267268bc8f42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6046488-a493-40a3-aad1-5cc745c4a11b}" ma:internalName="TaxCatchAll" ma:showField="CatchAllData" ma:web="baff96f5-a7d4-4f1d-8526-ffc6a0e3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ff96f5-a7d4-4f1d-8526-ffc6a0e3c1dd" xsi:nil="true"/>
    <lcf76f155ced4ddcb4097134ff3c332f xmlns="2ae8b9b8-deb7-4e47-ba09-cc2898df0d8c">
      <Terms xmlns="http://schemas.microsoft.com/office/infopath/2007/PartnerControls"/>
    </lcf76f155ced4ddcb4097134ff3c332f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E814C4-7836-474E-B15C-1DC4D1B07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DB18D1-4B83-489B-8E48-C2A1ACD337D9}">
  <ds:schemaRefs>
    <ds:schemaRef ds:uri="http://schemas.microsoft.com/office/2006/metadata/properties"/>
    <ds:schemaRef ds:uri="http://schemas.microsoft.com/office/infopath/2007/PartnerControls"/>
    <ds:schemaRef ds:uri="baff96f5-a7d4-4f1d-8526-ffc6a0e3c1dd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7DF10C3B-9864-4472-B74B-D55D2C3E35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175</Words>
  <Application>Microsoft Office PowerPoint</Application>
  <PresentationFormat>A3 Paper (297x420 mm)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Townley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Boyle, Shannon</dc:creator>
  <cp:lastModifiedBy>Ruth Metcalfe</cp:lastModifiedBy>
  <cp:revision>22</cp:revision>
  <cp:lastPrinted>2018-01-26T11:52:19Z</cp:lastPrinted>
  <dcterms:created xsi:type="dcterms:W3CDTF">2017-12-06T17:14:51Z</dcterms:created>
  <dcterms:modified xsi:type="dcterms:W3CDTF">2025-02-12T11:49:44Z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