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7"/>
  </p:notesMasterIdLst>
  <p:sldIdLst>
    <p:sldId id="256" r:id="rId5"/>
    <p:sldId id="257"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483A63-3222-4E2C-9F07-B5F5ACCDB2D6}">
  <a:tblStyle styleId="{15483A63-3222-4E2C-9F07-B5F5ACCDB2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7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966486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5330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5984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2" name="Rectangle 11"/>
          <p:cNvSpPr/>
          <p:nvPr/>
        </p:nvSpPr>
        <p:spPr>
          <a:xfrm>
            <a:off x="35495" y="4324648"/>
            <a:ext cx="1996159" cy="69537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hape 54"/>
          <p:cNvSpPr/>
          <p:nvPr/>
        </p:nvSpPr>
        <p:spPr>
          <a:xfrm>
            <a:off x="35495" y="2797681"/>
            <a:ext cx="1996159" cy="766960"/>
          </a:xfrm>
          <a:prstGeom prst="rect">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txBox="1"/>
          <p:nvPr/>
        </p:nvSpPr>
        <p:spPr>
          <a:xfrm>
            <a:off x="-16781" y="1814683"/>
            <a:ext cx="2121900" cy="1788175"/>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sz="800" b="1" u="sng" dirty="0">
                <a:latin typeface="Comic Sans MS"/>
                <a:ea typeface="Comic Sans MS"/>
                <a:cs typeface="Comic Sans MS"/>
                <a:sym typeface="Comic Sans MS"/>
              </a:rPr>
              <a:t>2. The role of Muslims in peacekeeping</a:t>
            </a:r>
            <a:endParaRPr sz="800" b="1" u="sng"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a:p>
            <a:pPr marL="0" lvl="0" indent="0">
              <a:spcBef>
                <a:spcPts val="0"/>
              </a:spcBef>
              <a:spcAft>
                <a:spcPts val="0"/>
              </a:spcAft>
              <a:buNone/>
            </a:pPr>
            <a:r>
              <a:rPr lang="en" sz="500" dirty="0">
                <a:latin typeface="Comic Sans MS"/>
                <a:ea typeface="Comic Sans MS"/>
                <a:cs typeface="Comic Sans MS"/>
                <a:sym typeface="Comic Sans MS"/>
              </a:rPr>
              <a:t>Muslims are encouraged to seek justice as a way of making peace. If a society and its laws are unjust then they may campaign against them which causes conflict. (e.g. Sunni Muslims beginning civil war in Syria due to their disagreements with Assad regime)</a:t>
            </a:r>
            <a:endParaRPr sz="500"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a:p>
            <a:pPr marL="0" lvl="0" indent="0">
              <a:spcBef>
                <a:spcPts val="0"/>
              </a:spcBef>
              <a:spcAft>
                <a:spcPts val="0"/>
              </a:spcAft>
              <a:buNone/>
            </a:pPr>
            <a:r>
              <a:rPr lang="en" sz="700" b="1" dirty="0">
                <a:latin typeface="Comic Sans MS"/>
                <a:ea typeface="Comic Sans MS"/>
                <a:cs typeface="Comic Sans MS"/>
                <a:sym typeface="Comic Sans MS"/>
              </a:rPr>
              <a:t>The work of Muslims for peace today:</a:t>
            </a:r>
            <a:endParaRPr sz="700" b="1" dirty="0">
              <a:latin typeface="Comic Sans MS"/>
              <a:ea typeface="Comic Sans MS"/>
              <a:cs typeface="Comic Sans MS"/>
              <a:sym typeface="Comic Sans MS"/>
            </a:endParaRPr>
          </a:p>
          <a:p>
            <a:pPr marL="0" lvl="0" indent="0">
              <a:spcBef>
                <a:spcPts val="0"/>
              </a:spcBef>
              <a:spcAft>
                <a:spcPts val="0"/>
              </a:spcAft>
              <a:buNone/>
            </a:pPr>
            <a:endParaRPr sz="600" b="1" dirty="0">
              <a:latin typeface="Comic Sans MS"/>
              <a:ea typeface="Comic Sans MS"/>
              <a:cs typeface="Comic Sans MS"/>
              <a:sym typeface="Comic Sans MS"/>
            </a:endParaRPr>
          </a:p>
          <a:p>
            <a:pPr marL="0" lvl="0" indent="0">
              <a:spcBef>
                <a:spcPts val="0"/>
              </a:spcBef>
              <a:spcAft>
                <a:spcPts val="0"/>
              </a:spcAft>
              <a:buNone/>
            </a:pPr>
            <a:r>
              <a:rPr lang="en" sz="500" b="1" u="sng" dirty="0">
                <a:latin typeface="Comic Sans MS"/>
                <a:ea typeface="Comic Sans MS"/>
                <a:cs typeface="Comic Sans MS"/>
                <a:sym typeface="Comic Sans MS"/>
              </a:rPr>
              <a:t>Ahmadiyya sect </a:t>
            </a:r>
            <a:r>
              <a:rPr lang="en" sz="500" dirty="0">
                <a:latin typeface="Comic Sans MS"/>
                <a:ea typeface="Comic Sans MS"/>
                <a:cs typeface="Comic Sans MS"/>
                <a:sym typeface="Comic Sans MS"/>
              </a:rPr>
              <a:t>Motto is ‘Love for all, hatred for none’. Began in Pakistan and now moved to London. This group promotes a message of worldwide peace by:</a:t>
            </a: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Annual peace forum where political leaders meet to discuss ways in which Islam and other religions can come together to tackle the issue of war</a:t>
            </a: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Campaigns among Muslims for human rights, particularly in Muslim countries. </a:t>
            </a:r>
            <a:endParaRPr sz="500" dirty="0">
              <a:latin typeface="Comic Sans MS"/>
              <a:ea typeface="Comic Sans MS"/>
              <a:cs typeface="Comic Sans MS"/>
              <a:sym typeface="Comic Sans MS"/>
            </a:endParaRPr>
          </a:p>
          <a:p>
            <a:pPr marL="0" lvl="0" indent="0">
              <a:spcBef>
                <a:spcPts val="0"/>
              </a:spcBef>
              <a:spcAft>
                <a:spcPts val="0"/>
              </a:spcAft>
              <a:buNone/>
            </a:pPr>
            <a:r>
              <a:rPr lang="en" sz="500" dirty="0">
                <a:latin typeface="Comic Sans MS"/>
                <a:ea typeface="Comic Sans MS"/>
                <a:cs typeface="Comic Sans MS"/>
                <a:sym typeface="Comic Sans MS"/>
              </a:rPr>
              <a:t>- speaks out against terrorist activities in the name of Islam. </a:t>
            </a:r>
            <a:endParaRPr sz="500"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p:txBody>
      </p:sp>
      <p:sp>
        <p:nvSpPr>
          <p:cNvPr id="5" name="Rectangle 4"/>
          <p:cNvSpPr/>
          <p:nvPr/>
        </p:nvSpPr>
        <p:spPr>
          <a:xfrm>
            <a:off x="7452320" y="3639845"/>
            <a:ext cx="1657160" cy="66009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hape 65"/>
          <p:cNvSpPr txBox="1"/>
          <p:nvPr/>
        </p:nvSpPr>
        <p:spPr>
          <a:xfrm>
            <a:off x="7380312" y="1985782"/>
            <a:ext cx="1763688" cy="3157718"/>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b="1" u="sng" dirty="0">
                <a:latin typeface="Comic Sans MS"/>
                <a:ea typeface="Comic Sans MS"/>
                <a:cs typeface="Comic Sans MS"/>
                <a:sym typeface="Comic Sans MS"/>
              </a:rPr>
              <a:t>4. Pacifism</a:t>
            </a:r>
            <a:endParaRPr sz="800" b="1" u="sng" dirty="0">
              <a:latin typeface="Comic Sans MS"/>
              <a:ea typeface="Comic Sans MS"/>
              <a:cs typeface="Comic Sans MS"/>
              <a:sym typeface="Comic Sans MS"/>
            </a:endParaRPr>
          </a:p>
          <a:p>
            <a:pPr marL="0" lvl="0" indent="0">
              <a:spcBef>
                <a:spcPts val="0"/>
              </a:spcBef>
              <a:spcAft>
                <a:spcPts val="0"/>
              </a:spcAft>
              <a:buNone/>
            </a:pPr>
            <a:r>
              <a:rPr lang="en" sz="500" dirty="0">
                <a:latin typeface="Comic Sans MS"/>
                <a:ea typeface="Comic Sans MS"/>
                <a:cs typeface="Comic Sans MS"/>
                <a:sym typeface="Comic Sans MS"/>
              </a:rPr>
              <a:t>Pacifism is the opposition to war and conscientious objectors are pacifists that refuse to partake in conflict. </a:t>
            </a:r>
            <a:endParaRPr sz="500" dirty="0">
              <a:latin typeface="Comic Sans MS"/>
              <a:ea typeface="Comic Sans MS"/>
              <a:cs typeface="Comic Sans MS"/>
              <a:sym typeface="Comic Sans MS"/>
            </a:endParaRPr>
          </a:p>
          <a:p>
            <a:pPr marL="0" lvl="0" indent="0">
              <a:spcBef>
                <a:spcPts val="0"/>
              </a:spcBef>
              <a:spcAft>
                <a:spcPts val="0"/>
              </a:spcAft>
              <a:buNone/>
            </a:pPr>
            <a:r>
              <a:rPr lang="en" sz="500" dirty="0">
                <a:latin typeface="Comic Sans MS"/>
                <a:ea typeface="Comic Sans MS"/>
                <a:cs typeface="Comic Sans MS"/>
                <a:sym typeface="Comic Sans MS"/>
              </a:rPr>
              <a:t>This stems from Christian teachings from Jesus at the Sermon on the Mount; teaching that Christians should resist evil and ‘turn the other cheek’. </a:t>
            </a:r>
            <a:endParaRPr sz="500"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a:p>
            <a:pPr marL="0" lvl="0" indent="0">
              <a:spcBef>
                <a:spcPts val="0"/>
              </a:spcBef>
              <a:spcAft>
                <a:spcPts val="0"/>
              </a:spcAft>
              <a:buNone/>
            </a:pPr>
            <a:r>
              <a:rPr lang="en" sz="700" b="1" dirty="0">
                <a:latin typeface="Comic Sans MS"/>
                <a:ea typeface="Comic Sans MS"/>
                <a:cs typeface="Comic Sans MS"/>
                <a:sym typeface="Comic Sans MS"/>
              </a:rPr>
              <a:t>Muslims and Pacifism</a:t>
            </a:r>
            <a:endParaRPr sz="700" b="1"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a:t>
            </a:r>
            <a:r>
              <a:rPr lang="en" sz="500" i="1" dirty="0">
                <a:latin typeface="Comic Sans MS"/>
                <a:ea typeface="Comic Sans MS"/>
                <a:cs typeface="Comic Sans MS"/>
                <a:sym typeface="Comic Sans MS"/>
              </a:rPr>
              <a:t>Lesser </a:t>
            </a:r>
            <a:r>
              <a:rPr lang="en" sz="500" dirty="0">
                <a:latin typeface="Comic Sans MS"/>
                <a:ea typeface="Comic Sans MS"/>
                <a:cs typeface="Comic Sans MS"/>
                <a:sym typeface="Comic Sans MS"/>
              </a:rPr>
              <a:t>Jihad is the struggle with forces to remove evil from society. The meaning of the Arabic term jihad is struggle. This means that there is no concept of pacifism or ‘turning the other cheek’ in Islam. </a:t>
            </a:r>
            <a:endParaRPr sz="500" dirty="0">
              <a:latin typeface="Comic Sans MS"/>
              <a:ea typeface="Comic Sans MS"/>
              <a:cs typeface="Comic Sans MS"/>
              <a:sym typeface="Comic Sans MS"/>
            </a:endParaRPr>
          </a:p>
          <a:p>
            <a:pPr marL="0" lvl="0" indent="0" rtl="0">
              <a:spcBef>
                <a:spcPts val="0"/>
              </a:spcBef>
              <a:spcAft>
                <a:spcPts val="0"/>
              </a:spcAft>
              <a:buNone/>
            </a:pP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However, the story of Cain and Abel from Surah 5:28 states ‘</a:t>
            </a:r>
            <a:r>
              <a:rPr lang="en" sz="500" i="1" dirty="0">
                <a:latin typeface="Comic Sans MS"/>
                <a:ea typeface="Comic Sans MS"/>
                <a:cs typeface="Comic Sans MS"/>
                <a:sym typeface="Comic Sans MS"/>
              </a:rPr>
              <a:t>If thou dost stretch thy hand against me, to slay me, it is not for me to stretch my hand against thee to slay thee: for i do fear Allah, the Cherisher of the worlds. </a:t>
            </a:r>
            <a:endParaRPr sz="500" i="1" dirty="0">
              <a:latin typeface="Comic Sans MS"/>
              <a:ea typeface="Comic Sans MS"/>
              <a:cs typeface="Comic Sans MS"/>
              <a:sym typeface="Comic Sans MS"/>
            </a:endParaRPr>
          </a:p>
          <a:p>
            <a:pPr marL="0" lvl="0" indent="0" rtl="0">
              <a:spcBef>
                <a:spcPts val="0"/>
              </a:spcBef>
              <a:spcAft>
                <a:spcPts val="0"/>
              </a:spcAft>
              <a:buNone/>
            </a:pPr>
            <a:endParaRPr sz="600" b="1" dirty="0">
              <a:latin typeface="Comic Sans MS"/>
              <a:ea typeface="Comic Sans MS"/>
              <a:cs typeface="Comic Sans MS"/>
              <a:sym typeface="Comic Sans MS"/>
            </a:endParaRPr>
          </a:p>
          <a:p>
            <a:pPr marL="0" lvl="0" indent="0" rtl="0">
              <a:spcBef>
                <a:spcPts val="0"/>
              </a:spcBef>
              <a:spcAft>
                <a:spcPts val="0"/>
              </a:spcAft>
              <a:buNone/>
            </a:pPr>
            <a:r>
              <a:rPr lang="en" sz="500" b="1" u="sng" dirty="0">
                <a:latin typeface="Comic Sans MS"/>
                <a:ea typeface="Comic Sans MS"/>
                <a:cs typeface="Comic Sans MS"/>
                <a:sym typeface="Comic Sans MS"/>
              </a:rPr>
              <a:t>Arab Springs 2011</a:t>
            </a:r>
            <a:endParaRPr sz="500" b="1" u="sng"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Democratic movements in Middle Eastern countries were based on pacifism and passive resistance. Muslims protesting against the lack of democracy in their countries did so in a non-violent way. (e.g. demonstrations in Tahrir Square in Cairo which led to the overthrow of President Mubarak of Egypt)</a:t>
            </a:r>
            <a:endParaRPr sz="500" dirty="0">
              <a:latin typeface="Comic Sans MS"/>
              <a:ea typeface="Comic Sans MS"/>
              <a:cs typeface="Comic Sans MS"/>
              <a:sym typeface="Comic Sans MS"/>
            </a:endParaRPr>
          </a:p>
          <a:p>
            <a:pPr marL="0" lvl="0" indent="0" rtl="0">
              <a:spcBef>
                <a:spcPts val="0"/>
              </a:spcBef>
              <a:spcAft>
                <a:spcPts val="0"/>
              </a:spcAft>
              <a:buNone/>
            </a:pPr>
            <a:endParaRPr sz="600" dirty="0">
              <a:latin typeface="Comic Sans MS"/>
              <a:ea typeface="Comic Sans MS"/>
              <a:cs typeface="Comic Sans MS"/>
              <a:sym typeface="Comic Sans MS"/>
            </a:endParaRPr>
          </a:p>
          <a:p>
            <a:pPr marL="0" lvl="0" indent="0" rtl="0">
              <a:spcBef>
                <a:spcPts val="0"/>
              </a:spcBef>
              <a:spcAft>
                <a:spcPts val="0"/>
              </a:spcAft>
              <a:buNone/>
            </a:pPr>
            <a:r>
              <a:rPr lang="en" sz="700" b="1" dirty="0">
                <a:latin typeface="Comic Sans MS"/>
                <a:ea typeface="Comic Sans MS"/>
                <a:cs typeface="Comic Sans MS"/>
                <a:sym typeface="Comic Sans MS"/>
              </a:rPr>
              <a:t>Humanism and Pacifism</a:t>
            </a:r>
            <a:endParaRPr sz="700" b="1"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Humanists are opposed to war. </a:t>
            </a: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They helped to set up the United Nations</a:t>
            </a: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Human life is a lot more valuable if you do not believe in life after death</a:t>
            </a:r>
            <a:endParaRPr sz="500" dirty="0">
              <a:latin typeface="Comic Sans MS"/>
              <a:ea typeface="Comic Sans MS"/>
              <a:cs typeface="Comic Sans MS"/>
              <a:sym typeface="Comic Sans MS"/>
            </a:endParaRPr>
          </a:p>
          <a:p>
            <a:pPr marL="0" lvl="0" indent="0">
              <a:spcBef>
                <a:spcPts val="0"/>
              </a:spcBef>
              <a:spcAft>
                <a:spcPts val="0"/>
              </a:spcAft>
              <a:buNone/>
            </a:pPr>
            <a:r>
              <a:rPr lang="en" sz="500" dirty="0">
                <a:latin typeface="Comic Sans MS"/>
                <a:ea typeface="Comic Sans MS"/>
                <a:cs typeface="Comic Sans MS"/>
                <a:sym typeface="Comic Sans MS"/>
              </a:rPr>
              <a:t>- Wars are hugely destructive, ruining lives, wasting resources and degrading the environment</a:t>
            </a:r>
            <a:endParaRPr sz="500"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p:txBody>
      </p:sp>
      <p:sp>
        <p:nvSpPr>
          <p:cNvPr id="55" name="Shape 55"/>
          <p:cNvSpPr txBox="1"/>
          <p:nvPr/>
        </p:nvSpPr>
        <p:spPr>
          <a:xfrm>
            <a:off x="0" y="0"/>
            <a:ext cx="2121900" cy="1779662"/>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800" b="1" u="sng" dirty="0">
                <a:latin typeface="Comic Sans MS"/>
                <a:ea typeface="Comic Sans MS"/>
                <a:cs typeface="Comic Sans MS"/>
                <a:sym typeface="Comic Sans MS"/>
              </a:rPr>
              <a:t>1. Muslim attitudes towards peace</a:t>
            </a:r>
            <a:endParaRPr sz="800" b="1" u="sng" dirty="0">
              <a:latin typeface="Comic Sans MS"/>
              <a:ea typeface="Comic Sans MS"/>
              <a:cs typeface="Comic Sans MS"/>
              <a:sym typeface="Comic Sans MS"/>
            </a:endParaRPr>
          </a:p>
          <a:p>
            <a:pPr marL="0" lvl="0" indent="0">
              <a:spcBef>
                <a:spcPts val="0"/>
              </a:spcBef>
              <a:spcAft>
                <a:spcPts val="0"/>
              </a:spcAft>
              <a:buNone/>
            </a:pPr>
            <a:endParaRPr sz="600" b="1" u="sng" dirty="0">
              <a:latin typeface="Comic Sans MS"/>
              <a:ea typeface="Comic Sans MS"/>
              <a:cs typeface="Comic Sans MS"/>
              <a:sym typeface="Comic Sans MS"/>
            </a:endParaRPr>
          </a:p>
          <a:p>
            <a:pPr marL="0" lvl="0" indent="0">
              <a:spcBef>
                <a:spcPts val="0"/>
              </a:spcBef>
              <a:spcAft>
                <a:spcPts val="0"/>
              </a:spcAft>
              <a:buNone/>
            </a:pPr>
            <a:r>
              <a:rPr lang="en" sz="500" dirty="0">
                <a:latin typeface="Comic Sans MS"/>
                <a:ea typeface="Comic Sans MS"/>
                <a:cs typeface="Comic Sans MS"/>
                <a:sym typeface="Comic Sans MS"/>
              </a:rPr>
              <a:t>- Since the world ‘Islam’ is derived from the word meaning ‘peace’ in arabic, Islam itself is a religion which its followers believe brings a peaceful life. </a:t>
            </a:r>
            <a:endParaRPr sz="500" dirty="0">
              <a:latin typeface="Comic Sans MS"/>
              <a:ea typeface="Comic Sans MS"/>
              <a:cs typeface="Comic Sans MS"/>
              <a:sym typeface="Comic Sans MS"/>
            </a:endParaRPr>
          </a:p>
          <a:p>
            <a:pPr marL="0" lvl="0" indent="0">
              <a:spcBef>
                <a:spcPts val="0"/>
              </a:spcBef>
              <a:spcAft>
                <a:spcPts val="0"/>
              </a:spcAft>
              <a:buNone/>
            </a:pPr>
            <a:r>
              <a:rPr lang="en" sz="500" dirty="0">
                <a:latin typeface="Comic Sans MS"/>
                <a:ea typeface="Comic Sans MS"/>
                <a:cs typeface="Comic Sans MS"/>
                <a:sym typeface="Comic Sans MS"/>
              </a:rPr>
              <a:t>- The Qur’an iteslf makes plain that Islam is a religion of peace:</a:t>
            </a: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a:t>
            </a:r>
            <a:r>
              <a:rPr lang="en" sz="500" i="1" dirty="0">
                <a:latin typeface="Comic Sans MS"/>
                <a:ea typeface="Comic Sans MS"/>
                <a:cs typeface="Comic Sans MS"/>
                <a:sym typeface="Comic Sans MS"/>
              </a:rPr>
              <a:t>You who believe! Enter into peace wholeheartedly; and follow not the footsteps of the Evil One</a:t>
            </a:r>
            <a:r>
              <a:rPr lang="en" sz="500" dirty="0">
                <a:latin typeface="Comic Sans MS"/>
                <a:ea typeface="Comic Sans MS"/>
                <a:cs typeface="Comic Sans MS"/>
                <a:sym typeface="Comic Sans MS"/>
              </a:rPr>
              <a:t>’ (Surah 2:208)</a:t>
            </a:r>
            <a:endParaRPr sz="500" dirty="0">
              <a:latin typeface="Comic Sans MS"/>
              <a:ea typeface="Comic Sans MS"/>
              <a:cs typeface="Comic Sans MS"/>
              <a:sym typeface="Comic Sans MS"/>
            </a:endParaRPr>
          </a:p>
          <a:p>
            <a:pPr marL="0" lvl="0" indent="0">
              <a:spcBef>
                <a:spcPts val="0"/>
              </a:spcBef>
              <a:spcAft>
                <a:spcPts val="0"/>
              </a:spcAft>
              <a:buNone/>
            </a:pPr>
            <a:r>
              <a:rPr lang="en" sz="500" dirty="0">
                <a:latin typeface="Comic Sans MS"/>
                <a:ea typeface="Comic Sans MS"/>
                <a:cs typeface="Comic Sans MS"/>
                <a:sym typeface="Comic Sans MS"/>
              </a:rPr>
              <a:t>- Salaam alaykum - ‘May peace be with you Muslim equivalent of hello. </a:t>
            </a: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One of the attributes Of God described in the Qur’an is ‘peace and security. </a:t>
            </a:r>
            <a:endParaRPr sz="500" dirty="0">
              <a:latin typeface="Comic Sans MS"/>
              <a:ea typeface="Comic Sans MS"/>
              <a:cs typeface="Comic Sans MS"/>
              <a:sym typeface="Comic Sans MS"/>
            </a:endParaRPr>
          </a:p>
          <a:p>
            <a:pPr marL="0" lvl="0" indent="0" rtl="0">
              <a:spcBef>
                <a:spcPts val="0"/>
              </a:spcBef>
              <a:spcAft>
                <a:spcPts val="0"/>
              </a:spcAft>
              <a:buNone/>
            </a:pPr>
            <a:endParaRPr sz="700" dirty="0">
              <a:latin typeface="Comic Sans MS"/>
              <a:ea typeface="Comic Sans MS"/>
              <a:cs typeface="Comic Sans MS"/>
              <a:sym typeface="Comic Sans MS"/>
            </a:endParaRPr>
          </a:p>
          <a:p>
            <a:pPr marL="0" lvl="0" indent="0" rtl="0">
              <a:spcBef>
                <a:spcPts val="0"/>
              </a:spcBef>
              <a:spcAft>
                <a:spcPts val="0"/>
              </a:spcAft>
              <a:buNone/>
            </a:pPr>
            <a:r>
              <a:rPr lang="en" sz="700" b="1" dirty="0">
                <a:latin typeface="Comic Sans MS"/>
                <a:ea typeface="Comic Sans MS"/>
                <a:cs typeface="Comic Sans MS"/>
                <a:sym typeface="Comic Sans MS"/>
              </a:rPr>
              <a:t>Peace is important for Muslims because:</a:t>
            </a:r>
            <a:endParaRPr sz="700" b="1"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The Qur’an calls Islam ‘Dar as Salaam’. The House of Peace. </a:t>
            </a: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Islam teaches that true peace both within and between people comes from accepting Islam and its ways. </a:t>
            </a: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Peace should take a central place in a Muslim’s life. Muslims should always look for an amicable solution to any conflict. </a:t>
            </a:r>
            <a:endParaRPr sz="500" dirty="0">
              <a:latin typeface="Comic Sans MS"/>
              <a:ea typeface="Comic Sans MS"/>
              <a:cs typeface="Comic Sans MS"/>
              <a:sym typeface="Comic Sans MS"/>
            </a:endParaRPr>
          </a:p>
          <a:p>
            <a:pPr marL="0" lvl="0" indent="0" rtl="0">
              <a:spcBef>
                <a:spcPts val="0"/>
              </a:spcBef>
              <a:spcAft>
                <a:spcPts val="0"/>
              </a:spcAft>
              <a:buNone/>
            </a:pPr>
            <a:endParaRPr sz="600" dirty="0">
              <a:latin typeface="Comic Sans MS"/>
              <a:ea typeface="Comic Sans MS"/>
              <a:cs typeface="Comic Sans MS"/>
              <a:sym typeface="Comic Sans MS"/>
            </a:endParaRPr>
          </a:p>
          <a:p>
            <a:pPr marL="0" lvl="0" indent="0" rtl="0">
              <a:spcBef>
                <a:spcPts val="0"/>
              </a:spcBef>
              <a:spcAft>
                <a:spcPts val="0"/>
              </a:spcAft>
              <a:buNone/>
            </a:pPr>
            <a:endParaRPr sz="600"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p:txBody>
      </p:sp>
      <p:pic>
        <p:nvPicPr>
          <p:cNvPr id="57" name="Shape 57"/>
          <p:cNvPicPr preferRelativeResize="0"/>
          <p:nvPr/>
        </p:nvPicPr>
        <p:blipFill>
          <a:blip r:embed="rId3">
            <a:alphaModFix/>
          </a:blip>
          <a:stretch>
            <a:fillRect/>
          </a:stretch>
        </p:blipFill>
        <p:spPr>
          <a:xfrm>
            <a:off x="1691680" y="1873223"/>
            <a:ext cx="339975" cy="339975"/>
          </a:xfrm>
          <a:prstGeom prst="rect">
            <a:avLst/>
          </a:prstGeom>
          <a:noFill/>
          <a:ln>
            <a:noFill/>
          </a:ln>
        </p:spPr>
      </p:pic>
      <p:sp>
        <p:nvSpPr>
          <p:cNvPr id="58" name="Shape 58"/>
          <p:cNvSpPr txBox="1"/>
          <p:nvPr/>
        </p:nvSpPr>
        <p:spPr>
          <a:xfrm>
            <a:off x="2168775" y="0"/>
            <a:ext cx="1899169" cy="2168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b="1" u="sng" dirty="0">
                <a:latin typeface="Comic Sans MS"/>
                <a:ea typeface="Comic Sans MS"/>
                <a:cs typeface="Comic Sans MS"/>
                <a:sym typeface="Comic Sans MS"/>
              </a:rPr>
              <a:t>3. Attitudes to conflict</a:t>
            </a:r>
            <a:endParaRPr sz="800" b="1" u="sng"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a:p>
            <a:pPr marL="0" lvl="0" indent="0">
              <a:spcBef>
                <a:spcPts val="0"/>
              </a:spcBef>
              <a:spcAft>
                <a:spcPts val="0"/>
              </a:spcAft>
              <a:buNone/>
            </a:pPr>
            <a:r>
              <a:rPr lang="en" sz="600" u="sng" dirty="0">
                <a:latin typeface="Comic Sans MS"/>
                <a:ea typeface="Comic Sans MS"/>
                <a:cs typeface="Comic Sans MS"/>
                <a:sym typeface="Comic Sans MS"/>
              </a:rPr>
              <a:t>Casualties</a:t>
            </a:r>
            <a:r>
              <a:rPr lang="en" sz="600" dirty="0">
                <a:latin typeface="Comic Sans MS"/>
                <a:ea typeface="Comic Sans MS"/>
                <a:cs typeface="Comic Sans MS"/>
                <a:sym typeface="Comic Sans MS"/>
              </a:rPr>
              <a:t> - </a:t>
            </a:r>
            <a:r>
              <a:rPr lang="en" sz="500" dirty="0">
                <a:latin typeface="Comic Sans MS"/>
                <a:ea typeface="Comic Sans MS"/>
                <a:cs typeface="Comic Sans MS"/>
                <a:sym typeface="Comic Sans MS"/>
              </a:rPr>
              <a:t>Death and injury are the most obvious problems with conflict. Many killed, thousands injured and millions internally displaced (moved from their homes). Syria so far is thought to have claimed 181,000 soldiers lives, 70,000 civilian lives and at least 12,000 children's lives. </a:t>
            </a:r>
            <a:endParaRPr sz="500"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a:p>
            <a:pPr marL="0" lvl="0" indent="0">
              <a:spcBef>
                <a:spcPts val="0"/>
              </a:spcBef>
              <a:spcAft>
                <a:spcPts val="0"/>
              </a:spcAft>
              <a:buNone/>
            </a:pPr>
            <a:r>
              <a:rPr lang="en" sz="600" u="sng" dirty="0">
                <a:latin typeface="Comic Sans MS"/>
                <a:ea typeface="Comic Sans MS"/>
                <a:cs typeface="Comic Sans MS"/>
                <a:sym typeface="Comic Sans MS"/>
              </a:rPr>
              <a:t>Displacement </a:t>
            </a:r>
            <a:r>
              <a:rPr lang="en" sz="600" dirty="0">
                <a:latin typeface="Comic Sans MS"/>
                <a:ea typeface="Comic Sans MS"/>
                <a:cs typeface="Comic Sans MS"/>
                <a:sym typeface="Comic Sans MS"/>
              </a:rPr>
              <a:t>- </a:t>
            </a:r>
            <a:r>
              <a:rPr lang="en" sz="500" dirty="0">
                <a:latin typeface="Comic Sans MS"/>
                <a:ea typeface="Comic Sans MS"/>
                <a:cs typeface="Comic Sans MS"/>
                <a:sym typeface="Comic Sans MS"/>
              </a:rPr>
              <a:t>Conflict can create large numbers of refugees as civilians flee war zones for safety or are forcibly moved by armed forces. Civil war in Syria has led to more than 3 million refugees fleeing to Turkey or Lebanon with further movement to Europe. </a:t>
            </a:r>
            <a:endParaRPr sz="500"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a:p>
            <a:pPr marL="0" lvl="0" indent="0">
              <a:spcBef>
                <a:spcPts val="0"/>
              </a:spcBef>
              <a:spcAft>
                <a:spcPts val="0"/>
              </a:spcAft>
              <a:buNone/>
            </a:pPr>
            <a:r>
              <a:rPr lang="en" sz="600" u="sng" dirty="0">
                <a:latin typeface="Comic Sans MS"/>
                <a:ea typeface="Comic Sans MS"/>
                <a:cs typeface="Comic Sans MS"/>
                <a:sym typeface="Comic Sans MS"/>
              </a:rPr>
              <a:t>Expense </a:t>
            </a:r>
            <a:r>
              <a:rPr lang="en" sz="600" dirty="0">
                <a:latin typeface="Comic Sans MS"/>
                <a:ea typeface="Comic Sans MS"/>
                <a:cs typeface="Comic Sans MS"/>
                <a:sym typeface="Comic Sans MS"/>
              </a:rPr>
              <a:t>- </a:t>
            </a:r>
            <a:r>
              <a:rPr lang="en" sz="500" dirty="0">
                <a:latin typeface="Comic Sans MS"/>
                <a:ea typeface="Comic Sans MS"/>
                <a:cs typeface="Comic Sans MS"/>
                <a:sym typeface="Comic Sans MS"/>
              </a:rPr>
              <a:t>Wars cost money for weapons and military personnel but they also disrupt the economy of the country in conflict as well as cause social and economical issues with the countries where refugees end up.  Governments have to provide healthcare, housing, education and social benefits. </a:t>
            </a:r>
            <a:endParaRPr sz="500"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a:p>
            <a:pPr marL="0" lvl="0" indent="0">
              <a:spcBef>
                <a:spcPts val="0"/>
              </a:spcBef>
              <a:spcAft>
                <a:spcPts val="0"/>
              </a:spcAft>
              <a:buNone/>
            </a:pPr>
            <a:endParaRPr sz="600" b="1"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p:txBody>
      </p:sp>
      <p:graphicFrame>
        <p:nvGraphicFramePr>
          <p:cNvPr id="59" name="Shape 59"/>
          <p:cNvGraphicFramePr/>
          <p:nvPr>
            <p:extLst>
              <p:ext uri="{D42A27DB-BD31-4B8C-83A1-F6EECF244321}">
                <p14:modId xmlns:p14="http://schemas.microsoft.com/office/powerpoint/2010/main" val="4000539654"/>
              </p:ext>
            </p:extLst>
          </p:nvPr>
        </p:nvGraphicFramePr>
        <p:xfrm>
          <a:off x="4009749" y="195487"/>
          <a:ext cx="2592288" cy="1559858"/>
        </p:xfrm>
        <a:graphic>
          <a:graphicData uri="http://schemas.openxmlformats.org/drawingml/2006/table">
            <a:tbl>
              <a:tblPr>
                <a:noFill/>
                <a:tableStyleId>{15483A63-3222-4E2C-9F07-B5F5ACCDB2D6}</a:tableStyleId>
              </a:tblPr>
              <a:tblGrid>
                <a:gridCol w="272357">
                  <a:extLst>
                    <a:ext uri="{9D8B030D-6E8A-4147-A177-3AD203B41FA5}">
                      <a16:colId xmlns:a16="http://schemas.microsoft.com/office/drawing/2014/main" val="20000"/>
                    </a:ext>
                  </a:extLst>
                </a:gridCol>
                <a:gridCol w="2319931">
                  <a:extLst>
                    <a:ext uri="{9D8B030D-6E8A-4147-A177-3AD203B41FA5}">
                      <a16:colId xmlns:a16="http://schemas.microsoft.com/office/drawing/2014/main" val="20001"/>
                    </a:ext>
                  </a:extLst>
                </a:gridCol>
              </a:tblGrid>
              <a:tr h="584558">
                <a:tc>
                  <a:txBody>
                    <a:bodyPr/>
                    <a:lstStyle/>
                    <a:p>
                      <a:pPr marL="0" lvl="0" indent="0" algn="ctr">
                        <a:spcBef>
                          <a:spcPts val="0"/>
                        </a:spcBef>
                        <a:spcAft>
                          <a:spcPts val="0"/>
                        </a:spcAft>
                        <a:buNone/>
                      </a:pPr>
                      <a:r>
                        <a:rPr lang="en" sz="500" dirty="0">
                          <a:latin typeface="Comic Sans MS"/>
                          <a:ea typeface="Comic Sans MS"/>
                          <a:cs typeface="Comic Sans MS"/>
                          <a:sym typeface="Comic Sans MS"/>
                        </a:rPr>
                        <a:t>Religion</a:t>
                      </a:r>
                      <a:endParaRPr sz="500" dirty="0">
                        <a:latin typeface="Comic Sans MS"/>
                        <a:ea typeface="Comic Sans MS"/>
                        <a:cs typeface="Comic Sans MS"/>
                        <a:sym typeface="Comic Sans MS"/>
                      </a:endParaRPr>
                    </a:p>
                  </a:txBody>
                  <a:tcPr marL="91425" marR="91425" marT="91425" marB="91425" vert="vert27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rtl="0">
                        <a:spcBef>
                          <a:spcPts val="0"/>
                        </a:spcBef>
                        <a:spcAft>
                          <a:spcPts val="0"/>
                        </a:spcAft>
                        <a:buNone/>
                      </a:pPr>
                      <a:r>
                        <a:rPr lang="en" sz="400" dirty="0">
                          <a:latin typeface="Comic Sans MS"/>
                          <a:ea typeface="Comic Sans MS"/>
                          <a:cs typeface="Comic Sans MS"/>
                          <a:sym typeface="Comic Sans MS"/>
                        </a:rPr>
                        <a:t>- There may be two religious groups that want to be dominant</a:t>
                      </a:r>
                      <a:endParaRPr sz="400" dirty="0">
                        <a:latin typeface="Comic Sans MS"/>
                        <a:ea typeface="Comic Sans MS"/>
                        <a:cs typeface="Comic Sans MS"/>
                        <a:sym typeface="Comic Sans MS"/>
                      </a:endParaRPr>
                    </a:p>
                    <a:p>
                      <a:pPr marL="0" lvl="0" indent="0" rtl="0">
                        <a:spcBef>
                          <a:spcPts val="0"/>
                        </a:spcBef>
                        <a:spcAft>
                          <a:spcPts val="0"/>
                        </a:spcAft>
                        <a:buNone/>
                      </a:pPr>
                      <a:r>
                        <a:rPr lang="en" sz="400" dirty="0">
                          <a:latin typeface="Comic Sans MS"/>
                          <a:ea typeface="Comic Sans MS"/>
                          <a:cs typeface="Comic Sans MS"/>
                          <a:sym typeface="Comic Sans MS"/>
                        </a:rPr>
                        <a:t>- A country may be largely one religion but the country as a whole is a different religion (e.g.. Kashmir is majority Muslim but part of Hindu India)</a:t>
                      </a:r>
                      <a:endParaRPr sz="400" dirty="0">
                        <a:latin typeface="Comic Sans MS"/>
                        <a:ea typeface="Comic Sans MS"/>
                        <a:cs typeface="Comic Sans MS"/>
                        <a:sym typeface="Comic Sans MS"/>
                      </a:endParaRPr>
                    </a:p>
                    <a:p>
                      <a:pPr marL="0" lvl="0" indent="0">
                        <a:spcBef>
                          <a:spcPts val="0"/>
                        </a:spcBef>
                        <a:spcAft>
                          <a:spcPts val="0"/>
                        </a:spcAft>
                        <a:buNone/>
                      </a:pPr>
                      <a:r>
                        <a:rPr lang="en" sz="400" dirty="0">
                          <a:latin typeface="Comic Sans MS"/>
                          <a:ea typeface="Comic Sans MS"/>
                          <a:cs typeface="Comic Sans MS"/>
                          <a:sym typeface="Comic Sans MS"/>
                        </a:rPr>
                        <a:t>- There are differences within a religion and one religious group attacks another for having different beliefs (In Syria, government forces are Shi’a Muslims, rebel forces are Sunni Muslims)</a:t>
                      </a:r>
                      <a:endParaRPr sz="400" dirty="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410300">
                <a:tc>
                  <a:txBody>
                    <a:bodyPr/>
                    <a:lstStyle/>
                    <a:p>
                      <a:pPr marL="0" lvl="0" indent="0" algn="ctr">
                        <a:spcBef>
                          <a:spcPts val="0"/>
                        </a:spcBef>
                        <a:spcAft>
                          <a:spcPts val="0"/>
                        </a:spcAft>
                        <a:buNone/>
                      </a:pPr>
                      <a:r>
                        <a:rPr lang="en" sz="500">
                          <a:latin typeface="Comic Sans MS"/>
                          <a:ea typeface="Comic Sans MS"/>
                          <a:cs typeface="Comic Sans MS"/>
                          <a:sym typeface="Comic Sans MS"/>
                        </a:rPr>
                        <a:t>Politics, history and culture</a:t>
                      </a:r>
                      <a:endParaRPr sz="500">
                        <a:latin typeface="Comic Sans MS"/>
                        <a:ea typeface="Comic Sans MS"/>
                        <a:cs typeface="Comic Sans MS"/>
                        <a:sym typeface="Comic Sans MS"/>
                      </a:endParaRPr>
                    </a:p>
                  </a:txBody>
                  <a:tcPr marL="91425" marR="91425" marT="91425" marB="91425" vert="vert27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rtl="0">
                        <a:spcBef>
                          <a:spcPts val="0"/>
                        </a:spcBef>
                        <a:spcAft>
                          <a:spcPts val="0"/>
                        </a:spcAft>
                        <a:buNone/>
                      </a:pPr>
                      <a:r>
                        <a:rPr lang="en" sz="400" dirty="0">
                          <a:latin typeface="Comic Sans MS"/>
                          <a:ea typeface="Comic Sans MS"/>
                          <a:cs typeface="Comic Sans MS"/>
                          <a:sym typeface="Comic Sans MS"/>
                        </a:rPr>
                        <a:t>- Nationalism - one ethnic group should have its own country because of differing cultures.</a:t>
                      </a:r>
                      <a:endParaRPr sz="400" dirty="0">
                        <a:latin typeface="Comic Sans MS"/>
                        <a:ea typeface="Comic Sans MS"/>
                        <a:cs typeface="Comic Sans MS"/>
                        <a:sym typeface="Comic Sans MS"/>
                      </a:endParaRPr>
                    </a:p>
                    <a:p>
                      <a:pPr marL="0" lvl="0" indent="0" rtl="0">
                        <a:spcBef>
                          <a:spcPts val="0"/>
                        </a:spcBef>
                        <a:spcAft>
                          <a:spcPts val="0"/>
                        </a:spcAft>
                        <a:buNone/>
                      </a:pPr>
                      <a:r>
                        <a:rPr lang="en" sz="400" dirty="0">
                          <a:latin typeface="Comic Sans MS"/>
                          <a:ea typeface="Comic Sans MS"/>
                          <a:cs typeface="Comic Sans MS"/>
                          <a:sym typeface="Comic Sans MS"/>
                        </a:rPr>
                        <a:t>- Ethnic cleansing - the belief that minority groups should be removed from a country (Genocide in Rwanda)</a:t>
                      </a:r>
                      <a:endParaRPr sz="400" dirty="0">
                        <a:latin typeface="Comic Sans MS"/>
                        <a:ea typeface="Comic Sans MS"/>
                        <a:cs typeface="Comic Sans MS"/>
                        <a:sym typeface="Comic Sans MS"/>
                      </a:endParaRPr>
                    </a:p>
                    <a:p>
                      <a:pPr marL="0" lvl="0" indent="0" rtl="0">
                        <a:spcBef>
                          <a:spcPts val="0"/>
                        </a:spcBef>
                        <a:spcAft>
                          <a:spcPts val="0"/>
                        </a:spcAft>
                        <a:buNone/>
                      </a:pPr>
                      <a:r>
                        <a:rPr lang="en" sz="400" dirty="0">
                          <a:latin typeface="Comic Sans MS"/>
                          <a:ea typeface="Comic Sans MS"/>
                          <a:cs typeface="Comic Sans MS"/>
                          <a:sym typeface="Comic Sans MS"/>
                        </a:rPr>
                        <a:t>- Tensions between ethnic groups</a:t>
                      </a:r>
                      <a:endParaRPr sz="400" dirty="0">
                        <a:latin typeface="Comic Sans MS"/>
                        <a:ea typeface="Comic Sans MS"/>
                        <a:cs typeface="Comic Sans MS"/>
                        <a:sym typeface="Comic Sans MS"/>
                      </a:endParaRPr>
                    </a:p>
                    <a:p>
                      <a:pPr marL="0" lvl="0" indent="0">
                        <a:spcBef>
                          <a:spcPts val="0"/>
                        </a:spcBef>
                        <a:spcAft>
                          <a:spcPts val="0"/>
                        </a:spcAft>
                        <a:buNone/>
                      </a:pPr>
                      <a:r>
                        <a:rPr lang="en" sz="400" dirty="0">
                          <a:latin typeface="Comic Sans MS"/>
                          <a:ea typeface="Comic Sans MS"/>
                          <a:cs typeface="Comic Sans MS"/>
                          <a:sym typeface="Comic Sans MS"/>
                        </a:rPr>
                        <a:t>- Different political groups trying to gain power </a:t>
                      </a:r>
                      <a:endParaRPr sz="400" dirty="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410300">
                <a:tc>
                  <a:txBody>
                    <a:bodyPr/>
                    <a:lstStyle/>
                    <a:p>
                      <a:pPr marL="0" lvl="0" indent="0" algn="ctr">
                        <a:spcBef>
                          <a:spcPts val="0"/>
                        </a:spcBef>
                        <a:spcAft>
                          <a:spcPts val="0"/>
                        </a:spcAft>
                        <a:buNone/>
                      </a:pPr>
                      <a:r>
                        <a:rPr lang="en" sz="400" dirty="0">
                          <a:latin typeface="Comic Sans MS"/>
                          <a:ea typeface="Comic Sans MS"/>
                          <a:cs typeface="Comic Sans MS"/>
                          <a:sym typeface="Comic Sans MS"/>
                        </a:rPr>
                        <a:t>Resources</a:t>
                      </a:r>
                      <a:endParaRPr sz="400" dirty="0">
                        <a:latin typeface="Comic Sans MS"/>
                        <a:ea typeface="Comic Sans MS"/>
                        <a:cs typeface="Comic Sans MS"/>
                        <a:sym typeface="Comic Sans MS"/>
                      </a:endParaRPr>
                    </a:p>
                  </a:txBody>
                  <a:tcPr marL="91425" marR="91425" marT="91425" marB="91425" vert="vert27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rtl="0">
                        <a:spcBef>
                          <a:spcPts val="0"/>
                        </a:spcBef>
                        <a:spcAft>
                          <a:spcPts val="0"/>
                        </a:spcAft>
                        <a:buNone/>
                      </a:pPr>
                      <a:r>
                        <a:rPr lang="en" sz="400" dirty="0">
                          <a:latin typeface="Comic Sans MS"/>
                          <a:ea typeface="Comic Sans MS"/>
                          <a:cs typeface="Comic Sans MS"/>
                          <a:sym typeface="Comic Sans MS"/>
                        </a:rPr>
                        <a:t>- Access to oil reserves in a country </a:t>
                      </a:r>
                      <a:endParaRPr sz="400" dirty="0">
                        <a:latin typeface="Comic Sans MS"/>
                        <a:ea typeface="Comic Sans MS"/>
                        <a:cs typeface="Comic Sans MS"/>
                        <a:sym typeface="Comic Sans MS"/>
                      </a:endParaRPr>
                    </a:p>
                    <a:p>
                      <a:pPr marL="0" lvl="0" indent="0" rtl="0">
                        <a:spcBef>
                          <a:spcPts val="0"/>
                        </a:spcBef>
                        <a:spcAft>
                          <a:spcPts val="0"/>
                        </a:spcAft>
                        <a:buNone/>
                      </a:pPr>
                      <a:r>
                        <a:rPr lang="en" sz="400" dirty="0">
                          <a:latin typeface="Comic Sans MS"/>
                          <a:ea typeface="Comic Sans MS"/>
                          <a:cs typeface="Comic Sans MS"/>
                          <a:sym typeface="Comic Sans MS"/>
                        </a:rPr>
                        <a:t>- Access to water (Sudan)</a:t>
                      </a:r>
                      <a:endParaRPr sz="400" dirty="0">
                        <a:latin typeface="Comic Sans MS"/>
                        <a:ea typeface="Comic Sans MS"/>
                        <a:cs typeface="Comic Sans MS"/>
                        <a:sym typeface="Comic Sans MS"/>
                      </a:endParaRPr>
                    </a:p>
                    <a:p>
                      <a:pPr marL="0" lvl="0" indent="0">
                        <a:spcBef>
                          <a:spcPts val="0"/>
                        </a:spcBef>
                        <a:spcAft>
                          <a:spcPts val="0"/>
                        </a:spcAft>
                        <a:buNone/>
                      </a:pPr>
                      <a:r>
                        <a:rPr lang="en" sz="400" dirty="0">
                          <a:latin typeface="Comic Sans MS"/>
                          <a:ea typeface="Comic Sans MS"/>
                          <a:cs typeface="Comic Sans MS"/>
                          <a:sym typeface="Comic Sans MS"/>
                        </a:rPr>
                        <a:t>- Economic problems in one country can lead to economic refugees looking for food and work elsewhere and this can lead to conflict. </a:t>
                      </a:r>
                      <a:endParaRPr sz="400" dirty="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val="10002"/>
                  </a:ext>
                </a:extLst>
              </a:tr>
            </a:tbl>
          </a:graphicData>
        </a:graphic>
      </p:graphicFrame>
      <p:sp>
        <p:nvSpPr>
          <p:cNvPr id="60" name="Shape 60"/>
          <p:cNvSpPr txBox="1"/>
          <p:nvPr/>
        </p:nvSpPr>
        <p:spPr>
          <a:xfrm>
            <a:off x="6602040" y="-20408"/>
            <a:ext cx="2555777" cy="1383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 b="1" dirty="0">
                <a:latin typeface="Comic Sans MS"/>
                <a:ea typeface="Comic Sans MS"/>
                <a:cs typeface="Comic Sans MS"/>
                <a:sym typeface="Comic Sans MS"/>
              </a:rPr>
              <a:t>Muslim responses to the cause of war:</a:t>
            </a:r>
            <a:endParaRPr sz="600" b="1"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Most Muslims believe that Muslims must fight if they are attacked as instructed in the Qur’an and so the war is just. The Prophet fought in wars for self-defence; therefore, so should Muslims. </a:t>
            </a: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Muslims must be clear about the causes of the conflict. They cannot be classed as the aggressor and so would not be involved in a war to take resources from another, to force others to become Muslim, to chane the political leadership or a country or to change the culture. </a:t>
            </a: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Muslims should be cautious of war as ‘Jaber reported the Messenger of Allah saying ‘War is a deception’.</a:t>
            </a:r>
            <a:r>
              <a:rPr lang="en" sz="500" i="1" dirty="0">
                <a:latin typeface="Comic Sans MS"/>
                <a:ea typeface="Comic Sans MS"/>
                <a:cs typeface="Comic Sans MS"/>
                <a:sym typeface="Comic Sans MS"/>
              </a:rPr>
              <a:t> </a:t>
            </a:r>
            <a:endParaRPr sz="500" i="1" dirty="0">
              <a:latin typeface="Comic Sans MS"/>
              <a:ea typeface="Comic Sans MS"/>
              <a:cs typeface="Comic Sans MS"/>
              <a:sym typeface="Comic Sans MS"/>
            </a:endParaRPr>
          </a:p>
          <a:p>
            <a:pPr marL="0" lvl="0" indent="0">
              <a:spcBef>
                <a:spcPts val="0"/>
              </a:spcBef>
              <a:spcAft>
                <a:spcPts val="0"/>
              </a:spcAft>
              <a:buNone/>
            </a:pPr>
            <a:endParaRPr sz="600" i="1" dirty="0">
              <a:latin typeface="Comic Sans MS"/>
              <a:ea typeface="Comic Sans MS"/>
              <a:cs typeface="Comic Sans MS"/>
              <a:sym typeface="Comic Sans MS"/>
            </a:endParaRPr>
          </a:p>
          <a:p>
            <a:pPr marL="0" lvl="0" indent="0">
              <a:spcBef>
                <a:spcPts val="0"/>
              </a:spcBef>
              <a:spcAft>
                <a:spcPts val="0"/>
              </a:spcAft>
              <a:buNone/>
            </a:pPr>
            <a:r>
              <a:rPr lang="en" sz="600" b="1" dirty="0">
                <a:latin typeface="Comic Sans MS"/>
                <a:ea typeface="Comic Sans MS"/>
                <a:cs typeface="Comic Sans MS"/>
                <a:sym typeface="Comic Sans MS"/>
              </a:rPr>
              <a:t>Atheist and Humanist responses to the causes of war:</a:t>
            </a:r>
            <a:endParaRPr sz="600" b="1"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Make United Nations stronger so that it can end wars with a peacekeeping force. Many Humanists are pacifists and so wouldn't fight in war. </a:t>
            </a:r>
            <a:endParaRPr sz="500" dirty="0">
              <a:latin typeface="Comic Sans MS"/>
              <a:ea typeface="Comic Sans MS"/>
              <a:cs typeface="Comic Sans MS"/>
              <a:sym typeface="Comic Sans MS"/>
            </a:endParaRPr>
          </a:p>
          <a:p>
            <a:pPr marL="0" lvl="0" indent="0" rtl="0">
              <a:spcBef>
                <a:spcPts val="0"/>
              </a:spcBef>
              <a:spcAft>
                <a:spcPts val="0"/>
              </a:spcAft>
              <a:buNone/>
            </a:pPr>
            <a:r>
              <a:rPr lang="en" sz="500" dirty="0">
                <a:latin typeface="Comic Sans MS"/>
                <a:ea typeface="Comic Sans MS"/>
                <a:cs typeface="Comic Sans MS"/>
                <a:sym typeface="Comic Sans MS"/>
              </a:rPr>
              <a:t>- Many Humanists believe that as religion is the root core of many conflicts that we should eradicate religion.</a:t>
            </a:r>
            <a:endParaRPr sz="500" dirty="0">
              <a:latin typeface="Comic Sans MS"/>
              <a:ea typeface="Comic Sans MS"/>
              <a:cs typeface="Comic Sans MS"/>
              <a:sym typeface="Comic Sans MS"/>
            </a:endParaRPr>
          </a:p>
          <a:p>
            <a:pPr marL="0" lvl="0" indent="0">
              <a:spcBef>
                <a:spcPts val="0"/>
              </a:spcBef>
              <a:spcAft>
                <a:spcPts val="0"/>
              </a:spcAft>
              <a:buNone/>
            </a:pPr>
            <a:r>
              <a:rPr lang="en" sz="500" dirty="0">
                <a:latin typeface="Comic Sans MS"/>
                <a:ea typeface="Comic Sans MS"/>
                <a:cs typeface="Comic Sans MS"/>
                <a:sym typeface="Comic Sans MS"/>
              </a:rPr>
              <a:t>- Some atheists would agree that they should fight in a just war </a:t>
            </a:r>
            <a:endParaRPr sz="500" dirty="0">
              <a:latin typeface="Comic Sans MS"/>
              <a:ea typeface="Comic Sans MS"/>
              <a:cs typeface="Comic Sans MS"/>
              <a:sym typeface="Comic Sans MS"/>
            </a:endParaRPr>
          </a:p>
          <a:p>
            <a:pPr marL="0" lvl="0" indent="0">
              <a:spcBef>
                <a:spcPts val="0"/>
              </a:spcBef>
              <a:spcAft>
                <a:spcPts val="0"/>
              </a:spcAft>
              <a:buNone/>
            </a:pPr>
            <a:endParaRPr sz="600" dirty="0">
              <a:latin typeface="Comic Sans MS"/>
              <a:ea typeface="Comic Sans MS"/>
              <a:cs typeface="Comic Sans MS"/>
              <a:sym typeface="Comic Sans MS"/>
            </a:endParaRPr>
          </a:p>
          <a:p>
            <a:pPr marL="0" lvl="0" indent="0">
              <a:spcBef>
                <a:spcPts val="0"/>
              </a:spcBef>
              <a:spcAft>
                <a:spcPts val="0"/>
              </a:spcAft>
              <a:buNone/>
            </a:pPr>
            <a:r>
              <a:rPr lang="en" sz="600" b="1" dirty="0">
                <a:latin typeface="Comic Sans MS"/>
                <a:ea typeface="Comic Sans MS"/>
                <a:cs typeface="Comic Sans MS"/>
                <a:sym typeface="Comic Sans MS"/>
              </a:rPr>
              <a:t>Situation ethics and war:</a:t>
            </a:r>
          </a:p>
          <a:p>
            <a:pPr marL="0" lvl="0" indent="0">
              <a:spcBef>
                <a:spcPts val="0"/>
              </a:spcBef>
              <a:spcAft>
                <a:spcPts val="0"/>
              </a:spcAft>
              <a:buNone/>
            </a:pPr>
            <a:r>
              <a:rPr lang="en" sz="500" dirty="0">
                <a:latin typeface="Comic Sans MS"/>
                <a:ea typeface="Comic Sans MS"/>
                <a:cs typeface="Comic Sans MS"/>
                <a:sym typeface="Comic Sans MS"/>
              </a:rPr>
              <a:t>- Muslims and Humanists often apply this ethical theory to war. They look at the causes and effects of a war and make a decision based on what will produce the most loving outcome. (e.g. is a country had been invaded and it people wiped out, they may decide the best solution is to declare war on the invader</a:t>
            </a:r>
            <a:endParaRPr sz="400" dirty="0">
              <a:latin typeface="Comic Sans MS"/>
              <a:ea typeface="Comic Sans MS"/>
              <a:cs typeface="Comic Sans MS"/>
              <a:sym typeface="Comic Sans MS"/>
            </a:endParaRPr>
          </a:p>
        </p:txBody>
      </p:sp>
      <p:sp>
        <p:nvSpPr>
          <p:cNvPr id="2" name="Rectangle 1"/>
          <p:cNvSpPr/>
          <p:nvPr/>
        </p:nvSpPr>
        <p:spPr>
          <a:xfrm>
            <a:off x="4211960" y="0"/>
            <a:ext cx="1002197" cy="200055"/>
          </a:xfrm>
          <a:prstGeom prst="rect">
            <a:avLst/>
          </a:prstGeom>
        </p:spPr>
        <p:txBody>
          <a:bodyPr wrap="none">
            <a:spAutoFit/>
          </a:bodyPr>
          <a:lstStyle/>
          <a:p>
            <a:pPr lvl="0"/>
            <a:r>
              <a:rPr lang="en-GB" sz="700" b="1" dirty="0">
                <a:latin typeface="Comic Sans MS"/>
                <a:ea typeface="Comic Sans MS"/>
                <a:cs typeface="Comic Sans MS"/>
                <a:sym typeface="Comic Sans MS"/>
              </a:rPr>
              <a:t>Causes of conflict:</a:t>
            </a:r>
          </a:p>
        </p:txBody>
      </p:sp>
      <p:pic>
        <p:nvPicPr>
          <p:cNvPr id="1026" name="Picture 2" descr="Image result fo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5464" y="1470087"/>
            <a:ext cx="144016" cy="1440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68775" y="0"/>
            <a:ext cx="6975225" cy="192367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380312" y="1985782"/>
            <a:ext cx="1763688" cy="30342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68773" y="1945562"/>
            <a:ext cx="2331217" cy="446276"/>
          </a:xfrm>
          <a:prstGeom prst="rect">
            <a:avLst/>
          </a:prstGeom>
          <a:noFill/>
        </p:spPr>
        <p:txBody>
          <a:bodyPr wrap="square" rtlCol="0">
            <a:spAutoFit/>
          </a:bodyPr>
          <a:lstStyle/>
          <a:p>
            <a:r>
              <a:rPr lang="en-GB" sz="800" b="1" u="sng" dirty="0">
                <a:latin typeface="Comic Sans MS" panose="030F0702030302020204" pitchFamily="66" charset="0"/>
              </a:rPr>
              <a:t>5. Just War Theory</a:t>
            </a:r>
            <a:endParaRPr lang="en-GB" sz="600" dirty="0">
              <a:latin typeface="Comic Sans MS" panose="030F0702030302020204" pitchFamily="66" charset="0"/>
            </a:endParaRPr>
          </a:p>
          <a:p>
            <a:r>
              <a:rPr lang="en-GB" sz="500" dirty="0">
                <a:latin typeface="Comic Sans MS" panose="030F0702030302020204" pitchFamily="66" charset="0"/>
              </a:rPr>
              <a:t>A Just War is a was that is fought for the right reasons and in the right way. Although war is never good, it is agreed that in some cases wars are unavoidable. The theory is linked with St Thomas Aquinas. </a:t>
            </a:r>
            <a:endParaRPr lang="en-GB" sz="700" dirty="0">
              <a:latin typeface="Comic Sans MS" panose="030F0702030302020204" pitchFamily="66"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60295857"/>
              </p:ext>
            </p:extLst>
          </p:nvPr>
        </p:nvGraphicFramePr>
        <p:xfrm>
          <a:off x="2224855" y="2355726"/>
          <a:ext cx="2275135" cy="1798320"/>
        </p:xfrm>
        <a:graphic>
          <a:graphicData uri="http://schemas.openxmlformats.org/drawingml/2006/table">
            <a:tbl>
              <a:tblPr firstRow="1" bandRow="1">
                <a:tableStyleId>{15483A63-3222-4E2C-9F07-B5F5ACCDB2D6}</a:tableStyleId>
              </a:tblPr>
              <a:tblGrid>
                <a:gridCol w="208280">
                  <a:extLst>
                    <a:ext uri="{9D8B030D-6E8A-4147-A177-3AD203B41FA5}">
                      <a16:colId xmlns:a16="http://schemas.microsoft.com/office/drawing/2014/main" val="20000"/>
                    </a:ext>
                  </a:extLst>
                </a:gridCol>
                <a:gridCol w="763937">
                  <a:extLst>
                    <a:ext uri="{9D8B030D-6E8A-4147-A177-3AD203B41FA5}">
                      <a16:colId xmlns:a16="http://schemas.microsoft.com/office/drawing/2014/main" val="20001"/>
                    </a:ext>
                  </a:extLst>
                </a:gridCol>
                <a:gridCol w="1302918">
                  <a:extLst>
                    <a:ext uri="{9D8B030D-6E8A-4147-A177-3AD203B41FA5}">
                      <a16:colId xmlns:a16="http://schemas.microsoft.com/office/drawing/2014/main" val="20002"/>
                    </a:ext>
                  </a:extLst>
                </a:gridCol>
              </a:tblGrid>
              <a:tr h="156770">
                <a:tc>
                  <a:txBody>
                    <a:bodyPr/>
                    <a:lstStyle/>
                    <a:p>
                      <a:r>
                        <a:rPr lang="en-GB" sz="800" dirty="0">
                          <a:latin typeface="Comic Sans MS" panose="030F0702030302020204" pitchFamily="66"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700" dirty="0">
                          <a:latin typeface="Comic Sans MS" panose="030F0702030302020204" pitchFamily="66" charset="0"/>
                        </a:rPr>
                        <a:t>just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400" dirty="0">
                          <a:latin typeface="Comic Sans MS" panose="030F0702030302020204" pitchFamily="66" charset="0"/>
                        </a:rPr>
                        <a:t>The</a:t>
                      </a:r>
                      <a:r>
                        <a:rPr lang="en-GB" sz="400" baseline="0" dirty="0">
                          <a:latin typeface="Comic Sans MS" panose="030F0702030302020204" pitchFamily="66" charset="0"/>
                        </a:rPr>
                        <a:t> cause of the war is just e.g. self defence or remove an injustice (genocide)</a:t>
                      </a:r>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64264">
                <a:tc>
                  <a:txBody>
                    <a:bodyPr/>
                    <a:lstStyle/>
                    <a:p>
                      <a:r>
                        <a:rPr lang="en-GB" sz="800" dirty="0">
                          <a:latin typeface="Comic Sans MS" panose="030F0702030302020204" pitchFamily="66"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dirty="0">
                          <a:latin typeface="Comic Sans MS" panose="030F0702030302020204" pitchFamily="66" charset="0"/>
                        </a:rPr>
                        <a:t>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00" dirty="0">
                          <a:latin typeface="Comic Sans MS" panose="030F0702030302020204" pitchFamily="66" charset="0"/>
                        </a:rPr>
                        <a:t>Fought by the authority</a:t>
                      </a:r>
                      <a:r>
                        <a:rPr lang="en-GB" sz="400" baseline="0" dirty="0">
                          <a:latin typeface="Comic Sans MS" panose="030F0702030302020204" pitchFamily="66" charset="0"/>
                        </a:rPr>
                        <a:t> of the United nations</a:t>
                      </a:r>
                    </a:p>
                    <a:p>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64264">
                <a:tc>
                  <a:txBody>
                    <a:bodyPr/>
                    <a:lstStyle/>
                    <a:p>
                      <a:r>
                        <a:rPr lang="en-GB" sz="800" dirty="0">
                          <a:latin typeface="Comic Sans MS" panose="030F0702030302020204" pitchFamily="66"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dirty="0">
                          <a:latin typeface="Comic Sans MS" panose="030F0702030302020204" pitchFamily="66" charset="0"/>
                        </a:rPr>
                        <a:t>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00" dirty="0">
                          <a:latin typeface="Comic Sans MS" panose="030F0702030302020204" pitchFamily="66" charset="0"/>
                        </a:rPr>
                        <a:t>Reasonable chance of success</a:t>
                      </a:r>
                    </a:p>
                    <a:p>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164264">
                <a:tc>
                  <a:txBody>
                    <a:bodyPr/>
                    <a:lstStyle/>
                    <a:p>
                      <a:r>
                        <a:rPr lang="en-GB" sz="800" dirty="0">
                          <a:latin typeface="Comic Sans MS" panose="030F0702030302020204" pitchFamily="66"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700" dirty="0">
                          <a:latin typeface="Comic Sans MS" panose="030F0702030302020204" pitchFamily="66" charset="0"/>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400" dirty="0">
                          <a:latin typeface="Comic Sans MS" panose="030F0702030302020204" pitchFamily="66" charset="0"/>
                        </a:rPr>
                        <a:t>Fought</a:t>
                      </a:r>
                      <a:r>
                        <a:rPr lang="en-GB" sz="400" baseline="0" dirty="0">
                          <a:latin typeface="Comic Sans MS" panose="030F0702030302020204" pitchFamily="66" charset="0"/>
                        </a:rPr>
                        <a:t> with the intentions of restoring peace</a:t>
                      </a:r>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164264">
                <a:tc>
                  <a:txBody>
                    <a:bodyPr/>
                    <a:lstStyle/>
                    <a:p>
                      <a:r>
                        <a:rPr lang="en-GB" sz="800" dirty="0">
                          <a:latin typeface="Comic Sans MS" panose="030F0702030302020204" pitchFamily="66"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dirty="0">
                          <a:latin typeface="Comic Sans MS" panose="030F0702030302020204" pitchFamily="66" charset="0"/>
                        </a:rPr>
                        <a:t>Last</a:t>
                      </a:r>
                    </a:p>
                    <a:p>
                      <a:endParaRPr lang="en-GB" sz="7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00" dirty="0">
                          <a:latin typeface="Comic Sans MS" panose="030F0702030302020204" pitchFamily="66" charset="0"/>
                        </a:rPr>
                        <a:t>It is a last resort – all</a:t>
                      </a:r>
                      <a:r>
                        <a:rPr lang="en-GB" sz="400" baseline="0" dirty="0">
                          <a:latin typeface="Comic Sans MS" panose="030F0702030302020204" pitchFamily="66" charset="0"/>
                        </a:rPr>
                        <a:t> other non-violent methods of ending the conflict have been tried and failed</a:t>
                      </a:r>
                      <a:endParaRPr lang="en-GB" sz="400" dirty="0">
                        <a:latin typeface="Comic Sans MS" panose="030F0702030302020204" pitchFamily="66" charset="0"/>
                      </a:endParaRPr>
                    </a:p>
                    <a:p>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164264">
                <a:tc>
                  <a:txBody>
                    <a:bodyPr/>
                    <a:lstStyle/>
                    <a:p>
                      <a:r>
                        <a:rPr lang="en-GB" sz="800" dirty="0">
                          <a:latin typeface="Comic Sans MS" panose="030F0702030302020204" pitchFamily="66"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700" dirty="0">
                          <a:latin typeface="Comic Sans MS" panose="030F0702030302020204" pitchFamily="66" charset="0"/>
                        </a:rPr>
                        <a:t>Innocent</a:t>
                      </a:r>
                    </a:p>
                    <a:p>
                      <a:endParaRPr lang="en-GB" sz="7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400" dirty="0">
                          <a:latin typeface="Comic Sans MS" panose="030F0702030302020204" pitchFamily="66" charset="0"/>
                        </a:rPr>
                        <a:t>Methods used avoid killing civilians (any methods that deliberately</a:t>
                      </a:r>
                      <a:r>
                        <a:rPr lang="en-GB" sz="400" baseline="0" dirty="0">
                          <a:latin typeface="Comic Sans MS" panose="030F0702030302020204" pitchFamily="66" charset="0"/>
                        </a:rPr>
                        <a:t> target civilians to instil fear are banned)</a:t>
                      </a:r>
                    </a:p>
                    <a:p>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164264">
                <a:tc>
                  <a:txBody>
                    <a:bodyPr/>
                    <a:lstStyle/>
                    <a:p>
                      <a:r>
                        <a:rPr lang="en-GB" sz="800" dirty="0">
                          <a:latin typeface="Comic Sans MS" panose="030F0702030302020204" pitchFamily="66"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700" dirty="0">
                          <a:latin typeface="Comic Sans MS" panose="030F0702030302020204" pitchFamily="66" charset="0"/>
                        </a:rPr>
                        <a:t>Proportionate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400" dirty="0">
                          <a:latin typeface="Comic Sans MS" panose="030F0702030302020204" pitchFamily="66" charset="0"/>
                        </a:rPr>
                        <a:t>Proportional</a:t>
                      </a:r>
                      <a:r>
                        <a:rPr lang="en-GB" sz="400" baseline="0" dirty="0">
                          <a:latin typeface="Comic Sans MS" panose="030F0702030302020204" pitchFamily="66" charset="0"/>
                        </a:rPr>
                        <a:t> methods are used e.g. not use nuclear weapons on a country that invaded a small island</a:t>
                      </a:r>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sp>
        <p:nvSpPr>
          <p:cNvPr id="9" name="TextBox 8"/>
          <p:cNvSpPr txBox="1"/>
          <p:nvPr/>
        </p:nvSpPr>
        <p:spPr>
          <a:xfrm>
            <a:off x="4499990" y="1965456"/>
            <a:ext cx="2808313" cy="2200602"/>
          </a:xfrm>
          <a:prstGeom prst="rect">
            <a:avLst/>
          </a:prstGeom>
          <a:noFill/>
        </p:spPr>
        <p:txBody>
          <a:bodyPr wrap="square" rtlCol="0">
            <a:spAutoFit/>
          </a:bodyPr>
          <a:lstStyle/>
          <a:p>
            <a:r>
              <a:rPr lang="en-GB" sz="600" b="1" dirty="0">
                <a:latin typeface="Comic Sans MS" panose="030F0702030302020204" pitchFamily="66" charset="0"/>
              </a:rPr>
              <a:t>Situation ethics and just war:</a:t>
            </a:r>
          </a:p>
          <a:p>
            <a:r>
              <a:rPr lang="en-GB" sz="500" dirty="0">
                <a:latin typeface="Comic Sans MS" panose="030F0702030302020204" pitchFamily="66" charset="0"/>
              </a:rPr>
              <a:t>- Some would argue it is virtually impossible to fight a just war with the use of modern weapons. Therefore, often situation ethics is applied to determine is a war is just. They consider if:</a:t>
            </a:r>
          </a:p>
          <a:p>
            <a:r>
              <a:rPr lang="en-GB" sz="500" dirty="0">
                <a:latin typeface="Comic Sans MS" panose="030F0702030302020204" pitchFamily="66" charset="0"/>
              </a:rPr>
              <a:t>- The cause is just</a:t>
            </a:r>
          </a:p>
          <a:p>
            <a:r>
              <a:rPr lang="en-GB" sz="500" dirty="0">
                <a:latin typeface="Comic Sans MS" panose="030F0702030302020204" pitchFamily="66" charset="0"/>
              </a:rPr>
              <a:t>- Attempts to resolve the conflict has failed</a:t>
            </a:r>
          </a:p>
          <a:p>
            <a:r>
              <a:rPr lang="en-GB" sz="500" dirty="0">
                <a:latin typeface="Comic Sans MS" panose="030F0702030302020204" pitchFamily="66" charset="0"/>
              </a:rPr>
              <a:t>- Chance of success</a:t>
            </a:r>
          </a:p>
          <a:p>
            <a:r>
              <a:rPr lang="en-GB" sz="500" dirty="0">
                <a:latin typeface="Comic Sans MS" panose="030F0702030302020204" pitchFamily="66" charset="0"/>
              </a:rPr>
              <a:t>- Military try to avoid civilian casualties</a:t>
            </a:r>
          </a:p>
          <a:p>
            <a:r>
              <a:rPr lang="en-GB" sz="500" dirty="0">
                <a:latin typeface="Comic Sans MS" panose="030F0702030302020204" pitchFamily="66" charset="0"/>
              </a:rPr>
              <a:t>- To defend a country against an aggressor</a:t>
            </a:r>
          </a:p>
          <a:p>
            <a:endParaRPr lang="en-GB" sz="500" dirty="0">
              <a:latin typeface="Comic Sans MS" panose="030F0702030302020204" pitchFamily="66" charset="0"/>
            </a:endParaRPr>
          </a:p>
          <a:p>
            <a:r>
              <a:rPr lang="en-GB" sz="600" b="1" dirty="0">
                <a:latin typeface="Comic Sans MS" panose="030F0702030302020204" pitchFamily="66" charset="0"/>
              </a:rPr>
              <a:t>Islam and Just War</a:t>
            </a:r>
          </a:p>
          <a:p>
            <a:r>
              <a:rPr lang="en-GB" sz="500" dirty="0">
                <a:latin typeface="Comic Sans MS" panose="030F0702030302020204" pitchFamily="66" charset="0"/>
              </a:rPr>
              <a:t>Muslims follow slightly different ideas about what makes a war just. They consider:</a:t>
            </a:r>
          </a:p>
          <a:p>
            <a:r>
              <a:rPr lang="en-GB" sz="500" dirty="0">
                <a:latin typeface="Comic Sans MS" panose="030F0702030302020204" pitchFamily="66" charset="0"/>
              </a:rPr>
              <a:t>- Must be fought for a just cause</a:t>
            </a:r>
          </a:p>
          <a:p>
            <a:r>
              <a:rPr lang="en-GB" sz="500" dirty="0">
                <a:latin typeface="Comic Sans MS" panose="030F0702030302020204" pitchFamily="66" charset="0"/>
              </a:rPr>
              <a:t>- Must be a last resort</a:t>
            </a:r>
          </a:p>
          <a:p>
            <a:r>
              <a:rPr lang="en-GB" sz="500" dirty="0">
                <a:latin typeface="Comic Sans MS" panose="030F0702030302020204" pitchFamily="66" charset="0"/>
              </a:rPr>
              <a:t>- Must be led by Muslim authority chosen by the whole Muslim community and renowned for his piety and religion</a:t>
            </a:r>
          </a:p>
          <a:p>
            <a:r>
              <a:rPr lang="en-GB" sz="500" dirty="0">
                <a:latin typeface="Comic Sans MS" panose="030F0702030302020204" pitchFamily="66" charset="0"/>
              </a:rPr>
              <a:t>- All soldiers fighting are faithful Muslims well versed in the teachings of Islam</a:t>
            </a:r>
          </a:p>
          <a:p>
            <a:r>
              <a:rPr lang="en-GB" sz="500" dirty="0">
                <a:latin typeface="Comic Sans MS" panose="030F0702030302020204" pitchFamily="66" charset="0"/>
              </a:rPr>
              <a:t>- Fought in a way to cause minimal amount of suffering</a:t>
            </a:r>
          </a:p>
          <a:p>
            <a:r>
              <a:rPr lang="en-GB" sz="500" dirty="0">
                <a:latin typeface="Comic Sans MS" panose="030F0702030302020204" pitchFamily="66" charset="0"/>
              </a:rPr>
              <a:t>- Innocent civilians (old, young and women) must not be attacked</a:t>
            </a:r>
          </a:p>
          <a:p>
            <a:r>
              <a:rPr lang="en-GB" sz="500" dirty="0">
                <a:latin typeface="Comic Sans MS" panose="030F0702030302020204" pitchFamily="66" charset="0"/>
              </a:rPr>
              <a:t>- Ended as soon as enemy lays down their arms. </a:t>
            </a:r>
          </a:p>
          <a:p>
            <a:endParaRPr lang="en-GB" sz="500" dirty="0">
              <a:latin typeface="Comic Sans MS" panose="030F0702030302020204" pitchFamily="66" charset="0"/>
            </a:endParaRPr>
          </a:p>
          <a:p>
            <a:r>
              <a:rPr lang="en-GB" sz="500" dirty="0">
                <a:latin typeface="Comic Sans MS" panose="030F0702030302020204" pitchFamily="66" charset="0"/>
              </a:rPr>
              <a:t>Most Muslins would agree that they would fight if it was just. They think this because:</a:t>
            </a:r>
          </a:p>
          <a:p>
            <a:r>
              <a:rPr lang="en-GB" sz="500" dirty="0">
                <a:latin typeface="Comic Sans MS" panose="030F0702030302020204" pitchFamily="66" charset="0"/>
              </a:rPr>
              <a:t>- The Qur’an says that Muslims must fight if they are attacked and the Qur’an is the word of God</a:t>
            </a:r>
          </a:p>
          <a:p>
            <a:r>
              <a:rPr lang="en-GB" sz="500" dirty="0">
                <a:latin typeface="Comic Sans MS" panose="030F0702030302020204" pitchFamily="66" charset="0"/>
              </a:rPr>
              <a:t>- Mohammad is the ultimate example of how to live and he fought in wars</a:t>
            </a:r>
          </a:p>
          <a:p>
            <a:r>
              <a:rPr lang="en-GB" sz="500" dirty="0">
                <a:latin typeface="Comic Sans MS" panose="030F0702030302020204" pitchFamily="66" charset="0"/>
              </a:rPr>
              <a:t>- Mohammad made many statements (hadith) about the need to fight in Just Wars</a:t>
            </a:r>
          </a:p>
          <a:p>
            <a:r>
              <a:rPr lang="en-GB" sz="500" dirty="0">
                <a:latin typeface="Comic Sans MS" panose="030F0702030302020204" pitchFamily="66" charset="0"/>
              </a:rPr>
              <a:t>- The Qur’an states that anyone who dies fighting in a Just War will go to heaven</a:t>
            </a:r>
          </a:p>
        </p:txBody>
      </p:sp>
      <p:sp>
        <p:nvSpPr>
          <p:cNvPr id="10" name="Rectangle 9"/>
          <p:cNvSpPr/>
          <p:nvPr/>
        </p:nvSpPr>
        <p:spPr>
          <a:xfrm>
            <a:off x="2168773" y="1965455"/>
            <a:ext cx="5139530" cy="2180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2" descr="Image result for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985782"/>
            <a:ext cx="144016" cy="1440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3972" y="2384535"/>
            <a:ext cx="668308" cy="46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6781" y="3639845"/>
            <a:ext cx="2121900" cy="1369606"/>
          </a:xfrm>
          <a:prstGeom prst="rect">
            <a:avLst/>
          </a:prstGeom>
          <a:noFill/>
        </p:spPr>
        <p:txBody>
          <a:bodyPr wrap="square" rtlCol="0">
            <a:spAutoFit/>
          </a:bodyPr>
          <a:lstStyle/>
          <a:p>
            <a:r>
              <a:rPr lang="en-GB" sz="800" b="1" u="sng" dirty="0">
                <a:latin typeface="Comic Sans MS" panose="030F0702030302020204" pitchFamily="66" charset="0"/>
              </a:rPr>
              <a:t>6. Holy War</a:t>
            </a:r>
          </a:p>
          <a:p>
            <a:r>
              <a:rPr lang="en-GB" sz="500" dirty="0">
                <a:latin typeface="Comic Sans MS" panose="030F0702030302020204" pitchFamily="66" charset="0"/>
              </a:rPr>
              <a:t>Religion and war have gone hand in hand for as long as history records warfare. For a war to be regarded as a Holy War it needs to have these features:</a:t>
            </a:r>
          </a:p>
          <a:p>
            <a:r>
              <a:rPr lang="en-GB" sz="500" dirty="0">
                <a:latin typeface="Comic Sans MS" panose="030F0702030302020204" pitchFamily="66" charset="0"/>
              </a:rPr>
              <a:t>- Fought to achieve a religious goal</a:t>
            </a:r>
          </a:p>
          <a:p>
            <a:r>
              <a:rPr lang="en-GB" sz="500" dirty="0">
                <a:latin typeface="Comic Sans MS" panose="030F0702030302020204" pitchFamily="66" charset="0"/>
              </a:rPr>
              <a:t>- Authorised by a religious leader</a:t>
            </a:r>
          </a:p>
          <a:p>
            <a:r>
              <a:rPr lang="en-GB" sz="500" dirty="0">
                <a:latin typeface="Comic Sans MS" panose="030F0702030302020204" pitchFamily="66" charset="0"/>
              </a:rPr>
              <a:t>- Promise a spiritual reward for those who fight </a:t>
            </a:r>
          </a:p>
          <a:p>
            <a:endParaRPr lang="en-GB" sz="500" dirty="0">
              <a:latin typeface="Comic Sans MS" panose="030F0702030302020204" pitchFamily="66" charset="0"/>
            </a:endParaRPr>
          </a:p>
          <a:p>
            <a:r>
              <a:rPr lang="en-GB" sz="500" dirty="0">
                <a:latin typeface="Comic Sans MS" panose="030F0702030302020204" pitchFamily="66" charset="0"/>
              </a:rPr>
              <a:t>First crusade</a:t>
            </a:r>
          </a:p>
          <a:p>
            <a:r>
              <a:rPr lang="en-GB" sz="500" dirty="0">
                <a:latin typeface="Comic Sans MS" panose="030F0702030302020204" pitchFamily="66" charset="0"/>
              </a:rPr>
              <a:t>It was called by Pope Urban II (authorised by a religious leader) to free Jerusalem and the Holy Land from Muslim invaders and bring them back to Christians control (religious objective). Urban promised that those taking part would receive an award in heaven and that any who died on the crusade would have their sins forgiven and so would go straight to heaven (promise of spiritual reward)</a:t>
            </a:r>
          </a:p>
        </p:txBody>
      </p:sp>
      <p:sp>
        <p:nvSpPr>
          <p:cNvPr id="14" name="TextBox 13"/>
          <p:cNvSpPr txBox="1"/>
          <p:nvPr/>
        </p:nvSpPr>
        <p:spPr>
          <a:xfrm>
            <a:off x="2121901" y="4177652"/>
            <a:ext cx="2306084" cy="892552"/>
          </a:xfrm>
          <a:prstGeom prst="rect">
            <a:avLst/>
          </a:prstGeom>
          <a:noFill/>
        </p:spPr>
        <p:txBody>
          <a:bodyPr wrap="square" rtlCol="0">
            <a:spAutoFit/>
          </a:bodyPr>
          <a:lstStyle/>
          <a:p>
            <a:r>
              <a:rPr lang="en-GB" sz="700" b="1" u="sng" dirty="0" err="1">
                <a:latin typeface="Comic Sans MS" panose="030F0702030302020204" pitchFamily="66" charset="0"/>
              </a:rPr>
              <a:t>Harb</a:t>
            </a:r>
            <a:r>
              <a:rPr lang="en-GB" sz="700" b="1" u="sng" dirty="0">
                <a:latin typeface="Comic Sans MS" panose="030F0702030302020204" pitchFamily="66" charset="0"/>
              </a:rPr>
              <a:t> al-</a:t>
            </a:r>
            <a:r>
              <a:rPr lang="en-GB" sz="700" b="1" u="sng" dirty="0" err="1">
                <a:latin typeface="Comic Sans MS" panose="030F0702030302020204" pitchFamily="66" charset="0"/>
              </a:rPr>
              <a:t>Muqadis</a:t>
            </a:r>
            <a:r>
              <a:rPr lang="en-GB" sz="700" b="1" u="sng" dirty="0">
                <a:latin typeface="Comic Sans MS" panose="030F0702030302020204" pitchFamily="66" charset="0"/>
              </a:rPr>
              <a:t> (Holy War in Islam)</a:t>
            </a:r>
          </a:p>
          <a:p>
            <a:r>
              <a:rPr lang="en-GB" sz="500" dirty="0">
                <a:latin typeface="Comic Sans MS" panose="030F0702030302020204" pitchFamily="66" charset="0"/>
              </a:rPr>
              <a:t>According to </a:t>
            </a:r>
            <a:r>
              <a:rPr lang="en-GB" sz="500" dirty="0" err="1">
                <a:latin typeface="Comic Sans MS" panose="030F0702030302020204" pitchFamily="66" charset="0"/>
              </a:rPr>
              <a:t>Shari’ah</a:t>
            </a:r>
            <a:r>
              <a:rPr lang="en-GB" sz="500" dirty="0">
                <a:latin typeface="Comic Sans MS" panose="030F0702030302020204" pitchFamily="66" charset="0"/>
              </a:rPr>
              <a:t>, a Holy War can be fought:</a:t>
            </a:r>
          </a:p>
          <a:p>
            <a:r>
              <a:rPr lang="en-GB" sz="500" dirty="0">
                <a:latin typeface="Comic Sans MS" panose="030F0702030302020204" pitchFamily="66" charset="0"/>
              </a:rPr>
              <a:t>- To defend faith</a:t>
            </a:r>
          </a:p>
          <a:p>
            <a:r>
              <a:rPr lang="en-GB" sz="500" dirty="0">
                <a:latin typeface="Comic Sans MS" panose="030F0702030302020204" pitchFamily="66" charset="0"/>
              </a:rPr>
              <a:t>- To strengthen Islam</a:t>
            </a:r>
          </a:p>
          <a:p>
            <a:r>
              <a:rPr lang="en-GB" sz="500" dirty="0">
                <a:latin typeface="Comic Sans MS" panose="030F0702030302020204" pitchFamily="66" charset="0"/>
              </a:rPr>
              <a:t>- Protect the freedom of Muslims to practise their faith</a:t>
            </a:r>
          </a:p>
          <a:p>
            <a:r>
              <a:rPr lang="en-GB" sz="500" dirty="0">
                <a:latin typeface="Comic Sans MS" panose="030F0702030302020204" pitchFamily="66" charset="0"/>
              </a:rPr>
              <a:t>- Protect Muslims against attack</a:t>
            </a:r>
          </a:p>
          <a:p>
            <a:r>
              <a:rPr lang="en-GB" sz="500" dirty="0">
                <a:latin typeface="Comic Sans MS" panose="030F0702030302020204" pitchFamily="66" charset="0"/>
              </a:rPr>
              <a:t>- Put right a wrong</a:t>
            </a:r>
          </a:p>
          <a:p>
            <a:r>
              <a:rPr lang="en-GB" sz="500" dirty="0">
                <a:latin typeface="Comic Sans MS" panose="030F0702030302020204" pitchFamily="66" charset="0"/>
              </a:rPr>
              <a:t>However Islamic lawyers believe that Holy War can only be called against an aggressor which threatens Islam and must follow the Muslim Just War criteria</a:t>
            </a:r>
          </a:p>
        </p:txBody>
      </p:sp>
      <p:sp>
        <p:nvSpPr>
          <p:cNvPr id="15" name="Rectangle 14"/>
          <p:cNvSpPr/>
          <p:nvPr/>
        </p:nvSpPr>
        <p:spPr>
          <a:xfrm>
            <a:off x="4369794" y="4223818"/>
            <a:ext cx="2808311" cy="400110"/>
          </a:xfrm>
          <a:prstGeom prst="rect">
            <a:avLst/>
          </a:prstGeom>
          <a:solidFill>
            <a:srgbClr val="FFFF00"/>
          </a:solidFill>
          <a:ln w="19050">
            <a:solidFill>
              <a:schemeClr val="tx1"/>
            </a:solidFill>
          </a:ln>
        </p:spPr>
        <p:txBody>
          <a:bodyPr wrap="square">
            <a:spAutoFit/>
          </a:bodyPr>
          <a:lstStyle/>
          <a:p>
            <a:r>
              <a:rPr lang="en-GB" sz="500" i="1" dirty="0">
                <a:latin typeface="Comic Sans MS" panose="030F0702030302020204" pitchFamily="66" charset="0"/>
              </a:rPr>
              <a:t>‘ fight and slay the pagan wherever you find them, beleaguer them,, and lie in wait for them in every stratagem of war; but if they repent and establish regular prayers and practise regular charity, then open the way for them; for God is oft-forgiving, Most Merciful’ (Surah 9:5)</a:t>
            </a:r>
          </a:p>
        </p:txBody>
      </p:sp>
      <p:sp>
        <p:nvSpPr>
          <p:cNvPr id="16" name="TextBox 15"/>
          <p:cNvSpPr txBox="1"/>
          <p:nvPr/>
        </p:nvSpPr>
        <p:spPr>
          <a:xfrm>
            <a:off x="4355977" y="4623928"/>
            <a:ext cx="2808311" cy="415498"/>
          </a:xfrm>
          <a:prstGeom prst="rect">
            <a:avLst/>
          </a:prstGeom>
          <a:noFill/>
        </p:spPr>
        <p:txBody>
          <a:bodyPr wrap="square" rtlCol="0">
            <a:spAutoFit/>
          </a:bodyPr>
          <a:lstStyle/>
          <a:p>
            <a:r>
              <a:rPr lang="en-GB" sz="600" b="1" dirty="0">
                <a:latin typeface="Comic Sans MS" panose="030F0702030302020204" pitchFamily="66" charset="0"/>
              </a:rPr>
              <a:t>Humanists and atheist attitudes to Holy War:</a:t>
            </a:r>
          </a:p>
          <a:p>
            <a:r>
              <a:rPr lang="en-GB" sz="500" dirty="0">
                <a:latin typeface="Comic Sans MS" panose="030F0702030302020204" pitchFamily="66" charset="0"/>
              </a:rPr>
              <a:t>Most Humanists and atheists believe that a war based on religious ideas and in response to a religious leader would seen ridiculous and only acceptance of a Just War according to United Nations is acceptable. </a:t>
            </a:r>
          </a:p>
        </p:txBody>
      </p:sp>
      <p:sp>
        <p:nvSpPr>
          <p:cNvPr id="17" name="L-Shape 16"/>
          <p:cNvSpPr/>
          <p:nvPr/>
        </p:nvSpPr>
        <p:spPr>
          <a:xfrm>
            <a:off x="0" y="3639845"/>
            <a:ext cx="7308303" cy="1503655"/>
          </a:xfrm>
          <a:prstGeom prst="corner">
            <a:avLst>
              <a:gd name="adj1" fmla="val 63579"/>
              <a:gd name="adj2" fmla="val 140332"/>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0" y="0"/>
            <a:ext cx="1907704" cy="692497"/>
          </a:xfrm>
          <a:prstGeom prst="rect">
            <a:avLst/>
          </a:prstGeom>
          <a:noFill/>
        </p:spPr>
        <p:txBody>
          <a:bodyPr wrap="square" rtlCol="0">
            <a:spAutoFit/>
          </a:bodyPr>
          <a:lstStyle/>
          <a:p>
            <a:r>
              <a:rPr lang="en-GB" sz="800" b="1" u="sng" dirty="0">
                <a:latin typeface="Comic Sans MS" panose="030F0702030302020204" pitchFamily="66" charset="0"/>
              </a:rPr>
              <a:t>7. Weapons of mass destruction</a:t>
            </a:r>
          </a:p>
          <a:p>
            <a:r>
              <a:rPr lang="en-GB" sz="500" dirty="0">
                <a:latin typeface="Comic Sans MS" panose="030F0702030302020204" pitchFamily="66" charset="0"/>
              </a:rPr>
              <a:t>Nuclear, chemical and biological weapons are referred to as weapons of mass destruction. </a:t>
            </a:r>
          </a:p>
          <a:p>
            <a:endParaRPr lang="en-GB" sz="700" dirty="0">
              <a:latin typeface="Comic Sans MS" panose="030F0702030302020204" pitchFamily="66" charset="0"/>
            </a:endParaRP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151082703"/>
              </p:ext>
            </p:extLst>
          </p:nvPr>
        </p:nvGraphicFramePr>
        <p:xfrm>
          <a:off x="107504" y="369114"/>
          <a:ext cx="2016224" cy="1554480"/>
        </p:xfrm>
        <a:graphic>
          <a:graphicData uri="http://schemas.openxmlformats.org/drawingml/2006/table">
            <a:tbl>
              <a:tblPr firstRow="1" bandRow="1">
                <a:tableStyleId>{15483A63-3222-4E2C-9F07-B5F5ACCDB2D6}</a:tableStyleId>
              </a:tblPr>
              <a:tblGrid>
                <a:gridCol w="465282">
                  <a:extLst>
                    <a:ext uri="{9D8B030D-6E8A-4147-A177-3AD203B41FA5}">
                      <a16:colId xmlns:a16="http://schemas.microsoft.com/office/drawing/2014/main" val="20000"/>
                    </a:ext>
                  </a:extLst>
                </a:gridCol>
                <a:gridCol w="1550942">
                  <a:extLst>
                    <a:ext uri="{9D8B030D-6E8A-4147-A177-3AD203B41FA5}">
                      <a16:colId xmlns:a16="http://schemas.microsoft.com/office/drawing/2014/main" val="20001"/>
                    </a:ext>
                  </a:extLst>
                </a:gridCol>
              </a:tblGrid>
              <a:tr h="370840">
                <a:tc>
                  <a:txBody>
                    <a:bodyPr/>
                    <a:lstStyle/>
                    <a:p>
                      <a:pPr algn="ctr"/>
                      <a:r>
                        <a:rPr lang="en-GB" sz="500" dirty="0">
                          <a:latin typeface="Comic Sans MS" panose="030F0702030302020204" pitchFamily="66" charset="0"/>
                        </a:rPr>
                        <a:t>Nuclear weapons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400" b="1" dirty="0">
                          <a:latin typeface="Comic Sans MS" panose="030F0702030302020204" pitchFamily="66" charset="0"/>
                        </a:rPr>
                        <a:t>Atomic bombs </a:t>
                      </a:r>
                      <a:r>
                        <a:rPr lang="en-GB" sz="400" dirty="0">
                          <a:latin typeface="Comic Sans MS" panose="030F0702030302020204" pitchFamily="66" charset="0"/>
                        </a:rPr>
                        <a:t>– That used in Hiroshima</a:t>
                      </a:r>
                      <a:r>
                        <a:rPr lang="en-GB" sz="400" baseline="0" dirty="0">
                          <a:latin typeface="Comic Sans MS" panose="030F0702030302020204" pitchFamily="66" charset="0"/>
                        </a:rPr>
                        <a:t> &amp; Nagasaki during WW!!. Killing 124,000 people instantly</a:t>
                      </a:r>
                    </a:p>
                    <a:p>
                      <a:r>
                        <a:rPr lang="en-GB" sz="400" b="1" baseline="0" dirty="0">
                          <a:latin typeface="Comic Sans MS" panose="030F0702030302020204" pitchFamily="66" charset="0"/>
                        </a:rPr>
                        <a:t>Hydrogen bomb </a:t>
                      </a:r>
                      <a:r>
                        <a:rPr lang="en-GB" sz="400" baseline="0" dirty="0">
                          <a:latin typeface="Comic Sans MS" panose="030F0702030302020204" pitchFamily="66" charset="0"/>
                        </a:rPr>
                        <a:t>– 1000 more powerful than atomic bomb</a:t>
                      </a:r>
                    </a:p>
                    <a:p>
                      <a:r>
                        <a:rPr lang="en-GB" sz="400" b="1" baseline="0" dirty="0">
                          <a:latin typeface="Comic Sans MS" panose="030F0702030302020204" pitchFamily="66" charset="0"/>
                        </a:rPr>
                        <a:t>Neutron bomb </a:t>
                      </a:r>
                      <a:r>
                        <a:rPr lang="en-GB" sz="400" baseline="0" dirty="0">
                          <a:latin typeface="Comic Sans MS" panose="030F0702030302020204" pitchFamily="66" charset="0"/>
                        </a:rPr>
                        <a:t>– enhanced radiation bomb designed to kill or disable all people but leave buildings in tact</a:t>
                      </a:r>
                    </a:p>
                    <a:p>
                      <a:r>
                        <a:rPr lang="en-GB" sz="400" b="1" baseline="0" dirty="0">
                          <a:latin typeface="Comic Sans MS" panose="030F0702030302020204" pitchFamily="66" charset="0"/>
                        </a:rPr>
                        <a:t>Intercontinental ballistic missiles </a:t>
                      </a:r>
                      <a:r>
                        <a:rPr lang="en-GB" sz="400" baseline="0" dirty="0">
                          <a:latin typeface="Comic Sans MS" panose="030F0702030302020204" pitchFamily="66" charset="0"/>
                        </a:rPr>
                        <a:t>– known as trident in the UK. Can be delivered either from land or submarines and have a range of up to 10,000km. </a:t>
                      </a:r>
                    </a:p>
                    <a:p>
                      <a:r>
                        <a:rPr lang="en-GB" sz="400" baseline="0" dirty="0">
                          <a:latin typeface="Comic Sans MS" panose="030F0702030302020204" pitchFamily="66" charset="0"/>
                        </a:rPr>
                        <a:t>Only 8 countries from the United Nations 190 are known to have nuclear weapons. (USA, Russia, UK, France, China, India , Pakistan &amp; Israel)</a:t>
                      </a:r>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370840">
                <a:tc>
                  <a:txBody>
                    <a:bodyPr/>
                    <a:lstStyle/>
                    <a:p>
                      <a:pPr algn="ctr"/>
                      <a:r>
                        <a:rPr lang="en-GB" sz="500" dirty="0">
                          <a:latin typeface="Comic Sans MS" panose="030F0702030302020204" pitchFamily="66" charset="0"/>
                        </a:rPr>
                        <a:t>Chemical weapons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400" dirty="0">
                          <a:latin typeface="Comic Sans MS" panose="030F0702030302020204" pitchFamily="66" charset="0"/>
                        </a:rPr>
                        <a:t>Any toxic chemical</a:t>
                      </a:r>
                      <a:r>
                        <a:rPr lang="en-GB" sz="400" baseline="0" dirty="0">
                          <a:latin typeface="Comic Sans MS" panose="030F0702030302020204" pitchFamily="66" charset="0"/>
                        </a:rPr>
                        <a:t> that can cause death, injury, temporary incapacitation or sensory irritation. The most dangerous being nerve agents, blood agents and blister agents; all of these are liquid and become gas upon release. </a:t>
                      </a:r>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370840">
                <a:tc>
                  <a:txBody>
                    <a:bodyPr/>
                    <a:lstStyle/>
                    <a:p>
                      <a:pPr algn="ctr"/>
                      <a:r>
                        <a:rPr lang="en-GB" sz="500" dirty="0">
                          <a:latin typeface="Comic Sans MS" panose="030F0702030302020204" pitchFamily="66" charset="0"/>
                        </a:rPr>
                        <a:t>Biological weapons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400" dirty="0">
                          <a:latin typeface="Comic Sans MS" panose="030F0702030302020204" pitchFamily="66" charset="0"/>
                        </a:rPr>
                        <a:t>Bacterial weapons include things</a:t>
                      </a:r>
                      <a:r>
                        <a:rPr lang="en-GB" sz="400" baseline="0" dirty="0">
                          <a:latin typeface="Comic Sans MS" panose="030F0702030302020204" pitchFamily="66" charset="0"/>
                        </a:rPr>
                        <a:t> such as bacteria, viruses and fungi. These agents may be lethal when targeted at a person, group or population. E.g. Anthrax spores are breathed in which untreated can lead to toxic shock and death. </a:t>
                      </a:r>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83357177"/>
              </p:ext>
            </p:extLst>
          </p:nvPr>
        </p:nvGraphicFramePr>
        <p:xfrm>
          <a:off x="98884" y="1923678"/>
          <a:ext cx="1997968" cy="1051560"/>
        </p:xfrm>
        <a:graphic>
          <a:graphicData uri="http://schemas.openxmlformats.org/drawingml/2006/table">
            <a:tbl>
              <a:tblPr firstRow="1" bandRow="1">
                <a:tableStyleId>{15483A63-3222-4E2C-9F07-B5F5ACCDB2D6}</a:tableStyleId>
              </a:tblPr>
              <a:tblGrid>
                <a:gridCol w="998984">
                  <a:extLst>
                    <a:ext uri="{9D8B030D-6E8A-4147-A177-3AD203B41FA5}">
                      <a16:colId xmlns:a16="http://schemas.microsoft.com/office/drawing/2014/main" val="20000"/>
                    </a:ext>
                  </a:extLst>
                </a:gridCol>
                <a:gridCol w="998984">
                  <a:extLst>
                    <a:ext uri="{9D8B030D-6E8A-4147-A177-3AD203B41FA5}">
                      <a16:colId xmlns:a16="http://schemas.microsoft.com/office/drawing/2014/main" val="20001"/>
                    </a:ext>
                  </a:extLst>
                </a:gridCol>
              </a:tblGrid>
              <a:tr h="139040">
                <a:tc>
                  <a:txBody>
                    <a:bodyPr/>
                    <a:lstStyle/>
                    <a:p>
                      <a:pPr algn="ctr"/>
                      <a:r>
                        <a:rPr lang="en-GB" sz="500" b="1" dirty="0">
                          <a:latin typeface="Comic Sans MS" panose="030F0702030302020204" pitchFamily="66" charset="0"/>
                        </a:rPr>
                        <a:t>Benefits</a:t>
                      </a:r>
                      <a:r>
                        <a:rPr lang="en-GB" sz="500" b="1" baseline="0" dirty="0">
                          <a:latin typeface="Comic Sans MS" panose="030F0702030302020204" pitchFamily="66" charset="0"/>
                        </a:rPr>
                        <a:t> of WMD</a:t>
                      </a:r>
                      <a:endParaRPr lang="en-GB" sz="5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500" b="1" dirty="0">
                          <a:latin typeface="Comic Sans MS" panose="030F0702030302020204" pitchFamily="66" charset="0"/>
                        </a:rPr>
                        <a:t>Problems with WMD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GB" sz="400" dirty="0">
                          <a:latin typeface="Comic Sans MS" panose="030F0702030302020204" pitchFamily="66" charset="0"/>
                        </a:rPr>
                        <a:t>- Many</a:t>
                      </a:r>
                      <a:r>
                        <a:rPr lang="en-GB" sz="400" baseline="0" dirty="0">
                          <a:latin typeface="Comic Sans MS" panose="030F0702030302020204" pitchFamily="66" charset="0"/>
                        </a:rPr>
                        <a:t> people believe that the simple threat of them has prevented further world wars. (mutually assured destruction – hesitation to attack due to threat of nuclear attack)</a:t>
                      </a:r>
                    </a:p>
                    <a:p>
                      <a:r>
                        <a:rPr lang="en-GB" sz="400" dirty="0">
                          <a:latin typeface="Comic Sans MS" panose="030F0702030302020204" pitchFamily="66" charset="0"/>
                        </a:rPr>
                        <a:t>- Biological and chemical weapons do</a:t>
                      </a:r>
                      <a:r>
                        <a:rPr lang="en-GB" sz="400" baseline="0" dirty="0">
                          <a:latin typeface="Comic Sans MS" panose="030F0702030302020204" pitchFamily="66" charset="0"/>
                        </a:rPr>
                        <a:t> not destroy buildings so they are an efficient way to destroy an enemy but the infrastructure to be used by the attacker</a:t>
                      </a:r>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400" dirty="0">
                          <a:latin typeface="Comic Sans MS" panose="030F0702030302020204" pitchFamily="66" charset="0"/>
                        </a:rPr>
                        <a:t>- Deliberately</a:t>
                      </a:r>
                      <a:r>
                        <a:rPr lang="en-GB" sz="400" baseline="0" dirty="0">
                          <a:latin typeface="Comic Sans MS" panose="030F0702030302020204" pitchFamily="66" charset="0"/>
                        </a:rPr>
                        <a:t> target innocent civilians</a:t>
                      </a:r>
                    </a:p>
                    <a:p>
                      <a:r>
                        <a:rPr lang="en-GB" sz="400" dirty="0">
                          <a:latin typeface="Comic Sans MS" panose="030F0702030302020204" pitchFamily="66" charset="0"/>
                        </a:rPr>
                        <a:t>-</a:t>
                      </a:r>
                      <a:r>
                        <a:rPr lang="en-GB" sz="400" baseline="0" dirty="0">
                          <a:latin typeface="Comic Sans MS" panose="030F0702030302020204" pitchFamily="66" charset="0"/>
                        </a:rPr>
                        <a:t> Threaten the world with extinction (nuclear war between USA &amp; Russia would virtually leave the earth uninhabitable)</a:t>
                      </a:r>
                    </a:p>
                    <a:p>
                      <a:r>
                        <a:rPr lang="en-GB" sz="400" dirty="0">
                          <a:latin typeface="Comic Sans MS" panose="030F0702030302020204" pitchFamily="66" charset="0"/>
                        </a:rPr>
                        <a:t>- Chemical and biological weapons</a:t>
                      </a:r>
                      <a:r>
                        <a:rPr lang="en-GB" sz="400" baseline="0" dirty="0">
                          <a:latin typeface="Comic Sans MS" panose="030F0702030302020204" pitchFamily="66" charset="0"/>
                        </a:rPr>
                        <a:t> are difficult to deliver effectively. No one knows the effect that large quantities could have on the atmosphere. </a:t>
                      </a:r>
                    </a:p>
                    <a:p>
                      <a:r>
                        <a:rPr lang="en-GB" sz="400" dirty="0">
                          <a:latin typeface="Comic Sans MS" panose="030F0702030302020204" pitchFamily="66" charset="0"/>
                        </a:rPr>
                        <a:t>- These</a:t>
                      </a:r>
                      <a:r>
                        <a:rPr lang="en-GB" sz="400" baseline="0" dirty="0">
                          <a:latin typeface="Comic Sans MS" panose="030F0702030302020204" pitchFamily="66" charset="0"/>
                        </a:rPr>
                        <a:t> weapons could be uncontrollable once released</a:t>
                      </a:r>
                      <a:endParaRPr lang="en-GB" sz="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11829" y="2952937"/>
            <a:ext cx="2195736" cy="2231380"/>
          </a:xfrm>
          <a:prstGeom prst="rect">
            <a:avLst/>
          </a:prstGeom>
          <a:noFill/>
        </p:spPr>
        <p:txBody>
          <a:bodyPr wrap="square" rtlCol="0">
            <a:spAutoFit/>
          </a:bodyPr>
          <a:lstStyle/>
          <a:p>
            <a:r>
              <a:rPr lang="en-GB" sz="600" b="1" dirty="0">
                <a:latin typeface="Comic Sans MS" panose="030F0702030302020204" pitchFamily="66" charset="0"/>
              </a:rPr>
              <a:t>Muslim attitudes to WMD:</a:t>
            </a:r>
          </a:p>
          <a:p>
            <a:r>
              <a:rPr lang="en-GB" sz="500" dirty="0">
                <a:latin typeface="Comic Sans MS" panose="030F0702030302020204" pitchFamily="66" charset="0"/>
              </a:rPr>
              <a:t>- Just War teachings make it difficult for Muslims to justify WMD. Islam gives detailed rules about warfare including atrocities, genocide and rape and clearly forbids the killing of innocents not involved in war. </a:t>
            </a:r>
          </a:p>
          <a:p>
            <a:r>
              <a:rPr lang="en-GB" sz="500" dirty="0">
                <a:latin typeface="Comic Sans MS" panose="030F0702030302020204" pitchFamily="66" charset="0"/>
              </a:rPr>
              <a:t>- Pakistan has WMD purely to defend from its enemy, India. Pakistan have never provided a Islamic justification for having WMD. </a:t>
            </a:r>
          </a:p>
          <a:p>
            <a:endParaRPr lang="en-GB" sz="500" dirty="0">
              <a:latin typeface="Comic Sans MS" panose="030F0702030302020204" pitchFamily="66" charset="0"/>
            </a:endParaRPr>
          </a:p>
          <a:p>
            <a:r>
              <a:rPr lang="en-GB" sz="600" b="1" dirty="0">
                <a:latin typeface="Comic Sans MS" panose="030F0702030302020204" pitchFamily="66" charset="0"/>
              </a:rPr>
              <a:t>Humanists and WMD:</a:t>
            </a:r>
          </a:p>
          <a:p>
            <a:r>
              <a:rPr lang="en-GB" sz="500" dirty="0">
                <a:latin typeface="Comic Sans MS" panose="030F0702030302020204" pitchFamily="66" charset="0"/>
              </a:rPr>
              <a:t>- No Humanist would accept the use of WMD but understands it necessity to act as a deterrent against other countries, even if there was never any intention to use them. </a:t>
            </a:r>
          </a:p>
          <a:p>
            <a:endParaRPr lang="en-GB" sz="500" dirty="0">
              <a:latin typeface="Comic Sans MS" panose="030F0702030302020204" pitchFamily="66" charset="0"/>
            </a:endParaRPr>
          </a:p>
          <a:p>
            <a:r>
              <a:rPr lang="en-GB" sz="600" b="1" dirty="0">
                <a:latin typeface="Comic Sans MS" panose="030F0702030302020204" pitchFamily="66" charset="0"/>
              </a:rPr>
              <a:t>Atheists and WMD:</a:t>
            </a:r>
          </a:p>
          <a:p>
            <a:r>
              <a:rPr lang="en-GB" sz="500" dirty="0">
                <a:latin typeface="Comic Sans MS" panose="030F0702030302020204" pitchFamily="66" charset="0"/>
              </a:rPr>
              <a:t>- Some atheists believe that this life and earth are all we have an we should not use weapons that could potentially destroy the planet. </a:t>
            </a:r>
          </a:p>
          <a:p>
            <a:r>
              <a:rPr lang="en-GB" sz="500" dirty="0">
                <a:latin typeface="Comic Sans MS" panose="030F0702030302020204" pitchFamily="66" charset="0"/>
              </a:rPr>
              <a:t>- Other atheists would agree that a country should possess WMD as a means of self-defence to prevent from attack. </a:t>
            </a:r>
          </a:p>
          <a:p>
            <a:endParaRPr lang="en-GB" sz="500" dirty="0">
              <a:latin typeface="Comic Sans MS" panose="030F0702030302020204" pitchFamily="66" charset="0"/>
            </a:endParaRPr>
          </a:p>
          <a:p>
            <a:r>
              <a:rPr lang="en-GB" sz="600" b="1" dirty="0">
                <a:latin typeface="Comic Sans MS" panose="030F0702030302020204" pitchFamily="66" charset="0"/>
              </a:rPr>
              <a:t>Utilitarianism</a:t>
            </a:r>
          </a:p>
          <a:p>
            <a:r>
              <a:rPr lang="en-GB" sz="500" dirty="0">
                <a:latin typeface="Comic Sans MS" panose="030F0702030302020204" pitchFamily="66" charset="0"/>
              </a:rPr>
              <a:t>Possessing WMD has led to less conflict and so ‘the greatest happiness for the greatest number’. Everyone is happier living in peace, this may be due to a country feeling safe protected by their arms. </a:t>
            </a:r>
          </a:p>
          <a:p>
            <a:endParaRPr lang="en-GB" sz="500" dirty="0">
              <a:latin typeface="Comic Sans MS" panose="030F0702030302020204" pitchFamily="66" charset="0"/>
            </a:endParaRPr>
          </a:p>
        </p:txBody>
      </p:sp>
      <p:sp>
        <p:nvSpPr>
          <p:cNvPr id="6" name="Rectangle 5"/>
          <p:cNvSpPr/>
          <p:nvPr/>
        </p:nvSpPr>
        <p:spPr>
          <a:xfrm>
            <a:off x="0" y="0"/>
            <a:ext cx="2207565" cy="51435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243569" y="777301"/>
            <a:ext cx="3336544" cy="4385816"/>
          </a:xfrm>
          <a:prstGeom prst="rect">
            <a:avLst/>
          </a:prstGeom>
          <a:noFill/>
        </p:spPr>
        <p:txBody>
          <a:bodyPr wrap="square" rtlCol="0">
            <a:spAutoFit/>
          </a:bodyPr>
          <a:lstStyle/>
          <a:p>
            <a:r>
              <a:rPr lang="en-GB" sz="800" b="1" u="sng" dirty="0">
                <a:latin typeface="Comic Sans MS" panose="030F0702030302020204" pitchFamily="66" charset="0"/>
              </a:rPr>
              <a:t>8. Issues surrounding conflict</a:t>
            </a:r>
          </a:p>
          <a:p>
            <a:r>
              <a:rPr lang="en-GB" sz="600" b="1" dirty="0">
                <a:latin typeface="Comic Sans MS" panose="030F0702030302020204" pitchFamily="66" charset="0"/>
              </a:rPr>
              <a:t>Violence </a:t>
            </a:r>
          </a:p>
          <a:p>
            <a:r>
              <a:rPr lang="en-GB" sz="500" dirty="0">
                <a:latin typeface="Comic Sans MS" panose="030F0702030302020204" pitchFamily="66" charset="0"/>
              </a:rPr>
              <a:t>- Conflict often leads to violence and most violence happens in the home. Office of National Statistics claims that in 2015, 2 women a week were killed by a current or former partner. It is estimated that 1 in 4 people will experience domestic violence in their lifetime. </a:t>
            </a:r>
          </a:p>
          <a:p>
            <a:r>
              <a:rPr lang="en-GB" sz="500" dirty="0">
                <a:latin typeface="Comic Sans MS" panose="030F0702030302020204" pitchFamily="66" charset="0"/>
              </a:rPr>
              <a:t>- In countries where guns are legal, there are higher rates of fatalities following violence</a:t>
            </a:r>
          </a:p>
          <a:p>
            <a:pPr marL="171450" indent="-171450">
              <a:buFontTx/>
              <a:buChar char="-"/>
            </a:pPr>
            <a:r>
              <a:rPr lang="en-GB" sz="500" dirty="0">
                <a:latin typeface="Comic Sans MS" panose="030F0702030302020204" pitchFamily="66" charset="0"/>
              </a:rPr>
              <a:t>Crime often involves violence (e.g. rape, assault, burglary)</a:t>
            </a:r>
          </a:p>
          <a:p>
            <a:pPr marL="171450" indent="-171450">
              <a:buFontTx/>
              <a:buChar char="-"/>
            </a:pPr>
            <a:endParaRPr lang="en-GB" sz="500" dirty="0">
              <a:latin typeface="Comic Sans MS" panose="030F0702030302020204" pitchFamily="66" charset="0"/>
            </a:endParaRPr>
          </a:p>
          <a:p>
            <a:r>
              <a:rPr lang="en-GB" sz="600" b="1" dirty="0">
                <a:latin typeface="Comic Sans MS" panose="030F0702030302020204" pitchFamily="66" charset="0"/>
              </a:rPr>
              <a:t>Muslim views on violence</a:t>
            </a:r>
          </a:p>
          <a:p>
            <a:r>
              <a:rPr lang="en-GB" sz="500" dirty="0">
                <a:latin typeface="Comic Sans MS" panose="030F0702030302020204" pitchFamily="66" charset="0"/>
              </a:rPr>
              <a:t>Muslims believe in a civilised society and against the use of violence unless under legal authority because:</a:t>
            </a:r>
          </a:p>
          <a:p>
            <a:r>
              <a:rPr lang="en-GB" sz="500" dirty="0">
                <a:latin typeface="Comic Sans MS" panose="030F0702030302020204" pitchFamily="66" charset="0"/>
              </a:rPr>
              <a:t>- Islam regards using violence without just cause as sinful</a:t>
            </a:r>
          </a:p>
          <a:p>
            <a:r>
              <a:rPr lang="en-GB" sz="500" dirty="0">
                <a:latin typeface="Comic Sans MS" panose="030F0702030302020204" pitchFamily="66" charset="0"/>
              </a:rPr>
              <a:t>- Islam teaches that all Muslims are members of the </a:t>
            </a:r>
            <a:r>
              <a:rPr lang="en-GB" sz="500" dirty="0" err="1">
                <a:latin typeface="Comic Sans MS" panose="030F0702030302020204" pitchFamily="66" charset="0"/>
              </a:rPr>
              <a:t>Ummah</a:t>
            </a:r>
            <a:r>
              <a:rPr lang="en-GB" sz="500" dirty="0">
                <a:latin typeface="Comic Sans MS" panose="030F0702030302020204" pitchFamily="66" charset="0"/>
              </a:rPr>
              <a:t> and have equal treatment and respect. Using violence against one another is acting against the </a:t>
            </a:r>
            <a:r>
              <a:rPr lang="en-GB" sz="500" dirty="0" err="1">
                <a:latin typeface="Comic Sans MS" panose="030F0702030302020204" pitchFamily="66" charset="0"/>
              </a:rPr>
              <a:t>ummah</a:t>
            </a:r>
            <a:r>
              <a:rPr lang="en-GB" sz="500" dirty="0">
                <a:latin typeface="Comic Sans MS" panose="030F0702030302020204" pitchFamily="66" charset="0"/>
              </a:rPr>
              <a:t>. </a:t>
            </a:r>
          </a:p>
          <a:p>
            <a:r>
              <a:rPr lang="en-GB" sz="500" dirty="0">
                <a:latin typeface="Comic Sans MS" panose="030F0702030302020204" pitchFamily="66" charset="0"/>
              </a:rPr>
              <a:t>- It is a duty of Muslims to protect the weak and innocent</a:t>
            </a:r>
          </a:p>
          <a:p>
            <a:r>
              <a:rPr lang="en-GB" sz="500" dirty="0">
                <a:latin typeface="Comic Sans MS" panose="030F0702030302020204" pitchFamily="66" charset="0"/>
              </a:rPr>
              <a:t>- Muhammad said ‘</a:t>
            </a:r>
            <a:r>
              <a:rPr lang="en-GB" sz="500" i="1" dirty="0">
                <a:latin typeface="Comic Sans MS" panose="030F0702030302020204" pitchFamily="66" charset="0"/>
              </a:rPr>
              <a:t>Every Muslim is a brother to every Muslim</a:t>
            </a:r>
            <a:r>
              <a:rPr lang="en-GB" sz="500" dirty="0">
                <a:latin typeface="Comic Sans MS" panose="030F0702030302020204" pitchFamily="66" charset="0"/>
              </a:rPr>
              <a:t>’</a:t>
            </a:r>
          </a:p>
          <a:p>
            <a:endParaRPr lang="en-GB" sz="400" dirty="0">
              <a:latin typeface="Comic Sans MS" panose="030F0702030302020204" pitchFamily="66" charset="0"/>
            </a:endParaRPr>
          </a:p>
          <a:p>
            <a:r>
              <a:rPr lang="en-GB" sz="600" b="1" dirty="0">
                <a:latin typeface="Comic Sans MS" panose="030F0702030302020204" pitchFamily="66" charset="0"/>
              </a:rPr>
              <a:t>Terrorism</a:t>
            </a:r>
          </a:p>
          <a:p>
            <a:r>
              <a:rPr lang="en-GB" sz="500" dirty="0">
                <a:latin typeface="Comic Sans MS" panose="030F0702030302020204" pitchFamily="66" charset="0"/>
              </a:rPr>
              <a:t>The word terrorism is based on the Latin term ‘to frighten’. The United Nations has defined terrorism as:</a:t>
            </a:r>
          </a:p>
          <a:p>
            <a:endParaRPr lang="en-GB" sz="500" dirty="0">
              <a:latin typeface="Comic Sans MS" panose="030F0702030302020204" pitchFamily="66" charset="0"/>
            </a:endParaRPr>
          </a:p>
          <a:p>
            <a:r>
              <a:rPr lang="en-GB" sz="500" dirty="0">
                <a:latin typeface="Comic Sans MS" panose="030F0702030302020204" pitchFamily="66" charset="0"/>
              </a:rPr>
              <a:t>‘intended to cause death or serious bodily harm to civilians or non-combatants with the purpose of intimidating a population or compelling a government or an international organisation to do or abstain from doing any act’</a:t>
            </a:r>
          </a:p>
          <a:p>
            <a:endParaRPr lang="en-GB" sz="500" dirty="0">
              <a:latin typeface="Comic Sans MS" panose="030F0702030302020204" pitchFamily="66" charset="0"/>
            </a:endParaRPr>
          </a:p>
          <a:p>
            <a:r>
              <a:rPr lang="en-GB" sz="500" dirty="0">
                <a:latin typeface="Comic Sans MS" panose="030F0702030302020204" pitchFamily="66" charset="0"/>
              </a:rPr>
              <a:t>Some of the most notorious acts of terror include:</a:t>
            </a:r>
          </a:p>
          <a:p>
            <a:r>
              <a:rPr lang="en-GB" sz="500" dirty="0">
                <a:latin typeface="Comic Sans MS" panose="030F0702030302020204" pitchFamily="66" charset="0"/>
              </a:rPr>
              <a:t>- 9/11 attacks on the twin towers in NYC and the Pentagon in Washington in September 2001</a:t>
            </a:r>
          </a:p>
          <a:p>
            <a:r>
              <a:rPr lang="en-GB" sz="500" dirty="0">
                <a:latin typeface="Comic Sans MS" panose="030F0702030302020204" pitchFamily="66" charset="0"/>
              </a:rPr>
              <a:t>- 7/7 attacks in London in July 2005 where 3 bombs were detonated on public transport throughout the city</a:t>
            </a:r>
          </a:p>
          <a:p>
            <a:r>
              <a:rPr lang="en-GB" sz="500" dirty="0">
                <a:latin typeface="Comic Sans MS" panose="030F0702030302020204" pitchFamily="66" charset="0"/>
              </a:rPr>
              <a:t>- Paris bombings in November 2015 where attackers invaded a concert and took hostages and attacked in nearby cafes &amp; bars</a:t>
            </a:r>
          </a:p>
          <a:p>
            <a:r>
              <a:rPr lang="en-GB" sz="500" dirty="0">
                <a:latin typeface="Comic Sans MS" panose="030F0702030302020204" pitchFamily="66" charset="0"/>
              </a:rPr>
              <a:t>- March 2017 Westminster attack consisting of a van running down pedestrians followed by street attacks. </a:t>
            </a:r>
          </a:p>
          <a:p>
            <a:r>
              <a:rPr lang="en-GB" sz="500" dirty="0">
                <a:latin typeface="Comic Sans MS" panose="030F0702030302020204" pitchFamily="66" charset="0"/>
              </a:rPr>
              <a:t>- Manchester concert in May 2017 where a bomb was detonated at the end of an Ariana Grande concert killing 22 predominantly young Ariana Grande fans.</a:t>
            </a:r>
          </a:p>
          <a:p>
            <a:endParaRPr lang="en-GB" sz="500" dirty="0">
              <a:latin typeface="Comic Sans MS" panose="030F0702030302020204" pitchFamily="66" charset="0"/>
            </a:endParaRPr>
          </a:p>
          <a:p>
            <a:r>
              <a:rPr lang="en-GB" sz="600" b="1" dirty="0">
                <a:latin typeface="Comic Sans MS" panose="030F0702030302020204" pitchFamily="66" charset="0"/>
              </a:rPr>
              <a:t>Muslim views on terrorism</a:t>
            </a:r>
          </a:p>
          <a:p>
            <a:r>
              <a:rPr lang="en-GB" sz="500" dirty="0">
                <a:latin typeface="Comic Sans MS" panose="030F0702030302020204" pitchFamily="66" charset="0"/>
              </a:rPr>
              <a:t>Just War teachings make it simple that terrorism is not acceptable and this has been developed by scholars such as Hamza Yusuf. He makes the following points:</a:t>
            </a:r>
          </a:p>
          <a:p>
            <a:r>
              <a:rPr lang="en-GB" sz="500" dirty="0">
                <a:latin typeface="Comic Sans MS" panose="030F0702030302020204" pitchFamily="66" charset="0"/>
              </a:rPr>
              <a:t>- Islam prohibits the killing of innocents. The Prophet Mohammad said ‘Do not kill women or children or non-combatants and do not kill old people or religious people’</a:t>
            </a:r>
          </a:p>
          <a:p>
            <a:r>
              <a:rPr lang="en-GB" sz="500" dirty="0">
                <a:latin typeface="Comic Sans MS" panose="030F0702030302020204" pitchFamily="66" charset="0"/>
              </a:rPr>
              <a:t>- Suicide is haram</a:t>
            </a:r>
          </a:p>
          <a:p>
            <a:r>
              <a:rPr lang="en-GB" sz="500" dirty="0">
                <a:latin typeface="Comic Sans MS" panose="030F0702030302020204" pitchFamily="66" charset="0"/>
              </a:rPr>
              <a:t>- Murder is haram and to kill civilians is murder</a:t>
            </a:r>
          </a:p>
          <a:p>
            <a:r>
              <a:rPr lang="en-GB" sz="500" dirty="0">
                <a:latin typeface="Comic Sans MS" panose="030F0702030302020204" pitchFamily="66" charset="0"/>
              </a:rPr>
              <a:t>- The Prophet said that there are people who kill in the name of Islam and go to hell. When asked why, he answered, ‘Because they weren't fighting truly for the sake of God’</a:t>
            </a:r>
          </a:p>
          <a:p>
            <a:endParaRPr lang="en-GB" sz="600" b="1" dirty="0">
              <a:latin typeface="Comic Sans MS" panose="030F0702030302020204" pitchFamily="66" charset="0"/>
            </a:endParaRPr>
          </a:p>
          <a:p>
            <a:r>
              <a:rPr lang="en-GB" sz="600" b="1" dirty="0">
                <a:latin typeface="Comic Sans MS" panose="030F0702030302020204" pitchFamily="66" charset="0"/>
              </a:rPr>
              <a:t>How Muslims how worked to overcome these issues</a:t>
            </a:r>
          </a:p>
          <a:p>
            <a:r>
              <a:rPr lang="en-GB" sz="500" dirty="0">
                <a:latin typeface="Comic Sans MS" panose="030F0702030302020204" pitchFamily="66" charset="0"/>
              </a:rPr>
              <a:t>The Muslim council of Britain has:</a:t>
            </a:r>
          </a:p>
          <a:p>
            <a:r>
              <a:rPr lang="en-GB" sz="500" dirty="0">
                <a:latin typeface="Comic Sans MS" panose="030F0702030302020204" pitchFamily="66" charset="0"/>
              </a:rPr>
              <a:t>- Paid for advertisements in the national press condemning terror in the name of UK Muslims</a:t>
            </a:r>
          </a:p>
          <a:p>
            <a:r>
              <a:rPr lang="en-GB" sz="500" dirty="0">
                <a:latin typeface="Comic Sans MS" panose="030F0702030302020204" pitchFamily="66" charset="0"/>
              </a:rPr>
              <a:t>- Encouraged community efforts to report criminal activities and co-operate with police</a:t>
            </a:r>
          </a:p>
          <a:p>
            <a:r>
              <a:rPr lang="en-GB" sz="500" dirty="0">
                <a:latin typeface="Comic Sans MS" panose="030F0702030302020204" pitchFamily="66" charset="0"/>
              </a:rPr>
              <a:t>- Worked closely with Muslim communities and police to develop a successful counter-terrorism policy</a:t>
            </a:r>
          </a:p>
          <a:p>
            <a:endParaRPr lang="en-GB" sz="500" dirty="0">
              <a:latin typeface="Comic Sans MS" panose="030F0702030302020204" pitchFamily="66" charset="0"/>
            </a:endParaRPr>
          </a:p>
          <a:p>
            <a:r>
              <a:rPr lang="en-GB" sz="600" b="1" dirty="0">
                <a:latin typeface="Comic Sans MS" panose="030F0702030302020204" pitchFamily="66" charset="0"/>
              </a:rPr>
              <a:t>Humanist and atheist attitude to conflict</a:t>
            </a:r>
          </a:p>
          <a:p>
            <a:r>
              <a:rPr lang="en-GB" sz="500" dirty="0">
                <a:latin typeface="Comic Sans MS" panose="030F0702030302020204" pitchFamily="66" charset="0"/>
              </a:rPr>
              <a:t>Humanists feel it is fundamentally wrong for civilians to be targeted by violence to achieve political, social, economical or religious ends. They feel there can be no justification for trying to bring about a feeling of terror in a civilian population. </a:t>
            </a:r>
          </a:p>
        </p:txBody>
      </p:sp>
      <p:sp>
        <p:nvSpPr>
          <p:cNvPr id="8" name="Rectangle 7"/>
          <p:cNvSpPr/>
          <p:nvPr/>
        </p:nvSpPr>
        <p:spPr>
          <a:xfrm>
            <a:off x="2243568" y="777300"/>
            <a:ext cx="3264536" cy="43661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207565" y="146193"/>
            <a:ext cx="3300540" cy="400110"/>
          </a:xfrm>
          <a:prstGeom prst="rect">
            <a:avLst/>
          </a:prstGeom>
          <a:noFill/>
        </p:spPr>
        <p:txBody>
          <a:bodyPr wrap="square" rtlCol="0">
            <a:spAutoFit/>
          </a:bodyPr>
          <a:lstStyle/>
          <a:p>
            <a:pPr algn="ctr"/>
            <a:r>
              <a:rPr lang="en-GB" sz="2000" dirty="0">
                <a:latin typeface="Comic Sans MS" panose="030F0702030302020204" pitchFamily="66" charset="0"/>
              </a:rPr>
              <a:t>Peace and Conflict</a:t>
            </a:r>
          </a:p>
        </p:txBody>
      </p:sp>
      <p:pic>
        <p:nvPicPr>
          <p:cNvPr id="2052" name="Picture 4" descr="Image result for wa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802" y="113281"/>
            <a:ext cx="543719" cy="54008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748" y="179231"/>
            <a:ext cx="360040" cy="36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580113" y="0"/>
            <a:ext cx="3456383" cy="3139321"/>
          </a:xfrm>
          <a:prstGeom prst="rect">
            <a:avLst/>
          </a:prstGeom>
          <a:noFill/>
        </p:spPr>
        <p:txBody>
          <a:bodyPr wrap="square" rtlCol="0">
            <a:spAutoFit/>
          </a:bodyPr>
          <a:lstStyle/>
          <a:p>
            <a:r>
              <a:rPr lang="en-GB" sz="600" dirty="0">
                <a:latin typeface="Comic Sans MS" panose="030F0702030302020204" pitchFamily="66" charset="0"/>
              </a:rPr>
              <a:t>Possible exam questions:</a:t>
            </a:r>
          </a:p>
          <a:p>
            <a:endParaRPr lang="en-GB" sz="600" dirty="0">
              <a:latin typeface="Comic Sans MS" panose="030F0702030302020204" pitchFamily="66" charset="0"/>
            </a:endParaRPr>
          </a:p>
          <a:p>
            <a:r>
              <a:rPr lang="en-GB" sz="600" dirty="0">
                <a:latin typeface="Comic Sans MS" panose="030F0702030302020204" pitchFamily="66" charset="0"/>
              </a:rPr>
              <a:t>a) Outline 3 ways in which Muslims work for peace (3 marks)</a:t>
            </a:r>
          </a:p>
          <a:p>
            <a:r>
              <a:rPr lang="en-GB" sz="600" dirty="0">
                <a:latin typeface="Comic Sans MS" panose="030F0702030302020204" pitchFamily="66" charset="0"/>
              </a:rPr>
              <a:t>a) Outline 3 ways problems with the use of WMD (3 marks)</a:t>
            </a:r>
          </a:p>
          <a:p>
            <a:r>
              <a:rPr lang="en-GB" sz="600" dirty="0">
                <a:latin typeface="Comic Sans MS" panose="030F0702030302020204" pitchFamily="66" charset="0"/>
              </a:rPr>
              <a:t>a) Outline 3 causes of war (3 marks)</a:t>
            </a:r>
          </a:p>
          <a:p>
            <a:endParaRPr lang="en-GB" sz="600" dirty="0">
              <a:latin typeface="Comic Sans MS" panose="030F0702030302020204" pitchFamily="66" charset="0"/>
            </a:endParaRPr>
          </a:p>
          <a:p>
            <a:r>
              <a:rPr lang="en-GB" sz="600" dirty="0">
                <a:latin typeface="Comic Sans MS" panose="030F0702030302020204" pitchFamily="66" charset="0"/>
              </a:rPr>
              <a:t>b) Explain two reasons why conflict occurs (4 marks)</a:t>
            </a:r>
          </a:p>
          <a:p>
            <a:r>
              <a:rPr lang="en-GB" sz="600" dirty="0">
                <a:latin typeface="Comic Sans MS" panose="030F0702030302020204" pitchFamily="66" charset="0"/>
              </a:rPr>
              <a:t>b) Explain two benefits of using WMD (4 marks)</a:t>
            </a:r>
          </a:p>
          <a:p>
            <a:r>
              <a:rPr lang="en-GB" sz="600" dirty="0">
                <a:latin typeface="Comic Sans MS" panose="030F0702030302020204" pitchFamily="66" charset="0"/>
              </a:rPr>
              <a:t>b) Explain two reasons why Muslims work for peace today (4 marks)</a:t>
            </a:r>
          </a:p>
          <a:p>
            <a:endParaRPr lang="en-GB" sz="600" dirty="0">
              <a:latin typeface="Comic Sans MS" panose="030F0702030302020204" pitchFamily="66" charset="0"/>
            </a:endParaRPr>
          </a:p>
          <a:p>
            <a:r>
              <a:rPr lang="en-GB" sz="600" dirty="0">
                <a:latin typeface="Comic Sans MS" panose="030F0702030302020204" pitchFamily="66" charset="0"/>
              </a:rPr>
              <a:t>c) Explain two reasons why Muslims might be against terrorism. In your answer you must refer to a source of wisdom and authority (5 marks)</a:t>
            </a:r>
          </a:p>
          <a:p>
            <a:r>
              <a:rPr lang="en-GB" sz="600" dirty="0">
                <a:latin typeface="Comic Sans MS" panose="030F0702030302020204" pitchFamily="66" charset="0"/>
              </a:rPr>
              <a:t>c) Explain two reasons why Muslims might regard a was as a Holy War. In your answer you must refer to a source of wisdom and authority (5 marks)</a:t>
            </a:r>
          </a:p>
          <a:p>
            <a:r>
              <a:rPr lang="en-GB" sz="600" dirty="0">
                <a:latin typeface="Comic Sans MS" panose="030F0702030302020204" pitchFamily="66" charset="0"/>
              </a:rPr>
              <a:t>c) Explain two reasons why there are so few pacifists in Islam. In your answer you must refer to a source of wisdom and authority (5 marks)</a:t>
            </a:r>
          </a:p>
          <a:p>
            <a:endParaRPr lang="en-GB" sz="600" dirty="0">
              <a:latin typeface="Comic Sans MS" panose="030F0702030302020204" pitchFamily="66" charset="0"/>
            </a:endParaRPr>
          </a:p>
          <a:p>
            <a:r>
              <a:rPr lang="en-GB" sz="600" dirty="0">
                <a:latin typeface="Comic Sans MS" panose="030F0702030302020204" pitchFamily="66" charset="0"/>
              </a:rPr>
              <a:t>d) ‘There can be no peace without justice’. Evaluate this statement considering arguments for and against. In your answer you should:</a:t>
            </a:r>
          </a:p>
          <a:p>
            <a:pPr marL="171450" indent="-171450">
              <a:buFontTx/>
              <a:buChar char="-"/>
            </a:pPr>
            <a:r>
              <a:rPr lang="en-GB" sz="600" dirty="0">
                <a:latin typeface="Comic Sans MS" panose="030F0702030302020204" pitchFamily="66" charset="0"/>
              </a:rPr>
              <a:t>Refer to Muslim points of view</a:t>
            </a:r>
          </a:p>
          <a:p>
            <a:pPr marL="171450" indent="-171450">
              <a:buFontTx/>
              <a:buChar char="-"/>
            </a:pPr>
            <a:r>
              <a:rPr lang="en-GB" sz="600" dirty="0">
                <a:latin typeface="Comic Sans MS" panose="030F0702030302020204" pitchFamily="66" charset="0"/>
              </a:rPr>
              <a:t>Reach a justified conclusion</a:t>
            </a:r>
          </a:p>
          <a:p>
            <a:endParaRPr lang="en-GB" sz="600" dirty="0">
              <a:latin typeface="Comic Sans MS" panose="030F0702030302020204" pitchFamily="66" charset="0"/>
            </a:endParaRPr>
          </a:p>
          <a:p>
            <a:r>
              <a:rPr lang="en-GB" sz="600" dirty="0">
                <a:latin typeface="Comic Sans MS" panose="030F0702030302020204" pitchFamily="66" charset="0"/>
              </a:rPr>
              <a:t>d) ‘Religion is the main cause of wars’ Evaluate this statement considering arguments for and against. In your answer you should:</a:t>
            </a:r>
          </a:p>
          <a:p>
            <a:pPr marL="171450" indent="-171450">
              <a:buFontTx/>
              <a:buChar char="-"/>
            </a:pPr>
            <a:r>
              <a:rPr lang="en-GB" sz="600" dirty="0">
                <a:latin typeface="Comic Sans MS" panose="030F0702030302020204" pitchFamily="66" charset="0"/>
              </a:rPr>
              <a:t>Refer to Muslim points of view</a:t>
            </a:r>
          </a:p>
          <a:p>
            <a:pPr marL="171450" indent="-171450">
              <a:buFontTx/>
              <a:buChar char="-"/>
            </a:pPr>
            <a:r>
              <a:rPr lang="en-GB" sz="600" dirty="0">
                <a:latin typeface="Comic Sans MS" panose="030F0702030302020204" pitchFamily="66" charset="0"/>
              </a:rPr>
              <a:t>Refer to non-religious points of view and Situation Ethics</a:t>
            </a:r>
          </a:p>
          <a:p>
            <a:pPr marL="171450" indent="-171450">
              <a:buFontTx/>
              <a:buChar char="-"/>
            </a:pPr>
            <a:r>
              <a:rPr lang="en-GB" sz="600" dirty="0">
                <a:latin typeface="Comic Sans MS" panose="030F0702030302020204" pitchFamily="66" charset="0"/>
              </a:rPr>
              <a:t>Reach a justified conclusion</a:t>
            </a:r>
          </a:p>
          <a:p>
            <a:endParaRPr lang="en-GB" sz="600" dirty="0">
              <a:latin typeface="Comic Sans MS" panose="030F0702030302020204" pitchFamily="66" charset="0"/>
            </a:endParaRPr>
          </a:p>
          <a:p>
            <a:r>
              <a:rPr lang="en-GB" sz="600" dirty="0">
                <a:latin typeface="Comic Sans MS" panose="030F0702030302020204" pitchFamily="66" charset="0"/>
              </a:rPr>
              <a:t>d) ‘Religious people should never fight in wars’. Evaluate this statement considering arguments for and against. In your answer you should:</a:t>
            </a:r>
          </a:p>
          <a:p>
            <a:pPr marL="171450" indent="-171450">
              <a:buFontTx/>
              <a:buChar char="-"/>
            </a:pPr>
            <a:r>
              <a:rPr lang="en-GB" sz="600" dirty="0">
                <a:latin typeface="Comic Sans MS" panose="030F0702030302020204" pitchFamily="66" charset="0"/>
              </a:rPr>
              <a:t>Refer to Muslim points of view</a:t>
            </a:r>
          </a:p>
          <a:p>
            <a:pPr marL="171450" indent="-171450">
              <a:buFontTx/>
              <a:buChar char="-"/>
            </a:pPr>
            <a:r>
              <a:rPr lang="en-GB" sz="600" dirty="0">
                <a:latin typeface="Comic Sans MS" panose="030F0702030302020204" pitchFamily="66" charset="0"/>
              </a:rPr>
              <a:t>Refer to non-religious points of view</a:t>
            </a:r>
          </a:p>
          <a:p>
            <a:pPr marL="171450" indent="-171450">
              <a:buFontTx/>
              <a:buChar char="-"/>
            </a:pPr>
            <a:r>
              <a:rPr lang="en-GB" sz="600" dirty="0">
                <a:latin typeface="Comic Sans MS" panose="030F0702030302020204" pitchFamily="66" charset="0"/>
              </a:rPr>
              <a:t>Reach a justified conclusion</a:t>
            </a:r>
          </a:p>
        </p:txBody>
      </p:sp>
      <p:graphicFrame>
        <p:nvGraphicFramePr>
          <p:cNvPr id="11" name="Table 10"/>
          <p:cNvGraphicFramePr>
            <a:graphicFrameLocks noGrp="1"/>
          </p:cNvGraphicFramePr>
          <p:nvPr>
            <p:extLst>
              <p:ext uri="{D42A27DB-BD31-4B8C-83A1-F6EECF244321}">
                <p14:modId xmlns:p14="http://schemas.microsoft.com/office/powerpoint/2010/main" val="1800618739"/>
              </p:ext>
            </p:extLst>
          </p:nvPr>
        </p:nvGraphicFramePr>
        <p:xfrm>
          <a:off x="5595119" y="3155344"/>
          <a:ext cx="3441377" cy="1826566"/>
        </p:xfrm>
        <a:graphic>
          <a:graphicData uri="http://schemas.openxmlformats.org/drawingml/2006/table">
            <a:tbl>
              <a:tblPr bandRow="1"/>
              <a:tblGrid>
                <a:gridCol w="1911009">
                  <a:extLst>
                    <a:ext uri="{9D8B030D-6E8A-4147-A177-3AD203B41FA5}">
                      <a16:colId xmlns:a16="http://schemas.microsoft.com/office/drawing/2014/main" val="20000"/>
                    </a:ext>
                  </a:extLst>
                </a:gridCol>
                <a:gridCol w="251514">
                  <a:extLst>
                    <a:ext uri="{9D8B030D-6E8A-4147-A177-3AD203B41FA5}">
                      <a16:colId xmlns:a16="http://schemas.microsoft.com/office/drawing/2014/main" val="20001"/>
                    </a:ext>
                  </a:extLst>
                </a:gridCol>
                <a:gridCol w="251159">
                  <a:extLst>
                    <a:ext uri="{9D8B030D-6E8A-4147-A177-3AD203B41FA5}">
                      <a16:colId xmlns:a16="http://schemas.microsoft.com/office/drawing/2014/main" val="20002"/>
                    </a:ext>
                  </a:extLst>
                </a:gridCol>
                <a:gridCol w="251514">
                  <a:extLst>
                    <a:ext uri="{9D8B030D-6E8A-4147-A177-3AD203B41FA5}">
                      <a16:colId xmlns:a16="http://schemas.microsoft.com/office/drawing/2014/main" val="20003"/>
                    </a:ext>
                  </a:extLst>
                </a:gridCol>
                <a:gridCol w="776181">
                  <a:extLst>
                    <a:ext uri="{9D8B030D-6E8A-4147-A177-3AD203B41FA5}">
                      <a16:colId xmlns:a16="http://schemas.microsoft.com/office/drawing/2014/main" val="20004"/>
                    </a:ext>
                  </a:extLst>
                </a:gridCol>
              </a:tblGrid>
              <a:tr h="363526">
                <a:tc>
                  <a:txBody>
                    <a:bodyPr/>
                    <a:lstStyle/>
                    <a:p>
                      <a:pPr algn="ctr">
                        <a:spcAft>
                          <a:spcPts val="0"/>
                        </a:spcAft>
                      </a:pPr>
                      <a:r>
                        <a:rPr lang="en-GB" sz="700" b="1" u="sng" dirty="0">
                          <a:solidFill>
                            <a:srgbClr val="000000"/>
                          </a:solidFill>
                          <a:effectLst/>
                          <a:latin typeface="Comic Sans MS"/>
                          <a:ea typeface="Comic Sans MS"/>
                          <a:cs typeface="Comic Sans MS"/>
                        </a:rPr>
                        <a:t>Topics</a:t>
                      </a:r>
                      <a:endParaRPr lang="en-GB" sz="7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400" b="1" u="sng">
                          <a:solidFill>
                            <a:srgbClr val="000000"/>
                          </a:solidFill>
                          <a:effectLst/>
                          <a:latin typeface="Comic Sans MS"/>
                          <a:ea typeface="Comic Sans MS"/>
                          <a:cs typeface="Comic Sans MS"/>
                        </a:rPr>
                        <a:t>I’ve got it!</a:t>
                      </a:r>
                      <a:endParaRPr lang="en-GB" sz="4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GB" sz="400" b="1" u="sng">
                          <a:solidFill>
                            <a:srgbClr val="000000"/>
                          </a:solidFill>
                          <a:effectLst/>
                          <a:latin typeface="Comic Sans MS"/>
                          <a:ea typeface="Comic Sans MS"/>
                          <a:cs typeface="Comic Sans MS"/>
                        </a:rPr>
                        <a:t>Bits and bobs!</a:t>
                      </a:r>
                      <a:endParaRPr lang="en-GB" sz="4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400" b="1" u="sng" dirty="0">
                          <a:solidFill>
                            <a:srgbClr val="000000"/>
                          </a:solidFill>
                          <a:effectLst/>
                          <a:latin typeface="Comic Sans MS"/>
                          <a:ea typeface="Comic Sans MS"/>
                          <a:cs typeface="Comic Sans MS"/>
                        </a:rPr>
                        <a:t>Oh dear!</a:t>
                      </a:r>
                      <a:endParaRPr lang="en-GB" sz="4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u="sng">
                          <a:solidFill>
                            <a:srgbClr val="000000"/>
                          </a:solidFill>
                          <a:effectLst/>
                          <a:latin typeface="Comic Sans MS"/>
                          <a:ea typeface="Comic Sans MS"/>
                          <a:cs typeface="Comic Sans MS"/>
                        </a:rPr>
                        <a:t>Questions I still have</a:t>
                      </a:r>
                      <a:endParaRPr lang="en-GB" sz="8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0895">
                <a:tc>
                  <a:txBody>
                    <a:bodyPr/>
                    <a:lstStyle/>
                    <a:p>
                      <a:pPr>
                        <a:lnSpc>
                          <a:spcPct val="200000"/>
                        </a:lnSpc>
                        <a:spcAft>
                          <a:spcPts val="0"/>
                        </a:spcAft>
                      </a:pPr>
                      <a:r>
                        <a:rPr lang="en-GB" sz="600" dirty="0">
                          <a:solidFill>
                            <a:srgbClr val="000000"/>
                          </a:solidFill>
                          <a:effectLst/>
                          <a:latin typeface="Calibri"/>
                          <a:ea typeface="Calibri"/>
                          <a:cs typeface="Calibri"/>
                        </a:rPr>
                        <a:t>Muslim attitudes to Peace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662">
                <a:tc>
                  <a:txBody>
                    <a:bodyPr/>
                    <a:lstStyle/>
                    <a:p>
                      <a:pPr marL="0" lvl="0" indent="0">
                        <a:lnSpc>
                          <a:spcPct val="200000"/>
                        </a:lnSpc>
                        <a:spcAft>
                          <a:spcPts val="0"/>
                        </a:spcAft>
                        <a:buFont typeface="Symbol"/>
                        <a:buNone/>
                      </a:pPr>
                      <a:r>
                        <a:rPr lang="en-GB" sz="600" dirty="0">
                          <a:solidFill>
                            <a:srgbClr val="000000"/>
                          </a:solidFill>
                          <a:effectLst/>
                          <a:latin typeface="Calibri"/>
                          <a:ea typeface="Calibri"/>
                          <a:cs typeface="Calibri"/>
                        </a:rPr>
                        <a:t>The role of Muslims as peacemakers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758">
                <a:tc>
                  <a:txBody>
                    <a:bodyPr/>
                    <a:lstStyle/>
                    <a:p>
                      <a:pPr marL="0" lvl="0" indent="0">
                        <a:lnSpc>
                          <a:spcPct val="200000"/>
                        </a:lnSpc>
                        <a:spcAft>
                          <a:spcPts val="0"/>
                        </a:spcAft>
                        <a:buFont typeface="Symbol"/>
                        <a:buNone/>
                      </a:pPr>
                      <a:r>
                        <a:rPr lang="en-GB" sz="600" dirty="0">
                          <a:solidFill>
                            <a:srgbClr val="000000"/>
                          </a:solidFill>
                          <a:effectLst/>
                          <a:latin typeface="Calibri"/>
                          <a:ea typeface="Calibri"/>
                          <a:cs typeface="Calibri"/>
                        </a:rPr>
                        <a:t>Attitudes to conflict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00" dirty="0">
                          <a:solidFill>
                            <a:srgbClr val="000000"/>
                          </a:solidFill>
                          <a:effectLst/>
                          <a:latin typeface="Comic Sans MS"/>
                          <a:ea typeface="Comic Sans MS"/>
                          <a:cs typeface="Comic Sans MS"/>
                        </a:rPr>
                        <a:t> </a:t>
                      </a: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6854">
                <a:tc>
                  <a:txBody>
                    <a:bodyPr/>
                    <a:lstStyle/>
                    <a:p>
                      <a:pPr marL="0" lvl="0" indent="0">
                        <a:lnSpc>
                          <a:spcPct val="200000"/>
                        </a:lnSpc>
                        <a:spcAft>
                          <a:spcPts val="0"/>
                        </a:spcAft>
                        <a:buFont typeface="Symbol"/>
                        <a:buNone/>
                      </a:pPr>
                      <a:r>
                        <a:rPr lang="en-GB" sz="600" dirty="0">
                          <a:solidFill>
                            <a:srgbClr val="000000"/>
                          </a:solidFill>
                          <a:effectLst/>
                          <a:latin typeface="Calibri"/>
                          <a:ea typeface="Calibri"/>
                          <a:cs typeface="Calibri"/>
                        </a:rPr>
                        <a:t>Pacifism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8950">
                <a:tc>
                  <a:txBody>
                    <a:bodyPr/>
                    <a:lstStyle/>
                    <a:p>
                      <a:pPr marL="0" lvl="0" indent="0">
                        <a:lnSpc>
                          <a:spcPct val="200000"/>
                        </a:lnSpc>
                        <a:spcAft>
                          <a:spcPts val="0"/>
                        </a:spcAft>
                        <a:buFont typeface="Symbol"/>
                        <a:buNone/>
                      </a:pPr>
                      <a:r>
                        <a:rPr lang="en-GB" sz="600" dirty="0">
                          <a:solidFill>
                            <a:srgbClr val="000000"/>
                          </a:solidFill>
                          <a:effectLst/>
                          <a:latin typeface="Calibri"/>
                          <a:ea typeface="Calibri"/>
                          <a:cs typeface="Calibri"/>
                        </a:rPr>
                        <a:t>Just War Theory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016">
                <a:tc>
                  <a:txBody>
                    <a:bodyPr/>
                    <a:lstStyle/>
                    <a:p>
                      <a:pPr marL="0" lvl="0" indent="0">
                        <a:lnSpc>
                          <a:spcPct val="200000"/>
                        </a:lnSpc>
                        <a:spcAft>
                          <a:spcPts val="0"/>
                        </a:spcAft>
                        <a:buFont typeface="Symbol"/>
                        <a:buNone/>
                      </a:pPr>
                      <a:r>
                        <a:rPr lang="en-GB" sz="600" dirty="0">
                          <a:solidFill>
                            <a:srgbClr val="000000"/>
                          </a:solidFill>
                          <a:effectLst/>
                          <a:latin typeface="Calibri"/>
                          <a:ea typeface="Calibri"/>
                          <a:cs typeface="Calibri"/>
                        </a:rPr>
                        <a:t>Holy War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016">
                <a:tc>
                  <a:txBody>
                    <a:bodyPr/>
                    <a:lstStyle/>
                    <a:p>
                      <a:pPr marL="0" lvl="0" indent="0">
                        <a:lnSpc>
                          <a:spcPct val="200000"/>
                        </a:lnSpc>
                        <a:spcAft>
                          <a:spcPts val="0"/>
                        </a:spcAft>
                        <a:buFont typeface="Symbol"/>
                        <a:buNone/>
                      </a:pPr>
                      <a:r>
                        <a:rPr lang="en-GB" sz="600" dirty="0">
                          <a:solidFill>
                            <a:srgbClr val="000000"/>
                          </a:solidFill>
                          <a:effectLst/>
                          <a:latin typeface="Calibri"/>
                          <a:ea typeface="Calibri"/>
                          <a:cs typeface="Calibri"/>
                        </a:rPr>
                        <a:t>Weapons of Mass Destruction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901">
                <a:tc>
                  <a:txBody>
                    <a:bodyPr/>
                    <a:lstStyle/>
                    <a:p>
                      <a:pPr marL="0" lvl="0" indent="0">
                        <a:lnSpc>
                          <a:spcPct val="200000"/>
                        </a:lnSpc>
                        <a:spcAft>
                          <a:spcPts val="0"/>
                        </a:spcAft>
                        <a:buFont typeface="Symbol"/>
                        <a:buNone/>
                      </a:pPr>
                      <a:r>
                        <a:rPr lang="en-GB" sz="600" dirty="0">
                          <a:solidFill>
                            <a:srgbClr val="000000"/>
                          </a:solidFill>
                          <a:effectLst/>
                          <a:latin typeface="Calibri"/>
                          <a:ea typeface="Calibri"/>
                          <a:cs typeface="Calibri"/>
                        </a:rPr>
                        <a:t>Issues surrounding conflict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9E0B2B11D76E45A4A8CA10C7FC0931" ma:contentTypeVersion="20" ma:contentTypeDescription="Create a new document." ma:contentTypeScope="" ma:versionID="f480f0e97bcf7e6ea435bba64c474ce2">
  <xsd:schema xmlns:xsd="http://www.w3.org/2001/XMLSchema" xmlns:xs="http://www.w3.org/2001/XMLSchema" xmlns:p="http://schemas.microsoft.com/office/2006/metadata/properties" xmlns:ns2="2ae8b9b8-deb7-4e47-ba09-cc2898df0d8c" xmlns:ns3="baff96f5-a7d4-4f1d-8526-ffc6a0e3c1dd" targetNamespace="http://schemas.microsoft.com/office/2006/metadata/properties" ma:root="true" ma:fieldsID="c656060c42fcb9b913b267268bc8f422" ns2:_="" ns3:_="">
    <xsd:import namespace="2ae8b9b8-deb7-4e47-ba09-cc2898df0d8c"/>
    <xsd:import namespace="baff96f5-a7d4-4f1d-8526-ffc6a0e3c1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Beth" minOccurs="0"/>
                <xsd:element ref="ns2:MediaServiceLocation" minOccurs="0"/>
                <xsd:element ref="ns2:DateandTim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8b9b8-deb7-4e47-ba09-cc2898df0d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Beth" ma:index="19" nillable="true" ma:displayName="Beth" ma:format="DateTime" ma:internalName="Beth">
      <xsd:simpleType>
        <xsd:restriction base="dms:DateTime"/>
      </xsd:simpleType>
    </xsd:element>
    <xsd:element name="MediaServiceLocation" ma:index="20" nillable="true" ma:displayName="Location" ma:internalName="MediaServiceLocation" ma:readOnly="true">
      <xsd:simpleType>
        <xsd:restriction base="dms:Text"/>
      </xsd:simpleType>
    </xsd:element>
    <xsd:element name="DateandTime" ma:index="21" nillable="true" ma:displayName="Date and Time" ma:format="DateOnly" ma:internalName="DateandTime">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f716dc5-a102-461f-8ebd-7330aa7d30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ff96f5-a7d4-4f1d-8526-ffc6a0e3c1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6046488-a493-40a3-aad1-5cc745c4a11b}" ma:internalName="TaxCatchAll" ma:showField="CatchAllData" ma:web="baff96f5-a7d4-4f1d-8526-ffc6a0e3c1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aff96f5-a7d4-4f1d-8526-ffc6a0e3c1dd" xsi:nil="true"/>
    <lcf76f155ced4ddcb4097134ff3c332f xmlns="2ae8b9b8-deb7-4e47-ba09-cc2898df0d8c">
      <Terms xmlns="http://schemas.microsoft.com/office/infopath/2007/PartnerControls"/>
    </lcf76f155ced4ddcb4097134ff3c332f>
    <Beth xmlns="2ae8b9b8-deb7-4e47-ba09-cc2898df0d8c" xsi:nil="true"/>
    <DateandTime xmlns="2ae8b9b8-deb7-4e47-ba09-cc2898df0d8c" xsi:nil="true"/>
  </documentManagement>
</p:properties>
</file>

<file path=customXml/itemProps1.xml><?xml version="1.0" encoding="utf-8"?>
<ds:datastoreItem xmlns:ds="http://schemas.openxmlformats.org/officeDocument/2006/customXml" ds:itemID="{4BB9C6A5-9B13-4648-AEB0-57076FE2F978}"/>
</file>

<file path=customXml/itemProps2.xml><?xml version="1.0" encoding="utf-8"?>
<ds:datastoreItem xmlns:ds="http://schemas.openxmlformats.org/officeDocument/2006/customXml" ds:itemID="{2685B292-DFAD-493F-9820-E2EFE35CC1A0}">
  <ds:schemaRefs>
    <ds:schemaRef ds:uri="http://schemas.microsoft.com/sharepoint/v3/contenttype/forms"/>
  </ds:schemaRefs>
</ds:datastoreItem>
</file>

<file path=customXml/itemProps3.xml><?xml version="1.0" encoding="utf-8"?>
<ds:datastoreItem xmlns:ds="http://schemas.openxmlformats.org/officeDocument/2006/customXml" ds:itemID="{27506EFD-6886-4A53-A401-6E41EDE2EE02}">
  <ds:schemaRefs>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 ds:uri="http://schemas.microsoft.com/office/2006/documentManagement/types"/>
    <ds:schemaRef ds:uri="5771ca71-c39d-472f-9aab-ebad082fc37b"/>
    <ds:schemaRef ds:uri="76cac377-02ac-48b2-ad01-2bc6b9757121"/>
  </ds:schemaRefs>
</ds:datastoreItem>
</file>

<file path=docProps/app.xml><?xml version="1.0" encoding="utf-8"?>
<Properties xmlns="http://schemas.openxmlformats.org/officeDocument/2006/extended-properties" xmlns:vt="http://schemas.openxmlformats.org/officeDocument/2006/docPropsVTypes">
  <TotalTime>356</TotalTime>
  <Words>3368</Words>
  <Application>Microsoft Office PowerPoint</Application>
  <PresentationFormat>On-screen Show (16:9)</PresentationFormat>
  <Paragraphs>265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Comic Sans MS</vt:lpstr>
      <vt:lpstr>Symbol</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Clarke</dc:creator>
  <cp:lastModifiedBy>Lisa Martin</cp:lastModifiedBy>
  <cp:revision>18</cp:revision>
  <dcterms:modified xsi:type="dcterms:W3CDTF">2024-11-20T12:00:57Z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0x0101009B9E0B2B11D76E45A4A8CA10C7FC0931</vt:lpwstr>
  </property>
  <property fmtid="{D5CDD505-2E9C-101B-9397-08002B2CF9AE}" pid="3" name="Order">
    <vt:r8>9894600</vt:r8>
  </property>
</Properties>
</file>