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20" y="12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02/03/2022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02/03/2022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02/03/2022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02/03/2022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02/03/2022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02/03/2022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pPr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24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The BHS </a:t>
            </a:r>
            <a:r>
              <a:rPr lang="en-GB" sz="2400" dirty="0">
                <a:solidFill>
                  <a:schemeClr val="bg1"/>
                </a:solidFill>
                <a:latin typeface="Waltograph UI" panose="03080602000000000000" pitchFamily="66" charset="0"/>
              </a:rPr>
              <a:t>L</a:t>
            </a:r>
            <a:r>
              <a:rPr lang="en-GB" sz="24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earning Journey – Y10 History</a:t>
            </a:r>
            <a:endParaRPr lang="en-GB" sz="1400" dirty="0">
              <a:solidFill>
                <a:schemeClr val="bg1"/>
              </a:solidFill>
              <a:latin typeface="Waltograph UI" panose="03080602000000000000" pitchFamily="66" charset="0"/>
            </a:endParaRP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99486" y="2969963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Start of Year 10 - GCSE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10 Autumn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779620" y="8061707"/>
            <a:ext cx="416511" cy="20211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717240" y="7627638"/>
            <a:ext cx="60494" cy="37106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347008" y="7568923"/>
            <a:ext cx="3051" cy="38450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951278" y="7538957"/>
            <a:ext cx="24515" cy="42970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77056" y="7559602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/>
          <p:cNvSpPr/>
          <p:nvPr/>
        </p:nvSpPr>
        <p:spPr>
          <a:xfrm>
            <a:off x="4854421" y="673379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10 Autumn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85" name="Rectangle 284"/>
          <p:cNvSpPr/>
          <p:nvPr/>
        </p:nvSpPr>
        <p:spPr>
          <a:xfrm>
            <a:off x="61122" y="8399243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Assessment:</a:t>
            </a:r>
          </a:p>
          <a:p>
            <a:pPr algn="ctr"/>
            <a:r>
              <a:rPr lang="en-GB" sz="700" b="1" dirty="0" smtClean="0">
                <a:solidFill>
                  <a:schemeClr val="tx1"/>
                </a:solidFill>
              </a:rPr>
              <a:t>Weimar and Nazi Germany Past Paper/Specimen Paper</a:t>
            </a:r>
          </a:p>
        </p:txBody>
      </p:sp>
      <p:sp>
        <p:nvSpPr>
          <p:cNvPr id="286" name="Rectangle 285"/>
          <p:cNvSpPr/>
          <p:nvPr/>
        </p:nvSpPr>
        <p:spPr>
          <a:xfrm>
            <a:off x="48058" y="9161409"/>
            <a:ext cx="1534602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Topic: </a:t>
            </a:r>
            <a:r>
              <a:rPr lang="en-GB" sz="800" b="1" dirty="0" err="1" smtClean="0">
                <a:solidFill>
                  <a:schemeClr val="tx1"/>
                </a:solidFill>
              </a:rPr>
              <a:t>Edexcel</a:t>
            </a:r>
            <a:r>
              <a:rPr lang="en-GB" sz="800" b="1" dirty="0" smtClean="0">
                <a:solidFill>
                  <a:schemeClr val="tx1"/>
                </a:solidFill>
              </a:rPr>
              <a:t> Paper 3: Weimar &amp; Nazi Germany</a:t>
            </a:r>
          </a:p>
          <a:p>
            <a:pPr algn="ctr"/>
            <a:endParaRPr lang="en-GB" sz="800" b="1" dirty="0" smtClean="0">
              <a:solidFill>
                <a:schemeClr val="tx1"/>
              </a:solidFill>
            </a:endParaRPr>
          </a:p>
        </p:txBody>
      </p:sp>
      <p:sp>
        <p:nvSpPr>
          <p:cNvPr id="287" name="Rectangle 286"/>
          <p:cNvSpPr/>
          <p:nvPr/>
        </p:nvSpPr>
        <p:spPr>
          <a:xfrm>
            <a:off x="5411972" y="7610865"/>
            <a:ext cx="1374124" cy="99087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 smtClean="0">
              <a:solidFill>
                <a:schemeClr val="tx1"/>
              </a:solidFill>
            </a:endParaRPr>
          </a:p>
          <a:p>
            <a:pPr algn="ctr"/>
            <a:endParaRPr lang="en-GB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Topic:  </a:t>
            </a:r>
            <a:r>
              <a:rPr lang="en-GB" sz="800" b="1" dirty="0" err="1" smtClean="0">
                <a:solidFill>
                  <a:schemeClr val="tx1"/>
                </a:solidFill>
              </a:rPr>
              <a:t>Edexcel</a:t>
            </a:r>
            <a:r>
              <a:rPr lang="en-GB" sz="800" b="1" dirty="0" smtClean="0">
                <a:solidFill>
                  <a:schemeClr val="tx1"/>
                </a:solidFill>
              </a:rPr>
              <a:t> Paper3: Weimar &amp; Nazi Germany</a:t>
            </a:r>
          </a:p>
          <a:p>
            <a:pPr algn="ctr"/>
            <a:endParaRPr lang="en-GB" sz="800" b="1" dirty="0" smtClean="0">
              <a:solidFill>
                <a:schemeClr val="tx1"/>
              </a:solidFill>
            </a:endParaRPr>
          </a:p>
          <a:p>
            <a:pPr algn="ctr"/>
            <a:endParaRPr lang="en-GB" sz="800" b="1" dirty="0" smtClean="0">
              <a:solidFill>
                <a:schemeClr val="tx1"/>
              </a:solidFill>
            </a:endParaRPr>
          </a:p>
          <a:p>
            <a:pPr algn="ctr"/>
            <a:endParaRPr lang="en-GB" sz="800" b="1" dirty="0" smtClean="0">
              <a:solidFill>
                <a:schemeClr val="tx1"/>
              </a:solidFill>
            </a:endParaRPr>
          </a:p>
          <a:p>
            <a:pPr algn="ctr"/>
            <a:endParaRPr lang="en-GB" sz="800" b="1" dirty="0" smtClean="0">
              <a:solidFill>
                <a:schemeClr val="tx1"/>
              </a:solidFill>
            </a:endParaRPr>
          </a:p>
        </p:txBody>
      </p: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90085" y="655728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07254" y="551627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952429" y="6568989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26878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88974" y="655728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93719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42727" y="655519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Oval 295"/>
          <p:cNvSpPr/>
          <p:nvPr/>
        </p:nvSpPr>
        <p:spPr>
          <a:xfrm>
            <a:off x="-23944" y="563575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10 Spring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97" name="Rectangle 296"/>
          <p:cNvSpPr/>
          <p:nvPr/>
        </p:nvSpPr>
        <p:spPr>
          <a:xfrm>
            <a:off x="114280" y="7139114"/>
            <a:ext cx="1534602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Topic:  </a:t>
            </a:r>
            <a:r>
              <a:rPr lang="en-GB" sz="800" b="1" dirty="0" err="1" smtClean="0">
                <a:solidFill>
                  <a:schemeClr val="tx1"/>
                </a:solidFill>
              </a:rPr>
              <a:t>Edexcel</a:t>
            </a:r>
            <a:r>
              <a:rPr lang="en-GB" sz="800" b="1" dirty="0" smtClean="0">
                <a:solidFill>
                  <a:schemeClr val="tx1"/>
                </a:solidFill>
              </a:rPr>
              <a:t> Paper 1: Medicine</a:t>
            </a:r>
          </a:p>
          <a:p>
            <a:pPr algn="ctr"/>
            <a:endParaRPr lang="en-GB" sz="800" b="1" dirty="0" smtClean="0">
              <a:solidFill>
                <a:schemeClr val="tx1"/>
              </a:solidFill>
            </a:endParaRPr>
          </a:p>
        </p:txBody>
      </p:sp>
      <p:sp>
        <p:nvSpPr>
          <p:cNvPr id="300" name="Rectangle 299"/>
          <p:cNvSpPr/>
          <p:nvPr/>
        </p:nvSpPr>
        <p:spPr>
          <a:xfrm>
            <a:off x="5240773" y="5735554"/>
            <a:ext cx="1534602" cy="86849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Topic: </a:t>
            </a:r>
            <a:r>
              <a:rPr lang="en-GB" sz="800" b="1" dirty="0" err="1" smtClean="0">
                <a:solidFill>
                  <a:schemeClr val="tx1"/>
                </a:solidFill>
              </a:rPr>
              <a:t>Edexcel</a:t>
            </a:r>
            <a:r>
              <a:rPr lang="en-GB" sz="800" b="1" dirty="0" smtClean="0">
                <a:solidFill>
                  <a:schemeClr val="tx1"/>
                </a:solidFill>
              </a:rPr>
              <a:t> Paper 1: Medicine</a:t>
            </a:r>
          </a:p>
          <a:p>
            <a:pPr algn="ctr"/>
            <a:endParaRPr lang="en-GB" sz="800" b="1" dirty="0" smtClean="0">
              <a:solidFill>
                <a:schemeClr val="tx1"/>
              </a:solidFill>
            </a:endParaRP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60" y="1596755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End of </a:t>
            </a:r>
            <a:r>
              <a:rPr lang="en-US" sz="1000" b="1" smtClean="0">
                <a:solidFill>
                  <a:schemeClr val="tx1"/>
                </a:solidFill>
              </a:rPr>
              <a:t>Year 10 </a:t>
            </a:r>
            <a:r>
              <a:rPr lang="en-US" sz="1000" b="1" dirty="0" smtClean="0">
                <a:solidFill>
                  <a:schemeClr val="tx1"/>
                </a:solidFill>
              </a:rPr>
              <a:t>Preparation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03" name="Oval 302"/>
          <p:cNvSpPr/>
          <p:nvPr/>
        </p:nvSpPr>
        <p:spPr>
          <a:xfrm>
            <a:off x="4682556" y="2494852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10 Summer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/>
              <a:t>Year 11 this way!</a:t>
            </a:r>
            <a:endParaRPr lang="en-GB" sz="1100" dirty="0"/>
          </a:p>
        </p:txBody>
      </p: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58672" y="55523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72788" y="55523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34703" y="55523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93366" y="55523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09538" y="5520147"/>
            <a:ext cx="0" cy="41188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96470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53574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826166" y="4523657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Connector 31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207986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41476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0" name="Rectangle 319"/>
          <p:cNvSpPr/>
          <p:nvPr/>
        </p:nvSpPr>
        <p:spPr>
          <a:xfrm>
            <a:off x="0" y="4345023"/>
            <a:ext cx="1534602" cy="123662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800" dirty="0" smtClean="0">
              <a:solidFill>
                <a:schemeClr val="tx1"/>
              </a:solidFill>
            </a:endParaRPr>
          </a:p>
          <a:p>
            <a:r>
              <a:rPr lang="en-GB" sz="800" b="1" dirty="0" smtClean="0">
                <a:solidFill>
                  <a:schemeClr val="tx1"/>
                </a:solidFill>
              </a:rPr>
              <a:t>Topic: </a:t>
            </a:r>
            <a:r>
              <a:rPr lang="en-GB" sz="800" b="1" dirty="0" err="1" smtClean="0">
                <a:solidFill>
                  <a:schemeClr val="tx1"/>
                </a:solidFill>
              </a:rPr>
              <a:t>Edexcel</a:t>
            </a:r>
            <a:r>
              <a:rPr lang="en-GB" sz="800" b="1" dirty="0" smtClean="0">
                <a:solidFill>
                  <a:schemeClr val="tx1"/>
                </a:solidFill>
              </a:rPr>
              <a:t> Paper 1: Medicine &amp; Historical Environment :The British sector of the Western Front, 1914–18</a:t>
            </a:r>
          </a:p>
          <a:p>
            <a:endParaRPr lang="en-GB" sz="800" b="1" dirty="0" smtClean="0">
              <a:solidFill>
                <a:schemeClr val="tx1"/>
              </a:solidFill>
            </a:endParaRPr>
          </a:p>
        </p:txBody>
      </p: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31172" y="3540542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40674" y="3535321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76389" y="354496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79329" y="357291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218325" y="356225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48038" y="354496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43241" y="254284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Connector 33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945583" y="254726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245126" y="2564559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97000" y="253580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End of Year Assessment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Revision techniques shared</a:t>
            </a:r>
          </a:p>
          <a:p>
            <a:pPr algn="ctr"/>
            <a:r>
              <a:rPr lang="en-US" sz="800" dirty="0" smtClean="0"/>
              <a:t> and modelled</a:t>
            </a:r>
            <a:endParaRPr lang="en-US" sz="800" dirty="0"/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Practice questions completed and assessed</a:t>
            </a:r>
            <a:endParaRPr lang="en-US" sz="800" dirty="0"/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Model answers unpicked and critiqued</a:t>
            </a:r>
            <a:endParaRPr lang="en-US" sz="800" dirty="0"/>
          </a:p>
        </p:txBody>
      </p:sp>
      <p:sp>
        <p:nvSpPr>
          <p:cNvPr id="71" name="Rectangle 70"/>
          <p:cNvSpPr/>
          <p:nvPr/>
        </p:nvSpPr>
        <p:spPr>
          <a:xfrm>
            <a:off x="142875" y="6416232"/>
            <a:ext cx="1123950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 smtClean="0">
              <a:solidFill>
                <a:schemeClr val="tx1"/>
              </a:solidFill>
            </a:endParaRPr>
          </a:p>
          <a:p>
            <a:pPr algn="ctr"/>
            <a:endParaRPr lang="en-GB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Assessment:</a:t>
            </a:r>
          </a:p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Combined Medicine &amp; Weimar and Nazi Germany Past Paper/Specimen </a:t>
            </a:r>
            <a:r>
              <a:rPr lang="en-GB" sz="800" dirty="0" smtClean="0"/>
              <a:t>Paper</a:t>
            </a:r>
          </a:p>
          <a:p>
            <a:pPr algn="ctr"/>
            <a:endParaRPr lang="en-GB" sz="700" dirty="0">
              <a:solidFill>
                <a:schemeClr val="tx1"/>
              </a:solidFill>
            </a:endParaRP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45690" y="753102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-23944" y="7892430"/>
            <a:ext cx="7761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/>
              <a:t>Germany: Intorduction and Overview</a:t>
            </a:r>
            <a:endParaRPr lang="en-GB" sz="800" dirty="0"/>
          </a:p>
        </p:txBody>
      </p:sp>
      <p:sp>
        <p:nvSpPr>
          <p:cNvPr id="76" name="TextBox 75"/>
          <p:cNvSpPr txBox="1"/>
          <p:nvPr/>
        </p:nvSpPr>
        <p:spPr>
          <a:xfrm>
            <a:off x="1648590" y="7380032"/>
            <a:ext cx="7761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/>
              <a:t>The Origins of the Weimar Republic</a:t>
            </a:r>
            <a:endParaRPr lang="en-GB" sz="800" dirty="0"/>
          </a:p>
        </p:txBody>
      </p:sp>
      <p:sp>
        <p:nvSpPr>
          <p:cNvPr id="77" name="TextBox 76"/>
          <p:cNvSpPr txBox="1"/>
          <p:nvPr/>
        </p:nvSpPr>
        <p:spPr>
          <a:xfrm>
            <a:off x="2292364" y="7461074"/>
            <a:ext cx="7761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/>
              <a:t>Early challenges for the WR</a:t>
            </a:r>
            <a:endParaRPr lang="en-GB" sz="800" dirty="0"/>
          </a:p>
        </p:txBody>
      </p:sp>
      <p:sp>
        <p:nvSpPr>
          <p:cNvPr id="78" name="TextBox 77"/>
          <p:cNvSpPr txBox="1"/>
          <p:nvPr/>
        </p:nvSpPr>
        <p:spPr>
          <a:xfrm>
            <a:off x="2918304" y="7389257"/>
            <a:ext cx="7761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/>
              <a:t>The Recovery of the Weimar Republic</a:t>
            </a:r>
            <a:endParaRPr lang="en-GB" sz="800" dirty="0"/>
          </a:p>
        </p:txBody>
      </p:sp>
      <p:sp>
        <p:nvSpPr>
          <p:cNvPr id="79" name="TextBox 78"/>
          <p:cNvSpPr txBox="1"/>
          <p:nvPr/>
        </p:nvSpPr>
        <p:spPr>
          <a:xfrm>
            <a:off x="3467760" y="7575734"/>
            <a:ext cx="7761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/>
              <a:t>Changes in Society</a:t>
            </a:r>
            <a:endParaRPr lang="en-GB" sz="800" dirty="0"/>
          </a:p>
        </p:txBody>
      </p:sp>
      <p:sp>
        <p:nvSpPr>
          <p:cNvPr id="80" name="TextBox 79"/>
          <p:cNvSpPr txBox="1"/>
          <p:nvPr/>
        </p:nvSpPr>
        <p:spPr>
          <a:xfrm>
            <a:off x="4027231" y="7445685"/>
            <a:ext cx="7142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/>
              <a:t>The Nazi Party</a:t>
            </a:r>
            <a:endParaRPr lang="en-GB" sz="800" dirty="0"/>
          </a:p>
        </p:txBody>
      </p:sp>
      <p:sp>
        <p:nvSpPr>
          <p:cNvPr id="81" name="TextBox 80"/>
          <p:cNvSpPr txBox="1"/>
          <p:nvPr/>
        </p:nvSpPr>
        <p:spPr>
          <a:xfrm>
            <a:off x="4635834" y="7445685"/>
            <a:ext cx="5482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/>
              <a:t>The Munich Putsch</a:t>
            </a:r>
            <a:endParaRPr lang="en-GB" sz="800" dirty="0"/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35834" y="7575644"/>
            <a:ext cx="0" cy="37106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4588077" y="6525611"/>
            <a:ext cx="71424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/>
              <a:t>Nazi support</a:t>
            </a:r>
            <a:endParaRPr lang="en-GB" sz="800" dirty="0"/>
          </a:p>
        </p:txBody>
      </p:sp>
      <p:sp>
        <p:nvSpPr>
          <p:cNvPr id="84" name="TextBox 83"/>
          <p:cNvSpPr txBox="1"/>
          <p:nvPr/>
        </p:nvSpPr>
        <p:spPr>
          <a:xfrm>
            <a:off x="4040356" y="6399969"/>
            <a:ext cx="59547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 smtClean="0"/>
              <a:t>Hitler becomes Chancellor</a:t>
            </a:r>
            <a:endParaRPr lang="en-GB" sz="700" dirty="0"/>
          </a:p>
        </p:txBody>
      </p:sp>
      <p:sp>
        <p:nvSpPr>
          <p:cNvPr id="85" name="TextBox 84"/>
          <p:cNvSpPr txBox="1"/>
          <p:nvPr/>
        </p:nvSpPr>
        <p:spPr>
          <a:xfrm>
            <a:off x="3522813" y="6568407"/>
            <a:ext cx="7158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/>
              <a:t>Dictatorship</a:t>
            </a:r>
            <a:endParaRPr lang="en-GB" sz="800" dirty="0"/>
          </a:p>
        </p:txBody>
      </p:sp>
      <p:sp>
        <p:nvSpPr>
          <p:cNvPr id="86" name="TextBox 85"/>
          <p:cNvSpPr txBox="1"/>
          <p:nvPr/>
        </p:nvSpPr>
        <p:spPr>
          <a:xfrm>
            <a:off x="3086533" y="6362302"/>
            <a:ext cx="595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/>
              <a:t>The Nazi Police</a:t>
            </a:r>
            <a:endParaRPr lang="en-GB" sz="800" dirty="0"/>
          </a:p>
        </p:txBody>
      </p:sp>
      <p:sp>
        <p:nvSpPr>
          <p:cNvPr id="87" name="TextBox 86"/>
          <p:cNvSpPr txBox="1"/>
          <p:nvPr/>
        </p:nvSpPr>
        <p:spPr>
          <a:xfrm>
            <a:off x="2468656" y="6446384"/>
            <a:ext cx="7095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/>
              <a:t>Control &amp; Influence</a:t>
            </a:r>
            <a:endParaRPr lang="en-GB" sz="800" dirty="0"/>
          </a:p>
        </p:txBody>
      </p:sp>
      <p:sp>
        <p:nvSpPr>
          <p:cNvPr id="88" name="TextBox 87"/>
          <p:cNvSpPr txBox="1"/>
          <p:nvPr/>
        </p:nvSpPr>
        <p:spPr>
          <a:xfrm>
            <a:off x="1880334" y="6626077"/>
            <a:ext cx="7566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/>
              <a:t>Resistance</a:t>
            </a:r>
            <a:endParaRPr lang="en-GB" sz="800" dirty="0"/>
          </a:p>
        </p:txBody>
      </p:sp>
      <p:sp>
        <p:nvSpPr>
          <p:cNvPr id="89" name="TextBox 88"/>
          <p:cNvSpPr txBox="1"/>
          <p:nvPr/>
        </p:nvSpPr>
        <p:spPr>
          <a:xfrm>
            <a:off x="1323138" y="6477733"/>
            <a:ext cx="7566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/>
              <a:t>Life in Nazi Germany</a:t>
            </a:r>
            <a:endParaRPr lang="en-GB" sz="800" dirty="0"/>
          </a:p>
        </p:txBody>
      </p:sp>
      <p:sp>
        <p:nvSpPr>
          <p:cNvPr id="90" name="TextBox 89"/>
          <p:cNvSpPr txBox="1"/>
          <p:nvPr/>
        </p:nvSpPr>
        <p:spPr>
          <a:xfrm>
            <a:off x="4496092" y="5523234"/>
            <a:ext cx="7712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/>
              <a:t>Continued treatment</a:t>
            </a:r>
            <a:endParaRPr lang="en-GB" sz="800" dirty="0"/>
          </a:p>
        </p:txBody>
      </p:sp>
      <p:sp>
        <p:nvSpPr>
          <p:cNvPr id="91" name="TextBox 90"/>
          <p:cNvSpPr txBox="1"/>
          <p:nvPr/>
        </p:nvSpPr>
        <p:spPr>
          <a:xfrm>
            <a:off x="3990975" y="5456559"/>
            <a:ext cx="6433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/>
              <a:t>Continued ideas of disease</a:t>
            </a:r>
            <a:endParaRPr lang="en-GB" sz="800" dirty="0"/>
          </a:p>
        </p:txBody>
      </p:sp>
      <p:sp>
        <p:nvSpPr>
          <p:cNvPr id="92" name="TextBox 91"/>
          <p:cNvSpPr txBox="1"/>
          <p:nvPr/>
        </p:nvSpPr>
        <p:spPr>
          <a:xfrm>
            <a:off x="3598836" y="5493048"/>
            <a:ext cx="5064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/>
              <a:t>Early</a:t>
            </a:r>
          </a:p>
          <a:p>
            <a:pPr algn="ctr"/>
            <a:r>
              <a:rPr lang="en-GB" sz="800" dirty="0" smtClean="0"/>
              <a:t>Case Study</a:t>
            </a:r>
            <a:endParaRPr lang="en-GB" sz="800" dirty="0"/>
          </a:p>
        </p:txBody>
      </p:sp>
      <p:sp>
        <p:nvSpPr>
          <p:cNvPr id="93" name="TextBox 92"/>
          <p:cNvSpPr txBox="1"/>
          <p:nvPr/>
        </p:nvSpPr>
        <p:spPr>
          <a:xfrm>
            <a:off x="3086100" y="5529402"/>
            <a:ext cx="6477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/>
              <a:t>Early treatment</a:t>
            </a:r>
            <a:endParaRPr lang="en-GB" sz="800" dirty="0"/>
          </a:p>
        </p:txBody>
      </p:sp>
      <p:sp>
        <p:nvSpPr>
          <p:cNvPr id="94" name="TextBox 93"/>
          <p:cNvSpPr txBox="1"/>
          <p:nvPr/>
        </p:nvSpPr>
        <p:spPr>
          <a:xfrm>
            <a:off x="2468656" y="5552971"/>
            <a:ext cx="8573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/>
              <a:t>Early ideas of disease</a:t>
            </a:r>
            <a:endParaRPr lang="en-GB" sz="800" dirty="0"/>
          </a:p>
        </p:txBody>
      </p:sp>
      <p:sp>
        <p:nvSpPr>
          <p:cNvPr id="101" name="TextBox 100"/>
          <p:cNvSpPr txBox="1"/>
          <p:nvPr/>
        </p:nvSpPr>
        <p:spPr>
          <a:xfrm>
            <a:off x="1920554" y="5616430"/>
            <a:ext cx="7566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/>
              <a:t>Medicine: Introduction</a:t>
            </a:r>
            <a:endParaRPr lang="en-GB" sz="800" dirty="0"/>
          </a:p>
        </p:txBody>
      </p:sp>
      <p:sp>
        <p:nvSpPr>
          <p:cNvPr id="102" name="TextBox 101"/>
          <p:cNvSpPr txBox="1"/>
          <p:nvPr/>
        </p:nvSpPr>
        <p:spPr>
          <a:xfrm>
            <a:off x="4667234" y="4378658"/>
            <a:ext cx="6026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/>
              <a:t>Further Case Studies</a:t>
            </a:r>
            <a:endParaRPr lang="en-GB" sz="800" dirty="0"/>
          </a:p>
        </p:txBody>
      </p:sp>
      <p:sp>
        <p:nvSpPr>
          <p:cNvPr id="103" name="TextBox 102"/>
          <p:cNvSpPr txBox="1"/>
          <p:nvPr/>
        </p:nvSpPr>
        <p:spPr>
          <a:xfrm>
            <a:off x="4161809" y="4480379"/>
            <a:ext cx="6026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/>
              <a:t>Modern ideas of disease</a:t>
            </a:r>
            <a:endParaRPr lang="en-GB" sz="800" dirty="0"/>
          </a:p>
        </p:txBody>
      </p:sp>
      <p:sp>
        <p:nvSpPr>
          <p:cNvPr id="104" name="TextBox 103"/>
          <p:cNvSpPr txBox="1"/>
          <p:nvPr/>
        </p:nvSpPr>
        <p:spPr>
          <a:xfrm>
            <a:off x="3626166" y="4574334"/>
            <a:ext cx="6026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 smtClean="0"/>
              <a:t>Modern treatment</a:t>
            </a:r>
            <a:endParaRPr lang="en-GB" sz="700" dirty="0"/>
          </a:p>
        </p:txBody>
      </p:sp>
      <p:sp>
        <p:nvSpPr>
          <p:cNvPr id="105" name="TextBox 104"/>
          <p:cNvSpPr txBox="1"/>
          <p:nvPr/>
        </p:nvSpPr>
        <p:spPr>
          <a:xfrm>
            <a:off x="3131217" y="4392737"/>
            <a:ext cx="6026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/>
              <a:t>Modern Case Studies</a:t>
            </a:r>
            <a:endParaRPr lang="en-GB" sz="800" dirty="0"/>
          </a:p>
        </p:txBody>
      </p:sp>
      <p:sp>
        <p:nvSpPr>
          <p:cNvPr id="106" name="TextBox 105"/>
          <p:cNvSpPr txBox="1"/>
          <p:nvPr/>
        </p:nvSpPr>
        <p:spPr>
          <a:xfrm>
            <a:off x="1857375" y="4314825"/>
            <a:ext cx="13682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/>
              <a:t>Historical Environment Study: The British Sector of the Western Front: </a:t>
            </a:r>
            <a:r>
              <a:rPr lang="en-US" sz="800" dirty="0" smtClean="0"/>
              <a:t>1914-1918: injuries, treatment and the trenches. </a:t>
            </a:r>
            <a:endParaRPr lang="en-GB" sz="800" dirty="0"/>
          </a:p>
        </p:txBody>
      </p:sp>
      <p:sp>
        <p:nvSpPr>
          <p:cNvPr id="110" name="TextBox 109"/>
          <p:cNvSpPr txBox="1"/>
          <p:nvPr/>
        </p:nvSpPr>
        <p:spPr>
          <a:xfrm>
            <a:off x="2079756" y="3437500"/>
            <a:ext cx="64439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 smtClean="0"/>
              <a:t>Elizabethan England: Introduction</a:t>
            </a:r>
            <a:endParaRPr lang="en-GB" sz="700" dirty="0"/>
          </a:p>
        </p:txBody>
      </p:sp>
      <p:sp>
        <p:nvSpPr>
          <p:cNvPr id="111" name="TextBox 110"/>
          <p:cNvSpPr txBox="1"/>
          <p:nvPr/>
        </p:nvSpPr>
        <p:spPr>
          <a:xfrm>
            <a:off x="2566088" y="3568031"/>
            <a:ext cx="704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 smtClean="0"/>
              <a:t>Elizabeth’s accession</a:t>
            </a:r>
            <a:endParaRPr lang="en-GB" sz="700" dirty="0"/>
          </a:p>
        </p:txBody>
      </p:sp>
      <p:sp>
        <p:nvSpPr>
          <p:cNvPr id="112" name="TextBox 111"/>
          <p:cNvSpPr txBox="1"/>
          <p:nvPr/>
        </p:nvSpPr>
        <p:spPr>
          <a:xfrm>
            <a:off x="3057086" y="3589309"/>
            <a:ext cx="704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 smtClean="0"/>
              <a:t>Religious Settlement</a:t>
            </a:r>
            <a:endParaRPr lang="en-GB" sz="700" dirty="0"/>
          </a:p>
        </p:txBody>
      </p:sp>
      <p:sp>
        <p:nvSpPr>
          <p:cNvPr id="113" name="TextBox 112"/>
          <p:cNvSpPr txBox="1"/>
          <p:nvPr/>
        </p:nvSpPr>
        <p:spPr>
          <a:xfrm>
            <a:off x="3584811" y="3587820"/>
            <a:ext cx="704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 smtClean="0"/>
              <a:t>Challenge to Religion </a:t>
            </a:r>
            <a:endParaRPr lang="en-GB" sz="700" dirty="0"/>
          </a:p>
        </p:txBody>
      </p:sp>
      <p:sp>
        <p:nvSpPr>
          <p:cNvPr id="114" name="TextBox 113"/>
          <p:cNvSpPr txBox="1"/>
          <p:nvPr/>
        </p:nvSpPr>
        <p:spPr>
          <a:xfrm>
            <a:off x="4136956" y="3587820"/>
            <a:ext cx="704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 smtClean="0"/>
              <a:t>Mary, Queen of Scots</a:t>
            </a:r>
            <a:endParaRPr lang="en-GB" sz="700" dirty="0"/>
          </a:p>
        </p:txBody>
      </p:sp>
      <p:sp>
        <p:nvSpPr>
          <p:cNvPr id="115" name="TextBox 114"/>
          <p:cNvSpPr txBox="1"/>
          <p:nvPr/>
        </p:nvSpPr>
        <p:spPr>
          <a:xfrm>
            <a:off x="4855925" y="3553423"/>
            <a:ext cx="704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 smtClean="0"/>
              <a:t>Religious Revolts</a:t>
            </a:r>
            <a:endParaRPr lang="en-GB" sz="700" dirty="0"/>
          </a:p>
        </p:txBody>
      </p:sp>
      <p:sp>
        <p:nvSpPr>
          <p:cNvPr id="119" name="TextBox 118"/>
          <p:cNvSpPr txBox="1"/>
          <p:nvPr/>
        </p:nvSpPr>
        <p:spPr>
          <a:xfrm>
            <a:off x="3567811" y="2562856"/>
            <a:ext cx="70443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 smtClean="0"/>
              <a:t>Plots and Revolts at home</a:t>
            </a:r>
            <a:endParaRPr lang="en-GB" sz="700" dirty="0"/>
          </a:p>
        </p:txBody>
      </p:sp>
      <p:sp>
        <p:nvSpPr>
          <p:cNvPr id="120" name="TextBox 119"/>
          <p:cNvSpPr txBox="1"/>
          <p:nvPr/>
        </p:nvSpPr>
        <p:spPr>
          <a:xfrm>
            <a:off x="2988803" y="2591612"/>
            <a:ext cx="704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 smtClean="0"/>
              <a:t>Problems with Spain</a:t>
            </a:r>
            <a:endParaRPr lang="en-GB" sz="700" dirty="0"/>
          </a:p>
        </p:txBody>
      </p:sp>
      <p:sp>
        <p:nvSpPr>
          <p:cNvPr id="121" name="TextBox 120"/>
          <p:cNvSpPr txBox="1"/>
          <p:nvPr/>
        </p:nvSpPr>
        <p:spPr>
          <a:xfrm>
            <a:off x="2151389" y="2589972"/>
            <a:ext cx="704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 smtClean="0"/>
              <a:t>The Spanish Armada</a:t>
            </a:r>
            <a:endParaRPr lang="en-GB" sz="700" dirty="0"/>
          </a:p>
        </p:txBody>
      </p:sp>
      <p:sp>
        <p:nvSpPr>
          <p:cNvPr id="123" name="TextBox 122"/>
          <p:cNvSpPr txBox="1"/>
          <p:nvPr/>
        </p:nvSpPr>
        <p:spPr>
          <a:xfrm>
            <a:off x="1428333" y="2572381"/>
            <a:ext cx="704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 smtClean="0"/>
              <a:t>Revision and Recap</a:t>
            </a:r>
            <a:endParaRPr lang="en-GB" sz="700" dirty="0"/>
          </a:p>
        </p:txBody>
      </p:sp>
      <p:sp>
        <p:nvSpPr>
          <p:cNvPr id="118" name="Rectangle 117"/>
          <p:cNvSpPr/>
          <p:nvPr/>
        </p:nvSpPr>
        <p:spPr>
          <a:xfrm>
            <a:off x="5486400" y="3268698"/>
            <a:ext cx="1371600" cy="816691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dirty="0" smtClean="0">
                <a:solidFill>
                  <a:schemeClr val="tx1"/>
                </a:solidFill>
              </a:rPr>
              <a:t>Topic: Paper2: Section A – Early Elizabethan England</a:t>
            </a:r>
          </a:p>
          <a:p>
            <a:endParaRPr lang="en-GB" sz="800" b="1" dirty="0" smtClean="0">
              <a:solidFill>
                <a:schemeClr val="tx1"/>
              </a:solidFill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5941842" y="2066925"/>
            <a:ext cx="916158" cy="1019891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Assessment:</a:t>
            </a:r>
          </a:p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Elizabeth Past Paper Specimen with consistent retention of previous topics assessed in lesson</a:t>
            </a:r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6023772" y="6856193"/>
            <a:ext cx="83422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Assessment:</a:t>
            </a:r>
          </a:p>
          <a:p>
            <a:pPr algn="ctr"/>
            <a:r>
              <a:rPr lang="en-GB" sz="700" b="1" dirty="0" smtClean="0">
                <a:solidFill>
                  <a:schemeClr val="tx1"/>
                </a:solidFill>
              </a:rPr>
              <a:t>Weimar and Nazi Germany Past Paper/Specimen Paper</a:t>
            </a:r>
          </a:p>
        </p:txBody>
      </p:sp>
      <p:sp>
        <p:nvSpPr>
          <p:cNvPr id="126" name="Rectangle 125"/>
          <p:cNvSpPr/>
          <p:nvPr/>
        </p:nvSpPr>
        <p:spPr>
          <a:xfrm>
            <a:off x="5924550" y="4533901"/>
            <a:ext cx="933450" cy="110985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 smtClean="0">
              <a:solidFill>
                <a:schemeClr val="tx1"/>
              </a:solidFill>
            </a:endParaRPr>
          </a:p>
          <a:p>
            <a:pPr algn="ctr"/>
            <a:endParaRPr lang="en-GB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Assessment:</a:t>
            </a:r>
          </a:p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Combined Medicine &amp; Weimar and Nazi Germany Past Paper/Specimen </a:t>
            </a:r>
            <a:r>
              <a:rPr lang="en-GB" sz="800" dirty="0" smtClean="0"/>
              <a:t>Paper</a:t>
            </a:r>
          </a:p>
          <a:p>
            <a:pPr algn="ctr"/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299" name="Oval 298"/>
          <p:cNvSpPr/>
          <p:nvPr/>
        </p:nvSpPr>
        <p:spPr>
          <a:xfrm>
            <a:off x="4816479" y="4751596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10 Spring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1" y="3406332"/>
            <a:ext cx="990600" cy="88944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 smtClean="0">
              <a:solidFill>
                <a:schemeClr val="tx1"/>
              </a:solidFill>
            </a:endParaRPr>
          </a:p>
          <a:p>
            <a:pPr algn="ctr"/>
            <a:endParaRPr lang="en-GB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Assessment:</a:t>
            </a:r>
          </a:p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Combined Medicine &amp; Weimar and Nazi Germany Past Paper/Specimen </a:t>
            </a:r>
            <a:r>
              <a:rPr lang="en-GB" sz="800" dirty="0" smtClean="0"/>
              <a:t>Paper</a:t>
            </a:r>
          </a:p>
          <a:p>
            <a:pPr algn="ctr"/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302" name="Oval 301"/>
          <p:cNvSpPr/>
          <p:nvPr/>
        </p:nvSpPr>
        <p:spPr>
          <a:xfrm>
            <a:off x="929206" y="3487724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10 Summer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9E0B2B11D76E45A4A8CA10C7FC0931" ma:contentTypeVersion="15" ma:contentTypeDescription="Create a new document." ma:contentTypeScope="" ma:versionID="0165ea8ac98c1a5c8c558c9f5820a91b">
  <xsd:schema xmlns:xsd="http://www.w3.org/2001/XMLSchema" xmlns:xs="http://www.w3.org/2001/XMLSchema" xmlns:p="http://schemas.microsoft.com/office/2006/metadata/properties" xmlns:ns2="2ae8b9b8-deb7-4e47-ba09-cc2898df0d8c" xmlns:ns3="baff96f5-a7d4-4f1d-8526-ffc6a0e3c1dd" targetNamespace="http://schemas.microsoft.com/office/2006/metadata/properties" ma:root="true" ma:fieldsID="416a0bbcbeae1aaa521a02ad3e668a62" ns2:_="" ns3:_="">
    <xsd:import namespace="2ae8b9b8-deb7-4e47-ba09-cc2898df0d8c"/>
    <xsd:import namespace="baff96f5-a7d4-4f1d-8526-ffc6a0e3c1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Beth" minOccurs="0"/>
                <xsd:element ref="ns2:MediaServiceLocation" minOccurs="0"/>
                <xsd:element ref="ns2:DateandTim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e8b9b8-deb7-4e47-ba09-cc2898df0d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Beth" ma:index="19" nillable="true" ma:displayName="Beth" ma:format="DateTime" ma:internalName="Beth">
      <xsd:simpleType>
        <xsd:restriction base="dms:DateTime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DateandTime" ma:index="21" nillable="true" ma:displayName="Date and Time" ma:format="DateOnly" ma:internalName="DateandTime">
      <xsd:simpleType>
        <xsd:restriction base="dms:DateTime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ff96f5-a7d4-4f1d-8526-ffc6a0e3c1d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eth xmlns="2ae8b9b8-deb7-4e47-ba09-cc2898df0d8c" xsi:nil="true"/>
    <DateandTime xmlns="2ae8b9b8-deb7-4e47-ba09-cc2898df0d8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0311D12-CCBE-4F1B-BB2E-2A56E03A40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e8b9b8-deb7-4e47-ba09-cc2898df0d8c"/>
    <ds:schemaRef ds:uri="baff96f5-a7d4-4f1d-8526-ffc6a0e3c1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9205D65-FAE3-419C-A3DC-488DC3974629}">
  <ds:schemaRefs>
    <ds:schemaRef ds:uri="http://schemas.microsoft.com/office/2006/metadata/properties"/>
    <ds:schemaRef ds:uri="2ae8b9b8-deb7-4e47-ba09-cc2898df0d8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baff96f5-a7d4-4f1d-8526-ffc6a0e3c1dd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8467DF2-671F-494A-9BF8-32896AC3EE2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1482</TotalTime>
  <Words>336</Words>
  <Application>Microsoft Office PowerPoint</Application>
  <PresentationFormat>A4 Paper (210x297 mm)</PresentationFormat>
  <Paragraphs>80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 – Y10 History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Sam.Bradley-Green</cp:lastModifiedBy>
  <cp:revision>58</cp:revision>
  <dcterms:created xsi:type="dcterms:W3CDTF">2019-07-02T10:31:49Z</dcterms:created>
  <dcterms:modified xsi:type="dcterms:W3CDTF">2022-03-02T13:22:17Z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0x0101009B9E0B2B11D76E45A4A8CA10C7FC0931</vt:lpwstr>
  </property>
</Properties>
</file>