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9900CC"/>
    <a:srgbClr val="F6F6F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 snapToGrid="0">
      <p:cViewPr>
        <p:scale>
          <a:sx n="100" d="100"/>
          <a:sy n="100" d="100"/>
        </p:scale>
        <p:origin x="-1260" y="-144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pPr/>
              <a:t>12/06/2020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838053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pPr/>
              <a:t>12/06/2020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7114518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pPr/>
              <a:t>12/06/2020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0494781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pPr/>
              <a:t>12/06/2020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826905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pPr/>
              <a:t>12/06/2020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5914950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pPr/>
              <a:t>12/06/2020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454362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pPr/>
              <a:t>12/06/2020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5703585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pPr/>
              <a:t>12/06/2020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449419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pPr/>
              <a:t>12/06/2020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3574129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pPr/>
              <a:t>12/06/2020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8183045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pPr/>
              <a:t>12/06/2020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401421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BFD676-D3C3-4AA9-9270-1CC973D195A6}" type="datetimeFigureOut">
              <a:rPr lang="en-GB" smtClean="0"/>
              <a:pPr/>
              <a:t>12/06/2020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FF0F16-4201-4FCD-B7CA-23BD0A2E0C6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739946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6858000" cy="692801"/>
          </a:xfrm>
          <a:solidFill>
            <a:srgbClr val="9900CC"/>
          </a:solidFill>
        </p:spPr>
        <p:txBody>
          <a:bodyPr>
            <a:noAutofit/>
          </a:bodyPr>
          <a:lstStyle/>
          <a:p>
            <a:r>
              <a:rPr lang="en-GB" sz="2400" dirty="0" smtClean="0">
                <a:solidFill>
                  <a:schemeClr val="bg1"/>
                </a:solidFill>
                <a:latin typeface="Waltograph UI" panose="03080602000000000000" pitchFamily="66" charset="0"/>
              </a:rPr>
              <a:t>The BHS </a:t>
            </a:r>
            <a:r>
              <a:rPr lang="en-GB" sz="2400" dirty="0">
                <a:solidFill>
                  <a:schemeClr val="bg1"/>
                </a:solidFill>
                <a:latin typeface="Waltograph UI" panose="03080602000000000000" pitchFamily="66" charset="0"/>
              </a:rPr>
              <a:t>L</a:t>
            </a:r>
            <a:r>
              <a:rPr lang="en-GB" sz="2400" dirty="0" smtClean="0">
                <a:solidFill>
                  <a:schemeClr val="bg1"/>
                </a:solidFill>
                <a:latin typeface="Waltograph UI" panose="03080602000000000000" pitchFamily="66" charset="0"/>
              </a:rPr>
              <a:t>earning Journey – Y10 History</a:t>
            </a:r>
            <a:endParaRPr lang="en-GB" sz="1400" dirty="0">
              <a:solidFill>
                <a:schemeClr val="bg1"/>
              </a:solidFill>
              <a:latin typeface="Waltograph UI" panose="03080602000000000000" pitchFamily="66" charset="0"/>
            </a:endParaRPr>
          </a:p>
        </p:txBody>
      </p:sp>
      <p:sp>
        <p:nvSpPr>
          <p:cNvPr id="248" name="AutoShape 2" descr="Image result for road carto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grpSp>
        <p:nvGrpSpPr>
          <p:cNvPr id="255" name="Group 254"/>
          <p:cNvGrpSpPr/>
          <p:nvPr/>
        </p:nvGrpSpPr>
        <p:grpSpPr>
          <a:xfrm>
            <a:off x="99486" y="2969963"/>
            <a:ext cx="6758514" cy="6392546"/>
            <a:chOff x="99486" y="2969963"/>
            <a:chExt cx="6758514" cy="6392546"/>
          </a:xfrm>
        </p:grpSpPr>
        <p:pic>
          <p:nvPicPr>
            <p:cNvPr id="250" name="Picture 249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flipV="1">
              <a:off x="307975" y="6916163"/>
              <a:ext cx="6550025" cy="2446346"/>
            </a:xfrm>
            <a:prstGeom prst="rect">
              <a:avLst/>
            </a:prstGeom>
          </p:spPr>
        </p:pic>
        <p:pic>
          <p:nvPicPr>
            <p:cNvPr id="251" name="Picture 250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9486" y="3945855"/>
              <a:ext cx="6510320" cy="2446346"/>
            </a:xfrm>
            <a:prstGeom prst="rect">
              <a:avLst/>
            </a:prstGeom>
          </p:spPr>
        </p:pic>
        <p:pic>
          <p:nvPicPr>
            <p:cNvPr id="253" name="Picture 252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 flipH="1">
              <a:off x="307975" y="5951732"/>
              <a:ext cx="2471320" cy="1469979"/>
            </a:xfrm>
            <a:prstGeom prst="rect">
              <a:avLst/>
            </a:prstGeom>
          </p:spPr>
        </p:pic>
        <p:pic>
          <p:nvPicPr>
            <p:cNvPr id="254" name="Picture 253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596647" y="2969963"/>
              <a:ext cx="2152692" cy="1440794"/>
            </a:xfrm>
            <a:prstGeom prst="rect">
              <a:avLst/>
            </a:prstGeom>
          </p:spPr>
        </p:pic>
      </p:grpSp>
      <p:sp>
        <p:nvSpPr>
          <p:cNvPr id="256" name="Oval 255"/>
          <p:cNvSpPr/>
          <p:nvPr/>
        </p:nvSpPr>
        <p:spPr>
          <a:xfrm>
            <a:off x="5672702" y="8779459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Start of Year 10 - GCSE</a:t>
            </a:r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262" name="Oval 261"/>
          <p:cNvSpPr/>
          <p:nvPr/>
        </p:nvSpPr>
        <p:spPr>
          <a:xfrm>
            <a:off x="921806" y="8285715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Year 10 Autumn Term 1</a:t>
            </a:r>
            <a:endParaRPr lang="en-US" sz="1200" b="1" dirty="0">
              <a:solidFill>
                <a:schemeClr val="tx1"/>
              </a:solidFill>
            </a:endParaRPr>
          </a:p>
        </p:txBody>
      </p:sp>
      <p:cxnSp>
        <p:nvCxnSpPr>
          <p:cNvPr id="263" name="Straight Connector 262">
            <a:extLst>
              <a:ext uri="{FF2B5EF4-FFF2-40B4-BE49-F238E27FC236}">
                <a16:creationId xmlns:a16="http://schemas.microsoft.com/office/drawing/2014/main" xmlns="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779620" y="8061707"/>
            <a:ext cx="416511" cy="202119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7" name="Straight Connector 266">
            <a:extLst>
              <a:ext uri="{FF2B5EF4-FFF2-40B4-BE49-F238E27FC236}">
                <a16:creationId xmlns:a16="http://schemas.microsoft.com/office/drawing/2014/main" xmlns="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1717240" y="7627638"/>
            <a:ext cx="60494" cy="371063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8" name="Straight Connector 267">
            <a:extLst>
              <a:ext uri="{FF2B5EF4-FFF2-40B4-BE49-F238E27FC236}">
                <a16:creationId xmlns:a16="http://schemas.microsoft.com/office/drawing/2014/main" xmlns="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347008" y="7568923"/>
            <a:ext cx="3051" cy="384507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9" name="Straight Connector 268">
            <a:extLst>
              <a:ext uri="{FF2B5EF4-FFF2-40B4-BE49-F238E27FC236}">
                <a16:creationId xmlns:a16="http://schemas.microsoft.com/office/drawing/2014/main" xmlns="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951278" y="7538957"/>
            <a:ext cx="24515" cy="429701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0" name="Straight Connector 269">
            <a:extLst>
              <a:ext uri="{FF2B5EF4-FFF2-40B4-BE49-F238E27FC236}">
                <a16:creationId xmlns:a16="http://schemas.microsoft.com/office/drawing/2014/main" xmlns="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577056" y="7559602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3" name="Oval 272"/>
          <p:cNvSpPr/>
          <p:nvPr/>
        </p:nvSpPr>
        <p:spPr>
          <a:xfrm>
            <a:off x="4854421" y="6733799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Year 10 Autumn Term 2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285" name="Rectangle 284"/>
          <p:cNvSpPr/>
          <p:nvPr/>
        </p:nvSpPr>
        <p:spPr>
          <a:xfrm>
            <a:off x="61122" y="8399243"/>
            <a:ext cx="718498" cy="684847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>
                <a:solidFill>
                  <a:schemeClr val="tx1"/>
                </a:solidFill>
              </a:rPr>
              <a:t>Assessment</a:t>
            </a:r>
            <a:r>
              <a:rPr lang="en-GB" sz="800" b="1" dirty="0" smtClean="0">
                <a:solidFill>
                  <a:schemeClr val="tx1"/>
                </a:solidFill>
              </a:rPr>
              <a:t>:</a:t>
            </a:r>
          </a:p>
          <a:p>
            <a:pPr algn="ctr"/>
            <a:r>
              <a:rPr lang="en-GB" sz="700" b="1" dirty="0" smtClean="0">
                <a:solidFill>
                  <a:schemeClr val="tx1"/>
                </a:solidFill>
              </a:rPr>
              <a:t>Weimar and Nazi Germany Past Paper/Specimen Paper</a:t>
            </a:r>
            <a:endParaRPr lang="en-GB" sz="700" b="1" dirty="0" smtClean="0">
              <a:solidFill>
                <a:schemeClr val="tx1"/>
              </a:solidFill>
            </a:endParaRPr>
          </a:p>
        </p:txBody>
      </p:sp>
      <p:sp>
        <p:nvSpPr>
          <p:cNvPr id="286" name="Rectangle 285"/>
          <p:cNvSpPr/>
          <p:nvPr/>
        </p:nvSpPr>
        <p:spPr>
          <a:xfrm>
            <a:off x="48058" y="9161409"/>
            <a:ext cx="1534602" cy="684847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>
                <a:solidFill>
                  <a:schemeClr val="tx1"/>
                </a:solidFill>
              </a:rPr>
              <a:t>Topic: </a:t>
            </a:r>
            <a:r>
              <a:rPr lang="en-GB" sz="800" b="1" dirty="0" err="1" smtClean="0">
                <a:solidFill>
                  <a:schemeClr val="tx1"/>
                </a:solidFill>
              </a:rPr>
              <a:t>Edexcel</a:t>
            </a:r>
            <a:r>
              <a:rPr lang="en-GB" sz="800" b="1" dirty="0" smtClean="0">
                <a:solidFill>
                  <a:schemeClr val="tx1"/>
                </a:solidFill>
              </a:rPr>
              <a:t> Paper 3: Weimar &amp; Nazi Germany</a:t>
            </a:r>
          </a:p>
          <a:p>
            <a:pPr algn="ctr"/>
            <a:endParaRPr lang="en-GB" sz="800" b="1" dirty="0" smtClean="0">
              <a:solidFill>
                <a:schemeClr val="tx1"/>
              </a:solidFill>
            </a:endParaRPr>
          </a:p>
          <a:p>
            <a:pPr algn="ctr"/>
            <a:r>
              <a:rPr lang="en-GB" sz="800" b="1" dirty="0" smtClean="0">
                <a:solidFill>
                  <a:schemeClr val="tx1"/>
                </a:solidFill>
              </a:rPr>
              <a:t>Skills: Inference &amp; Explain </a:t>
            </a:r>
            <a:endParaRPr lang="en-GB" sz="800" b="1" dirty="0" smtClean="0">
              <a:solidFill>
                <a:schemeClr val="tx1"/>
              </a:solidFill>
            </a:endParaRPr>
          </a:p>
        </p:txBody>
      </p:sp>
      <p:sp>
        <p:nvSpPr>
          <p:cNvPr id="287" name="Rectangle 286"/>
          <p:cNvSpPr/>
          <p:nvPr/>
        </p:nvSpPr>
        <p:spPr>
          <a:xfrm>
            <a:off x="5411972" y="7610865"/>
            <a:ext cx="1374124" cy="990875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 b="1" dirty="0" smtClean="0">
              <a:solidFill>
                <a:schemeClr val="tx1"/>
              </a:solidFill>
            </a:endParaRPr>
          </a:p>
          <a:p>
            <a:pPr algn="ctr"/>
            <a:endParaRPr lang="en-GB" sz="800" b="1" dirty="0" smtClean="0">
              <a:solidFill>
                <a:schemeClr val="tx1"/>
              </a:solidFill>
            </a:endParaRPr>
          </a:p>
          <a:p>
            <a:pPr algn="ctr"/>
            <a:r>
              <a:rPr lang="en-GB" sz="800" b="1" dirty="0" smtClean="0">
                <a:solidFill>
                  <a:schemeClr val="tx1"/>
                </a:solidFill>
              </a:rPr>
              <a:t>Topic:  </a:t>
            </a:r>
            <a:r>
              <a:rPr lang="en-GB" sz="800" b="1" dirty="0" err="1" smtClean="0">
                <a:solidFill>
                  <a:schemeClr val="tx1"/>
                </a:solidFill>
              </a:rPr>
              <a:t>Edexcel</a:t>
            </a:r>
            <a:r>
              <a:rPr lang="en-GB" sz="800" b="1" dirty="0" smtClean="0">
                <a:solidFill>
                  <a:schemeClr val="tx1"/>
                </a:solidFill>
              </a:rPr>
              <a:t> Paper3: Weimar &amp; Nazi Germany</a:t>
            </a:r>
          </a:p>
          <a:p>
            <a:pPr algn="ctr"/>
            <a:endParaRPr lang="en-GB" sz="800" b="1" dirty="0" smtClean="0">
              <a:solidFill>
                <a:schemeClr val="tx1"/>
              </a:solidFill>
            </a:endParaRPr>
          </a:p>
          <a:p>
            <a:pPr algn="ctr"/>
            <a:r>
              <a:rPr lang="en-GB" sz="800" b="1" dirty="0" smtClean="0">
                <a:solidFill>
                  <a:schemeClr val="tx1"/>
                </a:solidFill>
              </a:rPr>
              <a:t>Skills: Usefulness &amp; Interpretations </a:t>
            </a:r>
          </a:p>
          <a:p>
            <a:pPr algn="ctr"/>
            <a:endParaRPr lang="en-GB" sz="800" b="1" dirty="0" smtClean="0">
              <a:solidFill>
                <a:schemeClr val="tx1"/>
              </a:solidFill>
            </a:endParaRPr>
          </a:p>
          <a:p>
            <a:pPr algn="ctr"/>
            <a:endParaRPr lang="en-GB" sz="800" b="1" dirty="0" smtClean="0">
              <a:solidFill>
                <a:schemeClr val="tx1"/>
              </a:solidFill>
            </a:endParaRPr>
          </a:p>
          <a:p>
            <a:pPr algn="ctr"/>
            <a:endParaRPr lang="en-GB" sz="800" b="1" dirty="0" smtClean="0">
              <a:solidFill>
                <a:schemeClr val="tx1"/>
              </a:solidFill>
            </a:endParaRPr>
          </a:p>
        </p:txBody>
      </p:sp>
      <p:cxnSp>
        <p:nvCxnSpPr>
          <p:cNvPr id="289" name="Straight Connector 288">
            <a:extLst>
              <a:ext uri="{FF2B5EF4-FFF2-40B4-BE49-F238E27FC236}">
                <a16:creationId xmlns:a16="http://schemas.microsoft.com/office/drawing/2014/main" xmlns="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590085" y="6557284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0" name="Straight Connector 289">
            <a:extLst>
              <a:ext uri="{FF2B5EF4-FFF2-40B4-BE49-F238E27FC236}">
                <a16:creationId xmlns:a16="http://schemas.microsoft.com/office/drawing/2014/main" xmlns="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007254" y="5516275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1" name="Straight Connector 290">
            <a:extLst>
              <a:ext uri="{FF2B5EF4-FFF2-40B4-BE49-F238E27FC236}">
                <a16:creationId xmlns:a16="http://schemas.microsoft.com/office/drawing/2014/main" xmlns="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1952429" y="6568989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2" name="Straight Connector 291">
            <a:extLst>
              <a:ext uri="{FF2B5EF4-FFF2-40B4-BE49-F238E27FC236}">
                <a16:creationId xmlns:a16="http://schemas.microsoft.com/office/drawing/2014/main" xmlns="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526878" y="6564723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3" name="Straight Connector 292">
            <a:extLst>
              <a:ext uri="{FF2B5EF4-FFF2-40B4-BE49-F238E27FC236}">
                <a16:creationId xmlns:a16="http://schemas.microsoft.com/office/drawing/2014/main" xmlns="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088974" y="6557283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4" name="Straight Connector 293">
            <a:extLst>
              <a:ext uri="{FF2B5EF4-FFF2-40B4-BE49-F238E27FC236}">
                <a16:creationId xmlns:a16="http://schemas.microsoft.com/office/drawing/2014/main" xmlns="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593719" y="6564723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5" name="Straight Connector 294">
            <a:extLst>
              <a:ext uri="{FF2B5EF4-FFF2-40B4-BE49-F238E27FC236}">
                <a16:creationId xmlns:a16="http://schemas.microsoft.com/office/drawing/2014/main" xmlns="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142727" y="6555198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6" name="Oval 295"/>
          <p:cNvSpPr/>
          <p:nvPr/>
        </p:nvSpPr>
        <p:spPr>
          <a:xfrm>
            <a:off x="-23944" y="5635755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Year 10 Spring Term 1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297" name="Rectangle 296"/>
          <p:cNvSpPr/>
          <p:nvPr/>
        </p:nvSpPr>
        <p:spPr>
          <a:xfrm>
            <a:off x="114280" y="7139114"/>
            <a:ext cx="1534602" cy="684847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>
                <a:solidFill>
                  <a:schemeClr val="tx1"/>
                </a:solidFill>
              </a:rPr>
              <a:t>Topic:  </a:t>
            </a:r>
            <a:r>
              <a:rPr lang="en-GB" sz="800" b="1" dirty="0" err="1" smtClean="0">
                <a:solidFill>
                  <a:schemeClr val="tx1"/>
                </a:solidFill>
              </a:rPr>
              <a:t>Edexcel</a:t>
            </a:r>
            <a:r>
              <a:rPr lang="en-GB" sz="800" b="1" dirty="0" smtClean="0">
                <a:solidFill>
                  <a:schemeClr val="tx1"/>
                </a:solidFill>
              </a:rPr>
              <a:t> Paper 1: Medicine</a:t>
            </a:r>
          </a:p>
          <a:p>
            <a:pPr algn="ctr"/>
            <a:endParaRPr lang="en-GB" sz="800" b="1" dirty="0" smtClean="0">
              <a:solidFill>
                <a:schemeClr val="tx1"/>
              </a:solidFill>
            </a:endParaRPr>
          </a:p>
          <a:p>
            <a:pPr algn="ctr"/>
            <a:r>
              <a:rPr lang="en-GB" sz="800" b="1" dirty="0" smtClean="0">
                <a:solidFill>
                  <a:schemeClr val="tx1"/>
                </a:solidFill>
              </a:rPr>
              <a:t>Skills: Describe, Explain &amp; Sources </a:t>
            </a:r>
            <a:endParaRPr lang="en-GB" sz="800" b="1" dirty="0" smtClean="0">
              <a:solidFill>
                <a:schemeClr val="tx1"/>
              </a:solidFill>
            </a:endParaRPr>
          </a:p>
        </p:txBody>
      </p:sp>
      <p:sp>
        <p:nvSpPr>
          <p:cNvPr id="300" name="Rectangle 299"/>
          <p:cNvSpPr/>
          <p:nvPr/>
        </p:nvSpPr>
        <p:spPr>
          <a:xfrm>
            <a:off x="5240773" y="5735554"/>
            <a:ext cx="1534602" cy="868490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>
                <a:solidFill>
                  <a:schemeClr val="tx1"/>
                </a:solidFill>
              </a:rPr>
              <a:t>Topic: </a:t>
            </a:r>
            <a:r>
              <a:rPr lang="en-GB" sz="800" b="1" dirty="0" err="1" smtClean="0">
                <a:solidFill>
                  <a:schemeClr val="tx1"/>
                </a:solidFill>
              </a:rPr>
              <a:t>Edexcel</a:t>
            </a:r>
            <a:r>
              <a:rPr lang="en-GB" sz="800" b="1" dirty="0" smtClean="0">
                <a:solidFill>
                  <a:schemeClr val="tx1"/>
                </a:solidFill>
              </a:rPr>
              <a:t> Paper 1: Medicine</a:t>
            </a:r>
          </a:p>
          <a:p>
            <a:pPr algn="ctr"/>
            <a:endParaRPr lang="en-GB" sz="800" b="1" dirty="0" smtClean="0">
              <a:solidFill>
                <a:schemeClr val="tx1"/>
              </a:solidFill>
            </a:endParaRPr>
          </a:p>
          <a:p>
            <a:pPr algn="ctr"/>
            <a:r>
              <a:rPr lang="en-GB" sz="800" b="1" dirty="0" smtClean="0">
                <a:solidFill>
                  <a:schemeClr val="tx1"/>
                </a:solidFill>
              </a:rPr>
              <a:t>Skills: Describe, Explain &amp; Infer</a:t>
            </a:r>
            <a:endParaRPr lang="en-GB" sz="800" b="1" dirty="0" smtClean="0">
              <a:solidFill>
                <a:schemeClr val="tx1"/>
              </a:solidFill>
            </a:endParaRPr>
          </a:p>
        </p:txBody>
      </p:sp>
      <p:pic>
        <p:nvPicPr>
          <p:cNvPr id="306" name="Picture 30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460" y="1596755"/>
            <a:ext cx="5591175" cy="1800225"/>
          </a:xfrm>
          <a:prstGeom prst="rect">
            <a:avLst/>
          </a:prstGeom>
        </p:spPr>
      </p:pic>
      <p:sp>
        <p:nvSpPr>
          <p:cNvPr id="304" name="Oval 303"/>
          <p:cNvSpPr/>
          <p:nvPr/>
        </p:nvSpPr>
        <p:spPr>
          <a:xfrm>
            <a:off x="216716" y="2543117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</a:rPr>
              <a:t>End of </a:t>
            </a:r>
            <a:r>
              <a:rPr lang="en-US" sz="1000" b="1" smtClean="0">
                <a:solidFill>
                  <a:schemeClr val="tx1"/>
                </a:solidFill>
              </a:rPr>
              <a:t>Year 10 </a:t>
            </a:r>
            <a:r>
              <a:rPr lang="en-US" sz="1000" b="1" dirty="0" smtClean="0">
                <a:solidFill>
                  <a:schemeClr val="tx1"/>
                </a:solidFill>
              </a:rPr>
              <a:t>Preparation</a:t>
            </a:r>
            <a:endParaRPr lang="en-US" sz="1000" b="1" dirty="0">
              <a:solidFill>
                <a:schemeClr val="tx1"/>
              </a:solidFill>
            </a:endParaRPr>
          </a:p>
        </p:txBody>
      </p:sp>
      <p:sp>
        <p:nvSpPr>
          <p:cNvPr id="303" name="Oval 302"/>
          <p:cNvSpPr/>
          <p:nvPr/>
        </p:nvSpPr>
        <p:spPr>
          <a:xfrm>
            <a:off x="4682556" y="2494852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Year 10 Summer Term 2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308" name="Rectangle 307"/>
          <p:cNvSpPr/>
          <p:nvPr/>
        </p:nvSpPr>
        <p:spPr>
          <a:xfrm>
            <a:off x="5177701" y="840759"/>
            <a:ext cx="90329" cy="105862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7" name="Pentagon 306"/>
          <p:cNvSpPr/>
          <p:nvPr/>
        </p:nvSpPr>
        <p:spPr>
          <a:xfrm>
            <a:off x="5048839" y="938954"/>
            <a:ext cx="1216512" cy="329988"/>
          </a:xfrm>
          <a:prstGeom prst="homePlate">
            <a:avLst/>
          </a:prstGeom>
          <a:solidFill>
            <a:srgbClr val="9900C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 smtClean="0"/>
              <a:t>Year 11 this way!</a:t>
            </a:r>
            <a:endParaRPr lang="en-GB" sz="1100" dirty="0"/>
          </a:p>
        </p:txBody>
      </p:sp>
      <p:cxnSp>
        <p:nvCxnSpPr>
          <p:cNvPr id="309" name="Straight Connector 308">
            <a:extLst>
              <a:ext uri="{FF2B5EF4-FFF2-40B4-BE49-F238E27FC236}">
                <a16:creationId xmlns:a16="http://schemas.microsoft.com/office/drawing/2014/main" xmlns="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158672" y="5552358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0" name="Straight Connector 309">
            <a:extLst>
              <a:ext uri="{FF2B5EF4-FFF2-40B4-BE49-F238E27FC236}">
                <a16:creationId xmlns:a16="http://schemas.microsoft.com/office/drawing/2014/main" xmlns="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672788" y="5552358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1" name="Straight Connector 310">
            <a:extLst>
              <a:ext uri="{FF2B5EF4-FFF2-40B4-BE49-F238E27FC236}">
                <a16:creationId xmlns:a16="http://schemas.microsoft.com/office/drawing/2014/main" xmlns="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034703" y="5552358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2" name="Straight Connector 311">
            <a:extLst>
              <a:ext uri="{FF2B5EF4-FFF2-40B4-BE49-F238E27FC236}">
                <a16:creationId xmlns:a16="http://schemas.microsoft.com/office/drawing/2014/main" xmlns="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593366" y="5552358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3" name="Straight Connector 312">
            <a:extLst>
              <a:ext uri="{FF2B5EF4-FFF2-40B4-BE49-F238E27FC236}">
                <a16:creationId xmlns:a16="http://schemas.microsoft.com/office/drawing/2014/main" xmlns="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609538" y="5520147"/>
            <a:ext cx="0" cy="411883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4" name="Straight Connector 313">
            <a:extLst>
              <a:ext uri="{FF2B5EF4-FFF2-40B4-BE49-F238E27FC236}">
                <a16:creationId xmlns:a16="http://schemas.microsoft.com/office/drawing/2014/main" xmlns="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196470" y="4551396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5" name="Straight Connector 314">
            <a:extLst>
              <a:ext uri="{FF2B5EF4-FFF2-40B4-BE49-F238E27FC236}">
                <a16:creationId xmlns:a16="http://schemas.microsoft.com/office/drawing/2014/main" xmlns="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653574" y="4551396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6" name="Straight Connector 315">
            <a:extLst>
              <a:ext uri="{FF2B5EF4-FFF2-40B4-BE49-F238E27FC236}">
                <a16:creationId xmlns:a16="http://schemas.microsoft.com/office/drawing/2014/main" xmlns="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1826166" y="4523657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8" name="Straight Connector 317">
            <a:extLst>
              <a:ext uri="{FF2B5EF4-FFF2-40B4-BE49-F238E27FC236}">
                <a16:creationId xmlns:a16="http://schemas.microsoft.com/office/drawing/2014/main" xmlns="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207986" y="4551396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9" name="Straight Connector 318">
            <a:extLst>
              <a:ext uri="{FF2B5EF4-FFF2-40B4-BE49-F238E27FC236}">
                <a16:creationId xmlns:a16="http://schemas.microsoft.com/office/drawing/2014/main" xmlns="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741476" y="4551396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0" name="Rectangle 319"/>
          <p:cNvSpPr/>
          <p:nvPr/>
        </p:nvSpPr>
        <p:spPr>
          <a:xfrm>
            <a:off x="0" y="4345023"/>
            <a:ext cx="1534602" cy="1236627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sz="800" dirty="0" smtClean="0">
              <a:solidFill>
                <a:schemeClr val="tx1"/>
              </a:solidFill>
            </a:endParaRPr>
          </a:p>
          <a:p>
            <a:r>
              <a:rPr lang="en-GB" sz="800" b="1" dirty="0" smtClean="0">
                <a:solidFill>
                  <a:schemeClr val="tx1"/>
                </a:solidFill>
              </a:rPr>
              <a:t>Topic: </a:t>
            </a:r>
            <a:r>
              <a:rPr lang="en-GB" sz="800" b="1" dirty="0" err="1" smtClean="0">
                <a:solidFill>
                  <a:schemeClr val="tx1"/>
                </a:solidFill>
              </a:rPr>
              <a:t>Edexcel</a:t>
            </a:r>
            <a:r>
              <a:rPr lang="en-GB" sz="800" b="1" dirty="0" smtClean="0">
                <a:solidFill>
                  <a:schemeClr val="tx1"/>
                </a:solidFill>
              </a:rPr>
              <a:t> Paper 1: Medicine &amp; Historical Environment :</a:t>
            </a:r>
            <a:r>
              <a:rPr lang="en-GB" sz="800" b="1" dirty="0" smtClean="0">
                <a:solidFill>
                  <a:schemeClr val="tx1"/>
                </a:solidFill>
              </a:rPr>
              <a:t>The </a:t>
            </a:r>
            <a:r>
              <a:rPr lang="en-GB" sz="800" b="1" dirty="0" smtClean="0">
                <a:solidFill>
                  <a:schemeClr val="tx1"/>
                </a:solidFill>
              </a:rPr>
              <a:t>British sector of the Western Front, </a:t>
            </a:r>
            <a:r>
              <a:rPr lang="en-GB" sz="800" b="1" dirty="0" smtClean="0">
                <a:solidFill>
                  <a:schemeClr val="tx1"/>
                </a:solidFill>
              </a:rPr>
              <a:t>1914–18</a:t>
            </a:r>
          </a:p>
          <a:p>
            <a:endParaRPr lang="en-GB" sz="800" b="1" dirty="0" smtClean="0">
              <a:solidFill>
                <a:schemeClr val="tx1"/>
              </a:solidFill>
            </a:endParaRPr>
          </a:p>
          <a:p>
            <a:r>
              <a:rPr lang="en-GB" sz="800" b="1" dirty="0" smtClean="0">
                <a:solidFill>
                  <a:schemeClr val="tx1"/>
                </a:solidFill>
              </a:rPr>
              <a:t>Skills: </a:t>
            </a:r>
            <a:r>
              <a:rPr lang="en-GB" sz="800" b="1" dirty="0" smtClean="0">
                <a:solidFill>
                  <a:schemeClr val="tx1"/>
                </a:solidFill>
              </a:rPr>
              <a:t>Analyse, evaluate and use contemporary sources to make judgements.</a:t>
            </a:r>
            <a:endParaRPr lang="en-GB" sz="800" b="1" dirty="0">
              <a:solidFill>
                <a:schemeClr val="tx1"/>
              </a:solidFill>
            </a:endParaRPr>
          </a:p>
        </p:txBody>
      </p:sp>
      <p:cxnSp>
        <p:nvCxnSpPr>
          <p:cNvPr id="322" name="Straight Connector 321">
            <a:extLst>
              <a:ext uri="{FF2B5EF4-FFF2-40B4-BE49-F238E27FC236}">
                <a16:creationId xmlns:a16="http://schemas.microsoft.com/office/drawing/2014/main" xmlns="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131172" y="3540542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3" name="Straight Connector 322">
            <a:extLst>
              <a:ext uri="{FF2B5EF4-FFF2-40B4-BE49-F238E27FC236}">
                <a16:creationId xmlns:a16="http://schemas.microsoft.com/office/drawing/2014/main" xmlns="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640674" y="3535321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4" name="Straight Connector 323">
            <a:extLst>
              <a:ext uri="{FF2B5EF4-FFF2-40B4-BE49-F238E27FC236}">
                <a16:creationId xmlns:a16="http://schemas.microsoft.com/office/drawing/2014/main" xmlns="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176389" y="3544965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5" name="Straight Connector 324">
            <a:extLst>
              <a:ext uri="{FF2B5EF4-FFF2-40B4-BE49-F238E27FC236}">
                <a16:creationId xmlns:a16="http://schemas.microsoft.com/office/drawing/2014/main" xmlns="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679329" y="3572914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6" name="Straight Connector 325">
            <a:extLst>
              <a:ext uri="{FF2B5EF4-FFF2-40B4-BE49-F238E27FC236}">
                <a16:creationId xmlns:a16="http://schemas.microsoft.com/office/drawing/2014/main" xmlns="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218325" y="3562256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7" name="Straight Connector 326">
            <a:extLst>
              <a:ext uri="{FF2B5EF4-FFF2-40B4-BE49-F238E27FC236}">
                <a16:creationId xmlns:a16="http://schemas.microsoft.com/office/drawing/2014/main" xmlns="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748038" y="3544964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0" name="Straight Connector 329">
            <a:extLst>
              <a:ext uri="{FF2B5EF4-FFF2-40B4-BE49-F238E27FC236}">
                <a16:creationId xmlns:a16="http://schemas.microsoft.com/office/drawing/2014/main" xmlns="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043241" y="2542845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2" name="Straight Connector 331">
            <a:extLst>
              <a:ext uri="{FF2B5EF4-FFF2-40B4-BE49-F238E27FC236}">
                <a16:creationId xmlns:a16="http://schemas.microsoft.com/office/drawing/2014/main" xmlns="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945583" y="2547268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3" name="Straight Connector 332">
            <a:extLst>
              <a:ext uri="{FF2B5EF4-FFF2-40B4-BE49-F238E27FC236}">
                <a16:creationId xmlns:a16="http://schemas.microsoft.com/office/drawing/2014/main" xmlns="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245126" y="2564559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5" name="Straight Connector 334">
            <a:extLst>
              <a:ext uri="{FF2B5EF4-FFF2-40B4-BE49-F238E27FC236}">
                <a16:creationId xmlns:a16="http://schemas.microsoft.com/office/drawing/2014/main" xmlns="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597000" y="2535806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6" name="Oval 335"/>
          <p:cNvSpPr/>
          <p:nvPr/>
        </p:nvSpPr>
        <p:spPr>
          <a:xfrm>
            <a:off x="3976378" y="1345777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</a:rPr>
              <a:t>End of Year Assessment</a:t>
            </a:r>
            <a:endParaRPr lang="en-US" sz="1000" b="1" dirty="0">
              <a:solidFill>
                <a:schemeClr val="tx1"/>
              </a:solidFill>
            </a:endParaRPr>
          </a:p>
        </p:txBody>
      </p:sp>
      <p:sp>
        <p:nvSpPr>
          <p:cNvPr id="339" name="TextBox 338">
            <a:extLst>
              <a:ext uri="{FF2B5EF4-FFF2-40B4-BE49-F238E27FC236}">
                <a16:creationId xmlns:a16="http://schemas.microsoft.com/office/drawing/2014/main" xmlns="" id="{C4A79582-07C9-724E-B8B3-9661E7D84670}"/>
              </a:ext>
            </a:extLst>
          </p:cNvPr>
          <p:cNvSpPr txBox="1"/>
          <p:nvPr/>
        </p:nvSpPr>
        <p:spPr>
          <a:xfrm>
            <a:off x="6409" y="1693151"/>
            <a:ext cx="15614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/>
              <a:t>Revision techniques shared</a:t>
            </a:r>
          </a:p>
          <a:p>
            <a:pPr algn="ctr"/>
            <a:r>
              <a:rPr lang="en-US" sz="800" dirty="0" smtClean="0"/>
              <a:t> and modelled</a:t>
            </a:r>
            <a:endParaRPr lang="en-US" sz="800" dirty="0"/>
          </a:p>
        </p:txBody>
      </p:sp>
      <p:sp>
        <p:nvSpPr>
          <p:cNvPr id="340" name="TextBox 339">
            <a:extLst>
              <a:ext uri="{FF2B5EF4-FFF2-40B4-BE49-F238E27FC236}">
                <a16:creationId xmlns:a16="http://schemas.microsoft.com/office/drawing/2014/main" xmlns="" id="{C4A79582-07C9-724E-B8B3-9661E7D84670}"/>
              </a:ext>
            </a:extLst>
          </p:cNvPr>
          <p:cNvSpPr txBox="1"/>
          <p:nvPr/>
        </p:nvSpPr>
        <p:spPr>
          <a:xfrm>
            <a:off x="1099605" y="1383603"/>
            <a:ext cx="15614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/>
              <a:t>Practice questions completed and assessed</a:t>
            </a:r>
            <a:endParaRPr lang="en-US" sz="800" dirty="0"/>
          </a:p>
        </p:txBody>
      </p:sp>
      <p:sp>
        <p:nvSpPr>
          <p:cNvPr id="341" name="TextBox 340">
            <a:extLst>
              <a:ext uri="{FF2B5EF4-FFF2-40B4-BE49-F238E27FC236}">
                <a16:creationId xmlns:a16="http://schemas.microsoft.com/office/drawing/2014/main" xmlns="" id="{C4A79582-07C9-724E-B8B3-9661E7D84670}"/>
              </a:ext>
            </a:extLst>
          </p:cNvPr>
          <p:cNvSpPr txBox="1"/>
          <p:nvPr/>
        </p:nvSpPr>
        <p:spPr>
          <a:xfrm>
            <a:off x="2350489" y="1573048"/>
            <a:ext cx="15614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/>
              <a:t>Model answers unpicked and critiqued</a:t>
            </a:r>
            <a:endParaRPr lang="en-US" sz="800" dirty="0"/>
          </a:p>
        </p:txBody>
      </p:sp>
      <p:sp>
        <p:nvSpPr>
          <p:cNvPr id="71" name="Rectangle 70"/>
          <p:cNvSpPr/>
          <p:nvPr/>
        </p:nvSpPr>
        <p:spPr>
          <a:xfrm>
            <a:off x="142875" y="6416232"/>
            <a:ext cx="1123950" cy="684847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 b="1" dirty="0" smtClean="0">
              <a:solidFill>
                <a:schemeClr val="tx1"/>
              </a:solidFill>
            </a:endParaRPr>
          </a:p>
          <a:p>
            <a:pPr algn="ctr"/>
            <a:endParaRPr lang="en-GB" sz="800" b="1" dirty="0" smtClean="0">
              <a:solidFill>
                <a:schemeClr val="tx1"/>
              </a:solidFill>
            </a:endParaRPr>
          </a:p>
          <a:p>
            <a:pPr algn="ctr"/>
            <a:r>
              <a:rPr lang="en-GB" sz="800" b="1" dirty="0" smtClean="0">
                <a:solidFill>
                  <a:schemeClr val="tx1"/>
                </a:solidFill>
              </a:rPr>
              <a:t>Assessment:</a:t>
            </a:r>
          </a:p>
          <a:p>
            <a:pPr algn="ctr"/>
            <a:r>
              <a:rPr lang="en-GB" sz="800" b="1" dirty="0" smtClean="0">
                <a:solidFill>
                  <a:schemeClr val="tx1"/>
                </a:solidFill>
              </a:rPr>
              <a:t>Combined Medicine &amp; Weimar and Nazi Germany Past Paper/Specimen </a:t>
            </a:r>
            <a:r>
              <a:rPr lang="en-GB" sz="800" dirty="0" smtClean="0"/>
              <a:t>Paper</a:t>
            </a:r>
          </a:p>
          <a:p>
            <a:pPr algn="ctr"/>
            <a:endParaRPr lang="en-GB" sz="700" dirty="0">
              <a:solidFill>
                <a:schemeClr val="tx1"/>
              </a:solidFill>
            </a:endParaRPr>
          </a:p>
        </p:txBody>
      </p: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xmlns="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145690" y="7531026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-23944" y="7892430"/>
            <a:ext cx="7761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 smtClean="0"/>
              <a:t>Germany: Intorduction and Overview</a:t>
            </a:r>
            <a:endParaRPr lang="en-GB" sz="800" dirty="0"/>
          </a:p>
        </p:txBody>
      </p:sp>
      <p:sp>
        <p:nvSpPr>
          <p:cNvPr id="76" name="TextBox 75"/>
          <p:cNvSpPr txBox="1"/>
          <p:nvPr/>
        </p:nvSpPr>
        <p:spPr>
          <a:xfrm>
            <a:off x="1648590" y="7380032"/>
            <a:ext cx="7761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 smtClean="0"/>
              <a:t>The Origins of the Weimar Republic</a:t>
            </a:r>
            <a:endParaRPr lang="en-GB" sz="800" dirty="0"/>
          </a:p>
        </p:txBody>
      </p:sp>
      <p:sp>
        <p:nvSpPr>
          <p:cNvPr id="77" name="TextBox 76"/>
          <p:cNvSpPr txBox="1"/>
          <p:nvPr/>
        </p:nvSpPr>
        <p:spPr>
          <a:xfrm>
            <a:off x="2292364" y="7461074"/>
            <a:ext cx="7761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 smtClean="0"/>
              <a:t>Early challenges for the WR</a:t>
            </a:r>
            <a:endParaRPr lang="en-GB" sz="800" dirty="0"/>
          </a:p>
        </p:txBody>
      </p:sp>
      <p:sp>
        <p:nvSpPr>
          <p:cNvPr id="78" name="TextBox 77"/>
          <p:cNvSpPr txBox="1"/>
          <p:nvPr/>
        </p:nvSpPr>
        <p:spPr>
          <a:xfrm>
            <a:off x="2918304" y="7389257"/>
            <a:ext cx="77617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 smtClean="0"/>
              <a:t>The Recovery of the Weimar Republic</a:t>
            </a:r>
            <a:endParaRPr lang="en-GB" sz="800" dirty="0"/>
          </a:p>
        </p:txBody>
      </p:sp>
      <p:sp>
        <p:nvSpPr>
          <p:cNvPr id="79" name="TextBox 78"/>
          <p:cNvSpPr txBox="1"/>
          <p:nvPr/>
        </p:nvSpPr>
        <p:spPr>
          <a:xfrm>
            <a:off x="3467760" y="7575734"/>
            <a:ext cx="77617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 smtClean="0"/>
              <a:t>Changes in Society</a:t>
            </a:r>
            <a:endParaRPr lang="en-GB" sz="800" dirty="0"/>
          </a:p>
        </p:txBody>
      </p:sp>
      <p:sp>
        <p:nvSpPr>
          <p:cNvPr id="80" name="TextBox 79"/>
          <p:cNvSpPr txBox="1"/>
          <p:nvPr/>
        </p:nvSpPr>
        <p:spPr>
          <a:xfrm>
            <a:off x="4027231" y="7445685"/>
            <a:ext cx="71424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 smtClean="0"/>
              <a:t>The Nazi Party</a:t>
            </a:r>
            <a:endParaRPr lang="en-GB" sz="800" dirty="0"/>
          </a:p>
        </p:txBody>
      </p:sp>
      <p:sp>
        <p:nvSpPr>
          <p:cNvPr id="81" name="TextBox 80"/>
          <p:cNvSpPr txBox="1"/>
          <p:nvPr/>
        </p:nvSpPr>
        <p:spPr>
          <a:xfrm>
            <a:off x="4635834" y="7445685"/>
            <a:ext cx="5482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 smtClean="0"/>
              <a:t>The Munich Putsch</a:t>
            </a:r>
            <a:endParaRPr lang="en-GB" sz="800" dirty="0"/>
          </a:p>
        </p:txBody>
      </p:sp>
      <p:cxnSp>
        <p:nvCxnSpPr>
          <p:cNvPr id="82" name="Straight Connector 81">
            <a:extLst>
              <a:ext uri="{FF2B5EF4-FFF2-40B4-BE49-F238E27FC236}">
                <a16:creationId xmlns:a16="http://schemas.microsoft.com/office/drawing/2014/main" xmlns="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635834" y="7575644"/>
            <a:ext cx="0" cy="371064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TextBox 82"/>
          <p:cNvSpPr txBox="1"/>
          <p:nvPr/>
        </p:nvSpPr>
        <p:spPr>
          <a:xfrm>
            <a:off x="4588077" y="6525611"/>
            <a:ext cx="71424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 smtClean="0"/>
              <a:t>Nazi support</a:t>
            </a:r>
            <a:endParaRPr lang="en-GB" sz="800" dirty="0"/>
          </a:p>
        </p:txBody>
      </p:sp>
      <p:sp>
        <p:nvSpPr>
          <p:cNvPr id="84" name="TextBox 83"/>
          <p:cNvSpPr txBox="1"/>
          <p:nvPr/>
        </p:nvSpPr>
        <p:spPr>
          <a:xfrm>
            <a:off x="4040356" y="6399969"/>
            <a:ext cx="595478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00" dirty="0" smtClean="0"/>
              <a:t>Hitler becomes Chancellor</a:t>
            </a:r>
            <a:endParaRPr lang="en-GB" sz="700" dirty="0"/>
          </a:p>
        </p:txBody>
      </p:sp>
      <p:sp>
        <p:nvSpPr>
          <p:cNvPr id="85" name="TextBox 84"/>
          <p:cNvSpPr txBox="1"/>
          <p:nvPr/>
        </p:nvSpPr>
        <p:spPr>
          <a:xfrm>
            <a:off x="3522813" y="6568407"/>
            <a:ext cx="71581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 smtClean="0"/>
              <a:t>Dictatorship</a:t>
            </a:r>
            <a:endParaRPr lang="en-GB" sz="800" dirty="0"/>
          </a:p>
        </p:txBody>
      </p:sp>
      <p:sp>
        <p:nvSpPr>
          <p:cNvPr id="86" name="TextBox 85"/>
          <p:cNvSpPr txBox="1"/>
          <p:nvPr/>
        </p:nvSpPr>
        <p:spPr>
          <a:xfrm>
            <a:off x="3086533" y="6362302"/>
            <a:ext cx="59547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 smtClean="0"/>
              <a:t>The Nazi Police</a:t>
            </a:r>
            <a:endParaRPr lang="en-GB" sz="800" dirty="0"/>
          </a:p>
        </p:txBody>
      </p:sp>
      <p:sp>
        <p:nvSpPr>
          <p:cNvPr id="87" name="TextBox 86"/>
          <p:cNvSpPr txBox="1"/>
          <p:nvPr/>
        </p:nvSpPr>
        <p:spPr>
          <a:xfrm>
            <a:off x="2468656" y="6446384"/>
            <a:ext cx="70952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 smtClean="0"/>
              <a:t>Control &amp; Influence</a:t>
            </a:r>
            <a:endParaRPr lang="en-GB" sz="800" dirty="0"/>
          </a:p>
        </p:txBody>
      </p:sp>
      <p:sp>
        <p:nvSpPr>
          <p:cNvPr id="88" name="TextBox 87"/>
          <p:cNvSpPr txBox="1"/>
          <p:nvPr/>
        </p:nvSpPr>
        <p:spPr>
          <a:xfrm>
            <a:off x="1880334" y="6626077"/>
            <a:ext cx="75661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 smtClean="0"/>
              <a:t>Resistance</a:t>
            </a:r>
            <a:endParaRPr lang="en-GB" sz="800" dirty="0"/>
          </a:p>
        </p:txBody>
      </p:sp>
      <p:sp>
        <p:nvSpPr>
          <p:cNvPr id="89" name="TextBox 88"/>
          <p:cNvSpPr txBox="1"/>
          <p:nvPr/>
        </p:nvSpPr>
        <p:spPr>
          <a:xfrm>
            <a:off x="1323138" y="6477733"/>
            <a:ext cx="75661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 smtClean="0"/>
              <a:t>Life in Nazi Germany</a:t>
            </a:r>
            <a:endParaRPr lang="en-GB" sz="800" dirty="0"/>
          </a:p>
        </p:txBody>
      </p:sp>
      <p:sp>
        <p:nvSpPr>
          <p:cNvPr id="90" name="TextBox 89"/>
          <p:cNvSpPr txBox="1"/>
          <p:nvPr/>
        </p:nvSpPr>
        <p:spPr>
          <a:xfrm>
            <a:off x="4496092" y="5523234"/>
            <a:ext cx="7712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 smtClean="0"/>
              <a:t>Continued treatment</a:t>
            </a:r>
            <a:endParaRPr lang="en-GB" sz="800" dirty="0"/>
          </a:p>
        </p:txBody>
      </p:sp>
      <p:sp>
        <p:nvSpPr>
          <p:cNvPr id="91" name="TextBox 90"/>
          <p:cNvSpPr txBox="1"/>
          <p:nvPr/>
        </p:nvSpPr>
        <p:spPr>
          <a:xfrm>
            <a:off x="3990975" y="5456559"/>
            <a:ext cx="6433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 smtClean="0"/>
              <a:t>Continued ideas of disease</a:t>
            </a:r>
            <a:endParaRPr lang="en-GB" sz="800" dirty="0"/>
          </a:p>
        </p:txBody>
      </p:sp>
      <p:sp>
        <p:nvSpPr>
          <p:cNvPr id="92" name="TextBox 91"/>
          <p:cNvSpPr txBox="1"/>
          <p:nvPr/>
        </p:nvSpPr>
        <p:spPr>
          <a:xfrm>
            <a:off x="3598836" y="5493048"/>
            <a:ext cx="5064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 smtClean="0"/>
              <a:t>Early</a:t>
            </a:r>
          </a:p>
          <a:p>
            <a:pPr algn="ctr"/>
            <a:r>
              <a:rPr lang="en-GB" sz="800" dirty="0" smtClean="0"/>
              <a:t>Case Study</a:t>
            </a:r>
            <a:endParaRPr lang="en-GB" sz="800" dirty="0"/>
          </a:p>
        </p:txBody>
      </p:sp>
      <p:sp>
        <p:nvSpPr>
          <p:cNvPr id="93" name="TextBox 92"/>
          <p:cNvSpPr txBox="1"/>
          <p:nvPr/>
        </p:nvSpPr>
        <p:spPr>
          <a:xfrm>
            <a:off x="3086100" y="5529402"/>
            <a:ext cx="64779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 smtClean="0"/>
              <a:t>Early treatment</a:t>
            </a:r>
            <a:endParaRPr lang="en-GB" sz="800" dirty="0"/>
          </a:p>
        </p:txBody>
      </p:sp>
      <p:sp>
        <p:nvSpPr>
          <p:cNvPr id="94" name="TextBox 93"/>
          <p:cNvSpPr txBox="1"/>
          <p:nvPr/>
        </p:nvSpPr>
        <p:spPr>
          <a:xfrm>
            <a:off x="2468656" y="5552971"/>
            <a:ext cx="85739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 smtClean="0"/>
              <a:t>Early ideas of disease</a:t>
            </a:r>
            <a:endParaRPr lang="en-GB" sz="800" dirty="0"/>
          </a:p>
        </p:txBody>
      </p:sp>
      <p:sp>
        <p:nvSpPr>
          <p:cNvPr id="101" name="TextBox 100"/>
          <p:cNvSpPr txBox="1"/>
          <p:nvPr/>
        </p:nvSpPr>
        <p:spPr>
          <a:xfrm>
            <a:off x="1920554" y="5616430"/>
            <a:ext cx="75661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 smtClean="0"/>
              <a:t>Medicine: Introduction</a:t>
            </a:r>
            <a:endParaRPr lang="en-GB" sz="800" dirty="0"/>
          </a:p>
        </p:txBody>
      </p:sp>
      <p:sp>
        <p:nvSpPr>
          <p:cNvPr id="102" name="TextBox 101"/>
          <p:cNvSpPr txBox="1"/>
          <p:nvPr/>
        </p:nvSpPr>
        <p:spPr>
          <a:xfrm>
            <a:off x="4667234" y="4378658"/>
            <a:ext cx="6026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 smtClean="0"/>
              <a:t>Further Case Studies</a:t>
            </a:r>
            <a:endParaRPr lang="en-GB" sz="800" dirty="0"/>
          </a:p>
        </p:txBody>
      </p:sp>
      <p:sp>
        <p:nvSpPr>
          <p:cNvPr id="103" name="TextBox 102"/>
          <p:cNvSpPr txBox="1"/>
          <p:nvPr/>
        </p:nvSpPr>
        <p:spPr>
          <a:xfrm>
            <a:off x="4161809" y="4480379"/>
            <a:ext cx="6026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 smtClean="0"/>
              <a:t>Modern ideas of disease</a:t>
            </a:r>
            <a:endParaRPr lang="en-GB" sz="800" dirty="0"/>
          </a:p>
        </p:txBody>
      </p:sp>
      <p:sp>
        <p:nvSpPr>
          <p:cNvPr id="104" name="TextBox 103"/>
          <p:cNvSpPr txBox="1"/>
          <p:nvPr/>
        </p:nvSpPr>
        <p:spPr>
          <a:xfrm>
            <a:off x="3626166" y="4574334"/>
            <a:ext cx="60267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00" dirty="0" smtClean="0"/>
              <a:t>Modern treatment</a:t>
            </a:r>
            <a:endParaRPr lang="en-GB" sz="700" dirty="0"/>
          </a:p>
        </p:txBody>
      </p:sp>
      <p:sp>
        <p:nvSpPr>
          <p:cNvPr id="105" name="TextBox 104"/>
          <p:cNvSpPr txBox="1"/>
          <p:nvPr/>
        </p:nvSpPr>
        <p:spPr>
          <a:xfrm>
            <a:off x="3131217" y="4392737"/>
            <a:ext cx="6026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 smtClean="0"/>
              <a:t>Modern Case Studies</a:t>
            </a:r>
            <a:endParaRPr lang="en-GB" sz="800" dirty="0"/>
          </a:p>
        </p:txBody>
      </p:sp>
      <p:sp>
        <p:nvSpPr>
          <p:cNvPr id="106" name="TextBox 105"/>
          <p:cNvSpPr txBox="1"/>
          <p:nvPr/>
        </p:nvSpPr>
        <p:spPr>
          <a:xfrm>
            <a:off x="1857375" y="4314825"/>
            <a:ext cx="136826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 smtClean="0"/>
              <a:t>Historical Environment Study: The British Sector of the Western Front: </a:t>
            </a:r>
            <a:r>
              <a:rPr lang="en-US" sz="800" dirty="0" smtClean="0"/>
              <a:t>1914-1918: injuries, treatment and the trenches. </a:t>
            </a:r>
            <a:endParaRPr lang="en-GB" sz="800" dirty="0"/>
          </a:p>
        </p:txBody>
      </p:sp>
      <p:sp>
        <p:nvSpPr>
          <p:cNvPr id="110" name="TextBox 109"/>
          <p:cNvSpPr txBox="1"/>
          <p:nvPr/>
        </p:nvSpPr>
        <p:spPr>
          <a:xfrm>
            <a:off x="2079756" y="3437500"/>
            <a:ext cx="644394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00" dirty="0" smtClean="0"/>
              <a:t>Elizabethan England: Introduction</a:t>
            </a:r>
            <a:endParaRPr lang="en-GB" sz="700" dirty="0"/>
          </a:p>
        </p:txBody>
      </p:sp>
      <p:sp>
        <p:nvSpPr>
          <p:cNvPr id="111" name="TextBox 110"/>
          <p:cNvSpPr txBox="1"/>
          <p:nvPr/>
        </p:nvSpPr>
        <p:spPr>
          <a:xfrm>
            <a:off x="2566088" y="3568031"/>
            <a:ext cx="7044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00" dirty="0" smtClean="0"/>
              <a:t>Elizabeth’s accession</a:t>
            </a:r>
            <a:endParaRPr lang="en-GB" sz="700" dirty="0"/>
          </a:p>
        </p:txBody>
      </p:sp>
      <p:sp>
        <p:nvSpPr>
          <p:cNvPr id="112" name="TextBox 111"/>
          <p:cNvSpPr txBox="1"/>
          <p:nvPr/>
        </p:nvSpPr>
        <p:spPr>
          <a:xfrm>
            <a:off x="3057086" y="3589309"/>
            <a:ext cx="7044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00" dirty="0" smtClean="0"/>
              <a:t>Religious Settlement</a:t>
            </a:r>
            <a:endParaRPr lang="en-GB" sz="700" dirty="0"/>
          </a:p>
        </p:txBody>
      </p:sp>
      <p:sp>
        <p:nvSpPr>
          <p:cNvPr id="113" name="TextBox 112"/>
          <p:cNvSpPr txBox="1"/>
          <p:nvPr/>
        </p:nvSpPr>
        <p:spPr>
          <a:xfrm>
            <a:off x="3584811" y="3587820"/>
            <a:ext cx="7044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00" dirty="0" smtClean="0"/>
              <a:t>Challenge to Religion </a:t>
            </a:r>
            <a:endParaRPr lang="en-GB" sz="700" dirty="0"/>
          </a:p>
        </p:txBody>
      </p:sp>
      <p:sp>
        <p:nvSpPr>
          <p:cNvPr id="114" name="TextBox 113"/>
          <p:cNvSpPr txBox="1"/>
          <p:nvPr/>
        </p:nvSpPr>
        <p:spPr>
          <a:xfrm>
            <a:off x="4136956" y="3587820"/>
            <a:ext cx="7044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00" dirty="0" smtClean="0"/>
              <a:t>Mary, Queen of Scots</a:t>
            </a:r>
            <a:endParaRPr lang="en-GB" sz="700" dirty="0"/>
          </a:p>
        </p:txBody>
      </p:sp>
      <p:sp>
        <p:nvSpPr>
          <p:cNvPr id="115" name="TextBox 114"/>
          <p:cNvSpPr txBox="1"/>
          <p:nvPr/>
        </p:nvSpPr>
        <p:spPr>
          <a:xfrm>
            <a:off x="4855925" y="3553423"/>
            <a:ext cx="7044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00" dirty="0" smtClean="0"/>
              <a:t>Religious Revolts</a:t>
            </a:r>
            <a:endParaRPr lang="en-GB" sz="700" dirty="0"/>
          </a:p>
        </p:txBody>
      </p:sp>
      <p:sp>
        <p:nvSpPr>
          <p:cNvPr id="119" name="TextBox 118"/>
          <p:cNvSpPr txBox="1"/>
          <p:nvPr/>
        </p:nvSpPr>
        <p:spPr>
          <a:xfrm>
            <a:off x="3567811" y="2562856"/>
            <a:ext cx="704431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00" dirty="0" smtClean="0"/>
              <a:t>Plots and Revolts at home</a:t>
            </a:r>
            <a:endParaRPr lang="en-GB" sz="700" dirty="0"/>
          </a:p>
        </p:txBody>
      </p:sp>
      <p:sp>
        <p:nvSpPr>
          <p:cNvPr id="120" name="TextBox 119"/>
          <p:cNvSpPr txBox="1"/>
          <p:nvPr/>
        </p:nvSpPr>
        <p:spPr>
          <a:xfrm>
            <a:off x="2988803" y="2591612"/>
            <a:ext cx="7044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00" dirty="0" smtClean="0"/>
              <a:t>Problems with Spain</a:t>
            </a:r>
            <a:endParaRPr lang="en-GB" sz="700" dirty="0"/>
          </a:p>
        </p:txBody>
      </p:sp>
      <p:sp>
        <p:nvSpPr>
          <p:cNvPr id="121" name="TextBox 120"/>
          <p:cNvSpPr txBox="1"/>
          <p:nvPr/>
        </p:nvSpPr>
        <p:spPr>
          <a:xfrm>
            <a:off x="2151389" y="2589972"/>
            <a:ext cx="7044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00" dirty="0" smtClean="0"/>
              <a:t>The Spanish Armada</a:t>
            </a:r>
            <a:endParaRPr lang="en-GB" sz="700" dirty="0"/>
          </a:p>
        </p:txBody>
      </p:sp>
      <p:sp>
        <p:nvSpPr>
          <p:cNvPr id="123" name="TextBox 122"/>
          <p:cNvSpPr txBox="1"/>
          <p:nvPr/>
        </p:nvSpPr>
        <p:spPr>
          <a:xfrm>
            <a:off x="1428333" y="2572381"/>
            <a:ext cx="7044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00" dirty="0" smtClean="0"/>
              <a:t>Revision and Recap</a:t>
            </a:r>
            <a:endParaRPr lang="en-GB" sz="700" dirty="0"/>
          </a:p>
        </p:txBody>
      </p:sp>
      <p:sp>
        <p:nvSpPr>
          <p:cNvPr id="118" name="Rectangle 117"/>
          <p:cNvSpPr/>
          <p:nvPr/>
        </p:nvSpPr>
        <p:spPr>
          <a:xfrm>
            <a:off x="5486400" y="3268698"/>
            <a:ext cx="1371600" cy="816691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800" b="1" dirty="0" smtClean="0">
                <a:solidFill>
                  <a:schemeClr val="tx1"/>
                </a:solidFill>
              </a:rPr>
              <a:t>Topic: Paper2: Section A – Early Elizabethan England</a:t>
            </a:r>
          </a:p>
          <a:p>
            <a:endParaRPr lang="en-GB" sz="800" b="1" dirty="0" smtClean="0">
              <a:solidFill>
                <a:schemeClr val="tx1"/>
              </a:solidFill>
            </a:endParaRPr>
          </a:p>
          <a:p>
            <a:r>
              <a:rPr lang="en-GB" sz="800" b="1" dirty="0" smtClean="0">
                <a:solidFill>
                  <a:schemeClr val="tx1"/>
                </a:solidFill>
              </a:rPr>
              <a:t>Skills:  Describe &amp; Explain</a:t>
            </a:r>
            <a:endParaRPr lang="en-GB" sz="800" b="1" dirty="0">
              <a:solidFill>
                <a:schemeClr val="tx1"/>
              </a:solidFill>
            </a:endParaRPr>
          </a:p>
        </p:txBody>
      </p:sp>
      <p:sp>
        <p:nvSpPr>
          <p:cNvPr id="124" name="Rectangle 123"/>
          <p:cNvSpPr/>
          <p:nvPr/>
        </p:nvSpPr>
        <p:spPr>
          <a:xfrm>
            <a:off x="5941842" y="2066925"/>
            <a:ext cx="916158" cy="1019891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>
                <a:solidFill>
                  <a:schemeClr val="tx1"/>
                </a:solidFill>
              </a:rPr>
              <a:t>Assessment:</a:t>
            </a:r>
          </a:p>
          <a:p>
            <a:pPr algn="ctr"/>
            <a:r>
              <a:rPr lang="en-GB" sz="800" b="1" dirty="0" smtClean="0">
                <a:solidFill>
                  <a:schemeClr val="tx1"/>
                </a:solidFill>
              </a:rPr>
              <a:t>Elizabeth </a:t>
            </a:r>
            <a:r>
              <a:rPr lang="en-GB" sz="800" b="1" dirty="0" smtClean="0">
                <a:solidFill>
                  <a:schemeClr val="tx1"/>
                </a:solidFill>
              </a:rPr>
              <a:t>Past Paper Specimen with consistent retention of previous topics assessed in lesson</a:t>
            </a:r>
            <a:endParaRPr lang="en-GB" sz="800" b="1" dirty="0">
              <a:solidFill>
                <a:schemeClr val="tx1"/>
              </a:solidFill>
            </a:endParaRPr>
          </a:p>
        </p:txBody>
      </p:sp>
      <p:sp>
        <p:nvSpPr>
          <p:cNvPr id="125" name="Rectangle 124"/>
          <p:cNvSpPr/>
          <p:nvPr/>
        </p:nvSpPr>
        <p:spPr>
          <a:xfrm>
            <a:off x="6023772" y="6856193"/>
            <a:ext cx="834228" cy="684847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>
                <a:solidFill>
                  <a:schemeClr val="tx1"/>
                </a:solidFill>
              </a:rPr>
              <a:t>Assessment</a:t>
            </a:r>
            <a:r>
              <a:rPr lang="en-GB" sz="800" b="1" dirty="0" smtClean="0">
                <a:solidFill>
                  <a:schemeClr val="tx1"/>
                </a:solidFill>
              </a:rPr>
              <a:t>:</a:t>
            </a:r>
          </a:p>
          <a:p>
            <a:pPr algn="ctr"/>
            <a:r>
              <a:rPr lang="en-GB" sz="700" b="1" dirty="0" smtClean="0">
                <a:solidFill>
                  <a:schemeClr val="tx1"/>
                </a:solidFill>
              </a:rPr>
              <a:t>Weimar and Nazi Germany Past Paper/Specimen Paper</a:t>
            </a:r>
            <a:endParaRPr lang="en-GB" sz="700" b="1" dirty="0" smtClean="0">
              <a:solidFill>
                <a:schemeClr val="tx1"/>
              </a:solidFill>
            </a:endParaRPr>
          </a:p>
        </p:txBody>
      </p:sp>
      <p:sp>
        <p:nvSpPr>
          <p:cNvPr id="126" name="Rectangle 125"/>
          <p:cNvSpPr/>
          <p:nvPr/>
        </p:nvSpPr>
        <p:spPr>
          <a:xfrm>
            <a:off x="5924550" y="4533901"/>
            <a:ext cx="933450" cy="1109854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 b="1" dirty="0" smtClean="0">
              <a:solidFill>
                <a:schemeClr val="tx1"/>
              </a:solidFill>
            </a:endParaRPr>
          </a:p>
          <a:p>
            <a:pPr algn="ctr"/>
            <a:endParaRPr lang="en-GB" sz="800" b="1" dirty="0" smtClean="0">
              <a:solidFill>
                <a:schemeClr val="tx1"/>
              </a:solidFill>
            </a:endParaRPr>
          </a:p>
          <a:p>
            <a:pPr algn="ctr"/>
            <a:r>
              <a:rPr lang="en-GB" sz="800" b="1" dirty="0" smtClean="0">
                <a:solidFill>
                  <a:schemeClr val="tx1"/>
                </a:solidFill>
              </a:rPr>
              <a:t>Assessment:</a:t>
            </a:r>
          </a:p>
          <a:p>
            <a:pPr algn="ctr"/>
            <a:r>
              <a:rPr lang="en-GB" sz="800" b="1" dirty="0" smtClean="0">
                <a:solidFill>
                  <a:schemeClr val="tx1"/>
                </a:solidFill>
              </a:rPr>
              <a:t>Combined Medicine &amp; Weimar and Nazi Germany Past Paper/Specimen </a:t>
            </a:r>
            <a:r>
              <a:rPr lang="en-GB" sz="800" dirty="0" smtClean="0"/>
              <a:t>Paper</a:t>
            </a:r>
          </a:p>
          <a:p>
            <a:pPr algn="ctr"/>
            <a:endParaRPr lang="en-GB" sz="700" dirty="0">
              <a:solidFill>
                <a:schemeClr val="tx1"/>
              </a:solidFill>
            </a:endParaRPr>
          </a:p>
        </p:txBody>
      </p:sp>
      <p:sp>
        <p:nvSpPr>
          <p:cNvPr id="299" name="Oval 298"/>
          <p:cNvSpPr/>
          <p:nvPr/>
        </p:nvSpPr>
        <p:spPr>
          <a:xfrm>
            <a:off x="4816479" y="4751596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Year 10 Spring Term 2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127" name="Rectangle 126"/>
          <p:cNvSpPr/>
          <p:nvPr/>
        </p:nvSpPr>
        <p:spPr>
          <a:xfrm>
            <a:off x="1" y="3406332"/>
            <a:ext cx="990600" cy="889443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 b="1" dirty="0" smtClean="0">
              <a:solidFill>
                <a:schemeClr val="tx1"/>
              </a:solidFill>
            </a:endParaRPr>
          </a:p>
          <a:p>
            <a:pPr algn="ctr"/>
            <a:endParaRPr lang="en-GB" sz="800" b="1" dirty="0" smtClean="0">
              <a:solidFill>
                <a:schemeClr val="tx1"/>
              </a:solidFill>
            </a:endParaRPr>
          </a:p>
          <a:p>
            <a:pPr algn="ctr"/>
            <a:r>
              <a:rPr lang="en-GB" sz="800" b="1" dirty="0" smtClean="0">
                <a:solidFill>
                  <a:schemeClr val="tx1"/>
                </a:solidFill>
              </a:rPr>
              <a:t>Assessment:</a:t>
            </a:r>
          </a:p>
          <a:p>
            <a:pPr algn="ctr"/>
            <a:r>
              <a:rPr lang="en-GB" sz="800" b="1" dirty="0" smtClean="0">
                <a:solidFill>
                  <a:schemeClr val="tx1"/>
                </a:solidFill>
              </a:rPr>
              <a:t>Combined Medicine &amp; Weimar and Nazi Germany Past Paper/Specimen </a:t>
            </a:r>
            <a:r>
              <a:rPr lang="en-GB" sz="800" dirty="0" smtClean="0"/>
              <a:t>Paper</a:t>
            </a:r>
          </a:p>
          <a:p>
            <a:pPr algn="ctr"/>
            <a:endParaRPr lang="en-GB" sz="700" dirty="0">
              <a:solidFill>
                <a:schemeClr val="tx1"/>
              </a:solidFill>
            </a:endParaRPr>
          </a:p>
        </p:txBody>
      </p:sp>
      <p:sp>
        <p:nvSpPr>
          <p:cNvPr id="302" name="Oval 301"/>
          <p:cNvSpPr/>
          <p:nvPr/>
        </p:nvSpPr>
        <p:spPr>
          <a:xfrm>
            <a:off x="929206" y="3487724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Year 10 Summer Term 1</a:t>
            </a:r>
            <a:endParaRPr lang="en-US" sz="1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833523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B9E0B2B11D76E45A4A8CA10C7FC0931" ma:contentTypeVersion="15" ma:contentTypeDescription="Create a new document." ma:contentTypeScope="" ma:versionID="0165ea8ac98c1a5c8c558c9f5820a91b">
  <xsd:schema xmlns:xsd="http://www.w3.org/2001/XMLSchema" xmlns:xs="http://www.w3.org/2001/XMLSchema" xmlns:p="http://schemas.microsoft.com/office/2006/metadata/properties" xmlns:ns2="2ae8b9b8-deb7-4e47-ba09-cc2898df0d8c" xmlns:ns3="baff96f5-a7d4-4f1d-8526-ffc6a0e3c1dd" targetNamespace="http://schemas.microsoft.com/office/2006/metadata/properties" ma:root="true" ma:fieldsID="416a0bbcbeae1aaa521a02ad3e668a62" ns2:_="" ns3:_="">
    <xsd:import namespace="2ae8b9b8-deb7-4e47-ba09-cc2898df0d8c"/>
    <xsd:import namespace="baff96f5-a7d4-4f1d-8526-ffc6a0e3c1d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  <xsd:element ref="ns2:Beth" minOccurs="0"/>
                <xsd:element ref="ns2:MediaServiceLocation" minOccurs="0"/>
                <xsd:element ref="ns2:DateandTime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ae8b9b8-deb7-4e47-ba09-cc2898df0d8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Beth" ma:index="19" nillable="true" ma:displayName="Beth" ma:format="DateTime" ma:internalName="Beth">
      <xsd:simpleType>
        <xsd:restriction base="dms:DateTime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DateandTime" ma:index="21" nillable="true" ma:displayName="Date and Time" ma:format="DateOnly" ma:internalName="DateandTime">
      <xsd:simpleType>
        <xsd:restriction base="dms:DateTime"/>
      </xsd:simpleType>
    </xsd:element>
    <xsd:element name="MediaLengthInSeconds" ma:index="22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ff96f5-a7d4-4f1d-8526-ffc6a0e3c1dd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Beth xmlns="2ae8b9b8-deb7-4e47-ba09-cc2898df0d8c" xsi:nil="true"/>
    <DateandTime xmlns="2ae8b9b8-deb7-4e47-ba09-cc2898df0d8c" xsi:nil="true"/>
  </documentManagement>
</p:properties>
</file>

<file path=customXml/itemProps1.xml><?xml version="1.0" encoding="utf-8"?>
<ds:datastoreItem xmlns:ds="http://schemas.openxmlformats.org/officeDocument/2006/customXml" ds:itemID="{30311D12-CCBE-4F1B-BB2E-2A56E03A4047}"/>
</file>

<file path=customXml/itemProps2.xml><?xml version="1.0" encoding="utf-8"?>
<ds:datastoreItem xmlns:ds="http://schemas.openxmlformats.org/officeDocument/2006/customXml" ds:itemID="{C8467DF2-671F-494A-9BF8-32896AC3EE28}"/>
</file>

<file path=customXml/itemProps3.xml><?xml version="1.0" encoding="utf-8"?>
<ds:datastoreItem xmlns:ds="http://schemas.openxmlformats.org/officeDocument/2006/customXml" ds:itemID="{39205D65-FAE3-419C-A3DC-488DC3974629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1482</TotalTime>
  <Words>378</Words>
  <Application>Microsoft Office PowerPoint</Application>
  <PresentationFormat>A4 Paper (210x297 mm)</PresentationFormat>
  <Paragraphs>91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The BHS Learning Journey – Y10 History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Emma Starkey</dc:creator>
  <cp:lastModifiedBy>Assessor</cp:lastModifiedBy>
  <cp:revision>57</cp:revision>
  <dcterms:created xsi:type="dcterms:W3CDTF">2019-07-02T10:31:49Z</dcterms:created>
  <dcterms:modified xsi:type="dcterms:W3CDTF">2020-06-12T08:39:53Z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0x0101009B9E0B2B11D76E45A4A8CA10C7FC0931</vt:lpwstr>
  </property>
</Properties>
</file>