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90" d="100"/>
          <a:sy n="90" d="100"/>
        </p:scale>
        <p:origin x="1482" y="-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451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478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905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495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362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358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419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412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304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421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FD676-D3C3-4AA9-9270-1CC973D195A6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94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6858000" cy="692801"/>
          </a:xfrm>
          <a:solidFill>
            <a:srgbClr val="9900CC"/>
          </a:solidFill>
        </p:spPr>
        <p:txBody>
          <a:bodyPr>
            <a:noAutofit/>
          </a:bodyPr>
          <a:lstStyle/>
          <a:p>
            <a:r>
              <a:rPr lang="en-GB" sz="4400" dirty="0" smtClean="0">
                <a:solidFill>
                  <a:schemeClr val="bg1"/>
                </a:solidFill>
                <a:latin typeface="Waltograph UI" panose="03080602000000000000" pitchFamily="66" charset="0"/>
              </a:rPr>
              <a:t>The BHS </a:t>
            </a:r>
            <a:r>
              <a:rPr lang="en-GB" sz="4400" dirty="0">
                <a:solidFill>
                  <a:schemeClr val="bg1"/>
                </a:solidFill>
                <a:latin typeface="Waltograph UI" panose="03080602000000000000" pitchFamily="66" charset="0"/>
              </a:rPr>
              <a:t>L</a:t>
            </a:r>
            <a:r>
              <a:rPr lang="en-GB" sz="4400" dirty="0" smtClean="0">
                <a:solidFill>
                  <a:schemeClr val="bg1"/>
                </a:solidFill>
                <a:latin typeface="Waltograph UI" panose="03080602000000000000" pitchFamily="66" charset="0"/>
              </a:rPr>
              <a:t>earning Journey</a:t>
            </a:r>
            <a:endParaRPr lang="en-GB" sz="4400" dirty="0">
              <a:solidFill>
                <a:schemeClr val="bg1"/>
              </a:solidFill>
              <a:latin typeface="Waltograph UI" panose="03080602000000000000" pitchFamily="66" charset="0"/>
            </a:endParaRPr>
          </a:p>
        </p:txBody>
      </p:sp>
      <p:sp>
        <p:nvSpPr>
          <p:cNvPr id="248" name="AutoShape 2" descr="Image result for road carto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55" name="Group 254"/>
          <p:cNvGrpSpPr/>
          <p:nvPr/>
        </p:nvGrpSpPr>
        <p:grpSpPr>
          <a:xfrm>
            <a:off x="-91048" y="2900452"/>
            <a:ext cx="6758514" cy="6392546"/>
            <a:chOff x="99486" y="2969963"/>
            <a:chExt cx="6758514" cy="6392546"/>
          </a:xfrm>
        </p:grpSpPr>
        <p:pic>
          <p:nvPicPr>
            <p:cNvPr id="250" name="Picture 24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flipV="1">
              <a:off x="307975" y="6916163"/>
              <a:ext cx="6550025" cy="2446346"/>
            </a:xfrm>
            <a:prstGeom prst="rect">
              <a:avLst/>
            </a:prstGeom>
          </p:spPr>
        </p:pic>
        <p:pic>
          <p:nvPicPr>
            <p:cNvPr id="251" name="Picture 25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9486" y="3945855"/>
              <a:ext cx="6510320" cy="2446346"/>
            </a:xfrm>
            <a:prstGeom prst="rect">
              <a:avLst/>
            </a:prstGeom>
          </p:spPr>
        </p:pic>
        <p:pic>
          <p:nvPicPr>
            <p:cNvPr id="253" name="Picture 25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H="1">
              <a:off x="307975" y="5951732"/>
              <a:ext cx="2471320" cy="1469979"/>
            </a:xfrm>
            <a:prstGeom prst="rect">
              <a:avLst/>
            </a:prstGeom>
          </p:spPr>
        </p:pic>
        <p:pic>
          <p:nvPicPr>
            <p:cNvPr id="254" name="Picture 25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96647" y="2969963"/>
              <a:ext cx="2152692" cy="1440794"/>
            </a:xfrm>
            <a:prstGeom prst="rect">
              <a:avLst/>
            </a:prstGeom>
          </p:spPr>
        </p:pic>
      </p:grpSp>
      <p:sp>
        <p:nvSpPr>
          <p:cNvPr id="256" name="Oval 255"/>
          <p:cNvSpPr/>
          <p:nvPr/>
        </p:nvSpPr>
        <p:spPr>
          <a:xfrm>
            <a:off x="5673554" y="8976113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New Academic Year  begins 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259" name="TextBox 258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4218325" y="9414899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Meet our Head Boy and Girl and Senior prefect team</a:t>
            </a:r>
            <a:endParaRPr lang="en-US" sz="800" dirty="0"/>
          </a:p>
        </p:txBody>
      </p:sp>
      <p:sp>
        <p:nvSpPr>
          <p:cNvPr id="260" name="TextBox 259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2682621" y="8383124"/>
            <a:ext cx="11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Continue to embed an enthusiasm and thirst for learning</a:t>
            </a:r>
            <a:endParaRPr lang="en-US" sz="800" dirty="0"/>
          </a:p>
        </p:txBody>
      </p:sp>
      <p:sp>
        <p:nvSpPr>
          <p:cNvPr id="262" name="Oval 261"/>
          <p:cNvSpPr/>
          <p:nvPr/>
        </p:nvSpPr>
        <p:spPr>
          <a:xfrm>
            <a:off x="921806" y="8285715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8 Autumn Term 1</a:t>
            </a:r>
            <a:endParaRPr lang="en-US" sz="1200" b="1" dirty="0">
              <a:solidFill>
                <a:schemeClr val="tx1"/>
              </a:solidFill>
            </a:endParaRPr>
          </a:p>
        </p:txBody>
      </p:sp>
      <p:cxnSp>
        <p:nvCxnSpPr>
          <p:cNvPr id="263" name="Straight Connector 26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779620" y="8061707"/>
            <a:ext cx="416511" cy="202119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Straight Connector 26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1490236" y="7687876"/>
            <a:ext cx="184849" cy="35519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Straight Connector 26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2196278" y="7561083"/>
            <a:ext cx="60494" cy="37106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Connector 26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897215" y="7561083"/>
            <a:ext cx="3051" cy="384507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Straight Connector 26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551130" y="7561083"/>
            <a:ext cx="24515" cy="429701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Connector 26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308214" y="7545458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3" name="Oval 272"/>
          <p:cNvSpPr/>
          <p:nvPr/>
        </p:nvSpPr>
        <p:spPr>
          <a:xfrm>
            <a:off x="4752342" y="668791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8 Autumn Term 2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85" name="Rectangle 284"/>
          <p:cNvSpPr/>
          <p:nvPr/>
        </p:nvSpPr>
        <p:spPr>
          <a:xfrm>
            <a:off x="6137" y="7766829"/>
            <a:ext cx="875388" cy="819443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u="sng" dirty="0" smtClean="0">
                <a:solidFill>
                  <a:schemeClr val="tx1"/>
                </a:solidFill>
              </a:rPr>
              <a:t>Assessment:</a:t>
            </a:r>
          </a:p>
          <a:p>
            <a:r>
              <a:rPr lang="en-GB" sz="800" dirty="0" smtClean="0">
                <a:solidFill>
                  <a:schemeClr val="tx1"/>
                </a:solidFill>
              </a:rPr>
              <a:t>Topic: Netball and Badminton</a:t>
            </a:r>
          </a:p>
          <a:p>
            <a:endParaRPr lang="en-GB" sz="800" dirty="0" smtClean="0">
              <a:solidFill>
                <a:schemeClr val="tx1"/>
              </a:solidFill>
            </a:endParaRPr>
          </a:p>
          <a:p>
            <a:r>
              <a:rPr lang="en-GB" sz="800" b="1" dirty="0" smtClean="0">
                <a:solidFill>
                  <a:schemeClr val="tx1"/>
                </a:solidFill>
              </a:rPr>
              <a:t>Date: Sept-Oct half term.</a:t>
            </a:r>
            <a:endParaRPr lang="en-GB" sz="800" b="1" dirty="0">
              <a:solidFill>
                <a:schemeClr val="tx1"/>
              </a:solidFill>
            </a:endParaRPr>
          </a:p>
        </p:txBody>
      </p:sp>
      <p:sp>
        <p:nvSpPr>
          <p:cNvPr id="288" name="Rectangle 287"/>
          <p:cNvSpPr/>
          <p:nvPr/>
        </p:nvSpPr>
        <p:spPr>
          <a:xfrm>
            <a:off x="5850567" y="6659832"/>
            <a:ext cx="935529" cy="709159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u="sng" dirty="0" smtClean="0">
                <a:solidFill>
                  <a:schemeClr val="tx1"/>
                </a:solidFill>
              </a:rPr>
              <a:t>Assessment:</a:t>
            </a:r>
          </a:p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Hockey and Gymnastics</a:t>
            </a:r>
          </a:p>
          <a:p>
            <a:endParaRPr lang="en-GB" sz="800" dirty="0" smtClean="0">
              <a:solidFill>
                <a:schemeClr val="tx1"/>
              </a:solidFill>
            </a:endParaRPr>
          </a:p>
          <a:p>
            <a:r>
              <a:rPr lang="en-GB" sz="800" b="1" dirty="0" smtClean="0">
                <a:solidFill>
                  <a:schemeClr val="tx1"/>
                </a:solidFill>
              </a:rPr>
              <a:t>Date: Oct- Dec</a:t>
            </a:r>
            <a:r>
              <a:rPr lang="en-GB" sz="800" dirty="0">
                <a:solidFill>
                  <a:schemeClr val="tx1"/>
                </a:solidFill>
              </a:rPr>
              <a:t>.</a:t>
            </a:r>
          </a:p>
        </p:txBody>
      </p:sp>
      <p:cxnSp>
        <p:nvCxnSpPr>
          <p:cNvPr id="289" name="Straight Connector 28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590085" y="655728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Straight Connector 28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164777" y="5516275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Straight Connector 29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036679" y="657532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Straight Connector 29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526878" y="6564723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Straight Connector 29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088974" y="6557283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Straight Connector 29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593719" y="6564723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Straight Connector 29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085577" y="6564723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6" name="Oval 295"/>
          <p:cNvSpPr/>
          <p:nvPr/>
        </p:nvSpPr>
        <p:spPr>
          <a:xfrm>
            <a:off x="538925" y="5571694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8 Spring Term 1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98" name="Rectangle 297"/>
          <p:cNvSpPr/>
          <p:nvPr/>
        </p:nvSpPr>
        <p:spPr>
          <a:xfrm>
            <a:off x="44993" y="5809829"/>
            <a:ext cx="824146" cy="932391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u="sng" dirty="0" smtClean="0">
                <a:solidFill>
                  <a:schemeClr val="tx1"/>
                </a:solidFill>
              </a:rPr>
              <a:t>Assessment:</a:t>
            </a:r>
          </a:p>
          <a:p>
            <a:r>
              <a:rPr lang="en-GB" sz="800" dirty="0" smtClean="0">
                <a:solidFill>
                  <a:schemeClr val="tx1"/>
                </a:solidFill>
              </a:rPr>
              <a:t>Topic: Football and Basketball</a:t>
            </a:r>
          </a:p>
          <a:p>
            <a:endParaRPr lang="en-GB" sz="800" dirty="0" smtClean="0">
              <a:solidFill>
                <a:schemeClr val="tx1"/>
              </a:solidFill>
            </a:endParaRPr>
          </a:p>
          <a:p>
            <a:r>
              <a:rPr lang="en-GB" sz="800" b="1" dirty="0" smtClean="0">
                <a:solidFill>
                  <a:schemeClr val="tx1"/>
                </a:solidFill>
              </a:rPr>
              <a:t>Date: Jan- Feb half term.</a:t>
            </a:r>
            <a:endParaRPr lang="en-GB" sz="800" b="1" dirty="0">
              <a:solidFill>
                <a:schemeClr val="tx1"/>
              </a:solidFill>
            </a:endParaRPr>
          </a:p>
        </p:txBody>
      </p:sp>
      <p:sp>
        <p:nvSpPr>
          <p:cNvPr id="299" name="Oval 298"/>
          <p:cNvSpPr/>
          <p:nvPr/>
        </p:nvSpPr>
        <p:spPr>
          <a:xfrm>
            <a:off x="4816479" y="4751596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8 Spring Term 2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301" name="Rectangle 300"/>
          <p:cNvSpPr/>
          <p:nvPr/>
        </p:nvSpPr>
        <p:spPr>
          <a:xfrm>
            <a:off x="5873706" y="4468049"/>
            <a:ext cx="864172" cy="888160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u="sng" dirty="0" smtClean="0">
                <a:solidFill>
                  <a:schemeClr val="tx1"/>
                </a:solidFill>
              </a:rPr>
              <a:t>Assessment:</a:t>
            </a:r>
          </a:p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Topic</a:t>
            </a:r>
            <a:r>
              <a:rPr lang="en-GB" sz="800" dirty="0">
                <a:solidFill>
                  <a:schemeClr val="tx1"/>
                </a:solidFill>
              </a:rPr>
              <a:t>:</a:t>
            </a:r>
          </a:p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Volleyball and Rugby</a:t>
            </a:r>
            <a:endParaRPr lang="en-GB" sz="800" dirty="0">
              <a:solidFill>
                <a:schemeClr val="tx1"/>
              </a:solidFill>
            </a:endParaRPr>
          </a:p>
          <a:p>
            <a:endParaRPr lang="en-GB" sz="800" dirty="0" smtClean="0">
              <a:solidFill>
                <a:schemeClr val="tx1"/>
              </a:solidFill>
            </a:endParaRPr>
          </a:p>
          <a:p>
            <a:r>
              <a:rPr lang="en-GB" sz="800" b="1" dirty="0" smtClean="0">
                <a:solidFill>
                  <a:schemeClr val="tx1"/>
                </a:solidFill>
              </a:rPr>
              <a:t>Date: Feb- April</a:t>
            </a:r>
            <a:endParaRPr lang="en-GB" sz="800" b="1" dirty="0">
              <a:solidFill>
                <a:schemeClr val="tx1"/>
              </a:solidFill>
            </a:endParaRPr>
          </a:p>
        </p:txBody>
      </p:sp>
      <p:sp>
        <p:nvSpPr>
          <p:cNvPr id="302" name="Oval 301"/>
          <p:cNvSpPr/>
          <p:nvPr/>
        </p:nvSpPr>
        <p:spPr>
          <a:xfrm>
            <a:off x="881797" y="3709178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8 Summer Term 1</a:t>
            </a:r>
            <a:endParaRPr lang="en-US" sz="1200" b="1" dirty="0">
              <a:solidFill>
                <a:schemeClr val="tx1"/>
              </a:solidFill>
            </a:endParaRPr>
          </a:p>
        </p:txBody>
      </p:sp>
      <p:pic>
        <p:nvPicPr>
          <p:cNvPr id="306" name="Picture 30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426" y="1586004"/>
            <a:ext cx="5591175" cy="1800225"/>
          </a:xfrm>
          <a:prstGeom prst="rect">
            <a:avLst/>
          </a:prstGeom>
        </p:spPr>
      </p:pic>
      <p:sp>
        <p:nvSpPr>
          <p:cNvPr id="304" name="Oval 303"/>
          <p:cNvSpPr/>
          <p:nvPr/>
        </p:nvSpPr>
        <p:spPr>
          <a:xfrm>
            <a:off x="112158" y="2085728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End of Year 8 Preparation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303" name="Oval 302"/>
          <p:cNvSpPr/>
          <p:nvPr/>
        </p:nvSpPr>
        <p:spPr>
          <a:xfrm>
            <a:off x="4806381" y="256152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8 Summer Term 2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308" name="Rectangle 307"/>
          <p:cNvSpPr/>
          <p:nvPr/>
        </p:nvSpPr>
        <p:spPr>
          <a:xfrm>
            <a:off x="5177701" y="840759"/>
            <a:ext cx="90329" cy="10586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7" name="Pentagon 306"/>
          <p:cNvSpPr/>
          <p:nvPr/>
        </p:nvSpPr>
        <p:spPr>
          <a:xfrm>
            <a:off x="5048839" y="938954"/>
            <a:ext cx="1216512" cy="329988"/>
          </a:xfrm>
          <a:prstGeom prst="homePlate">
            <a:avLst/>
          </a:prstGeom>
          <a:solidFill>
            <a:srgbClr val="9900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Year 9 this way!</a:t>
            </a:r>
            <a:endParaRPr lang="en-GB" sz="1100" dirty="0"/>
          </a:p>
        </p:txBody>
      </p:sp>
      <p:cxnSp>
        <p:nvCxnSpPr>
          <p:cNvPr id="309" name="Straight Connector 30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158672" y="5552358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Straight Connector 30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672788" y="5552358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Straight Connector 31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158528" y="5552358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Straight Connector 31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593366" y="5552358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Straight Connector 31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647236" y="5525529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Straight Connector 31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196470" y="455139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Straight Connector 31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653574" y="455139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" name="Straight Connector 31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673891" y="4561757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" name="Straight Connector 31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158215" y="4561758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Straight Connector 31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207986" y="455139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Straight Connector 31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741476" y="455139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1" name="Rectangle 320"/>
          <p:cNvSpPr/>
          <p:nvPr/>
        </p:nvSpPr>
        <p:spPr>
          <a:xfrm>
            <a:off x="120279" y="3092742"/>
            <a:ext cx="985223" cy="649529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u="sng" dirty="0" smtClean="0">
                <a:solidFill>
                  <a:schemeClr val="tx1"/>
                </a:solidFill>
              </a:rPr>
              <a:t>Assessment:</a:t>
            </a:r>
          </a:p>
          <a:p>
            <a:r>
              <a:rPr lang="en-GB" sz="800" dirty="0" smtClean="0">
                <a:solidFill>
                  <a:schemeClr val="tx1"/>
                </a:solidFill>
              </a:rPr>
              <a:t>Topic: Handball, OAA and Athletics </a:t>
            </a:r>
          </a:p>
          <a:p>
            <a:endParaRPr lang="en-GB" sz="800" dirty="0" smtClean="0">
              <a:solidFill>
                <a:schemeClr val="tx1"/>
              </a:solidFill>
            </a:endParaRPr>
          </a:p>
          <a:p>
            <a:r>
              <a:rPr lang="en-GB" sz="800" b="1" dirty="0" smtClean="0">
                <a:solidFill>
                  <a:schemeClr val="tx1"/>
                </a:solidFill>
              </a:rPr>
              <a:t>Date: April- May</a:t>
            </a:r>
            <a:endParaRPr lang="en-GB" sz="800" b="1" dirty="0">
              <a:solidFill>
                <a:schemeClr val="tx1"/>
              </a:solidFill>
            </a:endParaRPr>
          </a:p>
        </p:txBody>
      </p:sp>
      <p:cxnSp>
        <p:nvCxnSpPr>
          <p:cNvPr id="322" name="Straight Connector 32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131172" y="3540542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Straight Connector 32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640674" y="3535321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Straight Connector 32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176389" y="3544965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5" name="Straight Connector 32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679329" y="357291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" name="Straight Connector 32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218325" y="356225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7" name="Straight Connector 32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748038" y="354496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8" name="Rectangle 327"/>
          <p:cNvSpPr/>
          <p:nvPr/>
        </p:nvSpPr>
        <p:spPr>
          <a:xfrm>
            <a:off x="5823400" y="1835188"/>
            <a:ext cx="929797" cy="95544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u="sng" dirty="0" smtClean="0">
                <a:solidFill>
                  <a:schemeClr val="tx1"/>
                </a:solidFill>
              </a:rPr>
              <a:t>Assessment:</a:t>
            </a:r>
          </a:p>
          <a:p>
            <a:r>
              <a:rPr lang="en-GB" sz="800" dirty="0" smtClean="0">
                <a:solidFill>
                  <a:schemeClr val="tx1"/>
                </a:solidFill>
              </a:rPr>
              <a:t>Topic: Athletics and </a:t>
            </a:r>
            <a:r>
              <a:rPr lang="en-GB" sz="800" dirty="0" err="1" smtClean="0">
                <a:solidFill>
                  <a:schemeClr val="tx1"/>
                </a:solidFill>
              </a:rPr>
              <a:t>Rounders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</a:p>
          <a:p>
            <a:endParaRPr lang="en-GB" sz="800" dirty="0" smtClean="0">
              <a:solidFill>
                <a:schemeClr val="tx1"/>
              </a:solidFill>
            </a:endParaRPr>
          </a:p>
          <a:p>
            <a:r>
              <a:rPr lang="en-GB" sz="800" b="1" dirty="0" smtClean="0">
                <a:solidFill>
                  <a:schemeClr val="tx1"/>
                </a:solidFill>
              </a:rPr>
              <a:t>Date: June-July.</a:t>
            </a:r>
            <a:endParaRPr lang="en-GB" sz="800" b="1" dirty="0">
              <a:solidFill>
                <a:schemeClr val="tx1"/>
              </a:solidFill>
            </a:endParaRPr>
          </a:p>
        </p:txBody>
      </p:sp>
      <p:cxnSp>
        <p:nvCxnSpPr>
          <p:cNvPr id="330" name="Straight Connector 32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043241" y="2542845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" name="Straight Connector 33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552743" y="253762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2" name="Straight Connector 33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088458" y="2547268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Connector 33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130394" y="2564559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Straight Connector 33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660107" y="2547267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Connector 33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597000" y="253580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6" name="Oval 335"/>
          <p:cNvSpPr/>
          <p:nvPr/>
        </p:nvSpPr>
        <p:spPr>
          <a:xfrm>
            <a:off x="3976378" y="134577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End of Year 8 Assessment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339" name="TextBox 338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6409" y="1693151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Revision techniques shared</a:t>
            </a:r>
          </a:p>
          <a:p>
            <a:pPr algn="ctr"/>
            <a:r>
              <a:rPr lang="en-US" sz="800" dirty="0" smtClean="0"/>
              <a:t> and modelled</a:t>
            </a:r>
            <a:endParaRPr lang="en-US" sz="800" dirty="0"/>
          </a:p>
        </p:txBody>
      </p:sp>
      <p:sp>
        <p:nvSpPr>
          <p:cNvPr id="340" name="TextBox 339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1099605" y="1383603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Practice questions completed and assessed</a:t>
            </a:r>
            <a:endParaRPr lang="en-US" sz="800" dirty="0"/>
          </a:p>
        </p:txBody>
      </p:sp>
      <p:sp>
        <p:nvSpPr>
          <p:cNvPr id="341" name="TextBox 340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2350489" y="1573048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Model answers unpicked and critiqued</a:t>
            </a:r>
            <a:endParaRPr lang="en-US" sz="800" dirty="0"/>
          </a:p>
        </p:txBody>
      </p:sp>
      <p:sp>
        <p:nvSpPr>
          <p:cNvPr id="3" name="TextBox 2"/>
          <p:cNvSpPr txBox="1"/>
          <p:nvPr/>
        </p:nvSpPr>
        <p:spPr>
          <a:xfrm>
            <a:off x="838821" y="7418006"/>
            <a:ext cx="69741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N: Recap passing skills  and rules </a:t>
            </a:r>
          </a:p>
          <a:p>
            <a:endParaRPr lang="en-GB" sz="600" dirty="0" smtClean="0"/>
          </a:p>
          <a:p>
            <a:r>
              <a:rPr lang="en-GB" sz="600" dirty="0" smtClean="0"/>
              <a:t>B: Recap preparation of game</a:t>
            </a:r>
            <a:endParaRPr lang="en-GB" sz="600" dirty="0"/>
          </a:p>
        </p:txBody>
      </p:sp>
      <p:sp>
        <p:nvSpPr>
          <p:cNvPr id="75" name="TextBox 74"/>
          <p:cNvSpPr txBox="1"/>
          <p:nvPr/>
        </p:nvSpPr>
        <p:spPr>
          <a:xfrm>
            <a:off x="1524323" y="7236415"/>
            <a:ext cx="726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N: Timing of pass/support play</a:t>
            </a:r>
          </a:p>
          <a:p>
            <a:endParaRPr lang="en-GB" sz="600" dirty="0" smtClean="0"/>
          </a:p>
          <a:p>
            <a:r>
              <a:rPr lang="en-GB" sz="600" dirty="0" smtClean="0"/>
              <a:t>B: Increase ability on rallying</a:t>
            </a:r>
            <a:endParaRPr lang="en-GB" sz="600" dirty="0"/>
          </a:p>
        </p:txBody>
      </p:sp>
      <p:sp>
        <p:nvSpPr>
          <p:cNvPr id="76" name="TextBox 75"/>
          <p:cNvSpPr txBox="1"/>
          <p:nvPr/>
        </p:nvSpPr>
        <p:spPr>
          <a:xfrm>
            <a:off x="2272076" y="7316860"/>
            <a:ext cx="59007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N: Attacking play</a:t>
            </a:r>
          </a:p>
          <a:p>
            <a:endParaRPr lang="en-GB" sz="600" dirty="0"/>
          </a:p>
          <a:p>
            <a:r>
              <a:rPr lang="en-GB" sz="600" dirty="0" smtClean="0"/>
              <a:t>B: Develop Net play</a:t>
            </a:r>
            <a:endParaRPr lang="en-GB" sz="600" dirty="0"/>
          </a:p>
        </p:txBody>
      </p:sp>
      <p:sp>
        <p:nvSpPr>
          <p:cNvPr id="77" name="TextBox 76"/>
          <p:cNvSpPr txBox="1"/>
          <p:nvPr/>
        </p:nvSpPr>
        <p:spPr>
          <a:xfrm>
            <a:off x="2939389" y="7241893"/>
            <a:ext cx="5900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N: Shooting</a:t>
            </a:r>
          </a:p>
          <a:p>
            <a:endParaRPr lang="en-GB" sz="600" dirty="0" smtClean="0"/>
          </a:p>
          <a:p>
            <a:r>
              <a:rPr lang="en-GB" sz="600" dirty="0" smtClean="0"/>
              <a:t>B: Perform high serves in a game of singles</a:t>
            </a:r>
            <a:endParaRPr lang="en-GB" sz="600" dirty="0"/>
          </a:p>
        </p:txBody>
      </p:sp>
      <p:sp>
        <p:nvSpPr>
          <p:cNvPr id="78" name="TextBox 77"/>
          <p:cNvSpPr txBox="1"/>
          <p:nvPr/>
        </p:nvSpPr>
        <p:spPr>
          <a:xfrm>
            <a:off x="3560254" y="7290146"/>
            <a:ext cx="81104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N: Marking/Defending</a:t>
            </a:r>
          </a:p>
          <a:p>
            <a:endParaRPr lang="en-GB" sz="600" dirty="0" smtClean="0"/>
          </a:p>
          <a:p>
            <a:r>
              <a:rPr lang="en-GB" sz="600" dirty="0" smtClean="0"/>
              <a:t>B: Identify tactics and umpire games</a:t>
            </a:r>
            <a:endParaRPr lang="en-GB" sz="600" dirty="0"/>
          </a:p>
        </p:txBody>
      </p:sp>
      <p:sp>
        <p:nvSpPr>
          <p:cNvPr id="79" name="TextBox 78"/>
          <p:cNvSpPr txBox="1"/>
          <p:nvPr/>
        </p:nvSpPr>
        <p:spPr>
          <a:xfrm>
            <a:off x="4366265" y="7305164"/>
            <a:ext cx="767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N:Game play/Assessment</a:t>
            </a:r>
          </a:p>
          <a:p>
            <a:r>
              <a:rPr lang="en-GB" sz="600" dirty="0" smtClean="0"/>
              <a:t>B: Game play/Assessment</a:t>
            </a:r>
            <a:endParaRPr lang="en-GB" sz="600" dirty="0"/>
          </a:p>
        </p:txBody>
      </p:sp>
      <p:sp>
        <p:nvSpPr>
          <p:cNvPr id="80" name="TextBox 79"/>
          <p:cNvSpPr txBox="1"/>
          <p:nvPr/>
        </p:nvSpPr>
        <p:spPr>
          <a:xfrm>
            <a:off x="1416712" y="6350477"/>
            <a:ext cx="6605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N:Game play/Assessment</a:t>
            </a:r>
          </a:p>
          <a:p>
            <a:r>
              <a:rPr lang="en-GB" sz="600" dirty="0" smtClean="0"/>
              <a:t>G: Assessment</a:t>
            </a:r>
            <a:endParaRPr lang="en-GB" sz="600" dirty="0"/>
          </a:p>
        </p:txBody>
      </p:sp>
      <p:sp>
        <p:nvSpPr>
          <p:cNvPr id="81" name="TextBox 80"/>
          <p:cNvSpPr txBox="1"/>
          <p:nvPr/>
        </p:nvSpPr>
        <p:spPr>
          <a:xfrm>
            <a:off x="2008955" y="6341945"/>
            <a:ext cx="5910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H: Shooting</a:t>
            </a:r>
          </a:p>
          <a:p>
            <a:endParaRPr lang="en-GB" sz="600" dirty="0"/>
          </a:p>
          <a:p>
            <a:r>
              <a:rPr lang="en-GB" sz="600" dirty="0" smtClean="0"/>
              <a:t>G: Vaulting Apparatus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2519959" y="6254471"/>
            <a:ext cx="5522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H: Defending/Jab Tackle</a:t>
            </a:r>
          </a:p>
          <a:p>
            <a:endParaRPr lang="en-GB" sz="600" dirty="0"/>
          </a:p>
          <a:p>
            <a:r>
              <a:rPr lang="en-GB" sz="600" dirty="0" smtClean="0"/>
              <a:t>G: Vaulting low level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3095020" y="6319987"/>
            <a:ext cx="58270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H: Creation of Space</a:t>
            </a:r>
          </a:p>
          <a:p>
            <a:endParaRPr lang="en-GB" sz="600" dirty="0"/>
          </a:p>
          <a:p>
            <a:r>
              <a:rPr lang="en-GB" sz="600" dirty="0" smtClean="0"/>
              <a:t>G: Basic Vaulting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3589795" y="6296427"/>
            <a:ext cx="52616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H: Passing/Reverse stop</a:t>
            </a:r>
          </a:p>
          <a:p>
            <a:r>
              <a:rPr lang="en-GB" sz="600" dirty="0" smtClean="0"/>
              <a:t>G: Recap balances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4062416" y="6258305"/>
            <a:ext cx="5805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H: Dribbling and movement G: Rotations/jumps</a:t>
            </a:r>
            <a:endParaRPr lang="en-GB" sz="600" dirty="0"/>
          </a:p>
        </p:txBody>
      </p:sp>
      <p:sp>
        <p:nvSpPr>
          <p:cNvPr id="86" name="TextBox 85"/>
          <p:cNvSpPr txBox="1"/>
          <p:nvPr/>
        </p:nvSpPr>
        <p:spPr>
          <a:xfrm>
            <a:off x="2632925" y="5276917"/>
            <a:ext cx="6605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F: Develop attack/defending </a:t>
            </a:r>
          </a:p>
          <a:p>
            <a:endParaRPr lang="en-GB" sz="600" dirty="0"/>
          </a:p>
          <a:p>
            <a:r>
              <a:rPr lang="en-GB" sz="600" dirty="0" smtClean="0"/>
              <a:t>B: Defence skills</a:t>
            </a:r>
            <a:endParaRPr lang="en-GB" sz="600" dirty="0"/>
          </a:p>
        </p:txBody>
      </p:sp>
      <p:sp>
        <p:nvSpPr>
          <p:cNvPr id="87" name="TextBox 86"/>
          <p:cNvSpPr txBox="1"/>
          <p:nvPr/>
        </p:nvSpPr>
        <p:spPr>
          <a:xfrm>
            <a:off x="4127168" y="5334182"/>
            <a:ext cx="66057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F: Assessment game play</a:t>
            </a:r>
          </a:p>
          <a:p>
            <a:endParaRPr lang="en-GB" sz="600" dirty="0"/>
          </a:p>
          <a:p>
            <a:r>
              <a:rPr lang="en-GB" sz="600" dirty="0" smtClean="0"/>
              <a:t>B: Assessment game play</a:t>
            </a:r>
            <a:endParaRPr lang="en-GB" sz="600" dirty="0"/>
          </a:p>
        </p:txBody>
      </p:sp>
      <p:sp>
        <p:nvSpPr>
          <p:cNvPr id="88" name="TextBox 87"/>
          <p:cNvSpPr txBox="1"/>
          <p:nvPr/>
        </p:nvSpPr>
        <p:spPr>
          <a:xfrm>
            <a:off x="2148188" y="5285405"/>
            <a:ext cx="6354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F: Dribbling, turns and outwitting opponents</a:t>
            </a:r>
          </a:p>
          <a:p>
            <a:r>
              <a:rPr lang="en-GB" sz="600" dirty="0" smtClean="0"/>
              <a:t>B: Attacking</a:t>
            </a:r>
            <a:endParaRPr lang="en-GB" sz="600" dirty="0"/>
          </a:p>
        </p:txBody>
      </p:sp>
      <p:sp>
        <p:nvSpPr>
          <p:cNvPr id="89" name="TextBox 88"/>
          <p:cNvSpPr txBox="1"/>
          <p:nvPr/>
        </p:nvSpPr>
        <p:spPr>
          <a:xfrm>
            <a:off x="3150191" y="5280057"/>
            <a:ext cx="6605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F: Develop shooting</a:t>
            </a:r>
          </a:p>
          <a:p>
            <a:endParaRPr lang="en-GB" sz="600" dirty="0"/>
          </a:p>
          <a:p>
            <a:r>
              <a:rPr lang="en-GB" sz="600" dirty="0" smtClean="0"/>
              <a:t>B: Recap shooting (lay ups)</a:t>
            </a:r>
            <a:endParaRPr lang="en-GB" sz="600" dirty="0"/>
          </a:p>
        </p:txBody>
      </p:sp>
      <p:sp>
        <p:nvSpPr>
          <p:cNvPr id="90" name="TextBox 89"/>
          <p:cNvSpPr txBox="1"/>
          <p:nvPr/>
        </p:nvSpPr>
        <p:spPr>
          <a:xfrm>
            <a:off x="1566923" y="5237409"/>
            <a:ext cx="6605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F: Develop passing</a:t>
            </a:r>
          </a:p>
          <a:p>
            <a:endParaRPr lang="en-GB" sz="600" dirty="0"/>
          </a:p>
          <a:p>
            <a:r>
              <a:rPr lang="en-GB" sz="600" dirty="0" smtClean="0"/>
              <a:t>B: Develop passing/pivoting/dribbling</a:t>
            </a:r>
            <a:endParaRPr lang="en-GB" sz="600" dirty="0"/>
          </a:p>
        </p:txBody>
      </p:sp>
      <p:sp>
        <p:nvSpPr>
          <p:cNvPr id="91" name="TextBox 90"/>
          <p:cNvSpPr txBox="1"/>
          <p:nvPr/>
        </p:nvSpPr>
        <p:spPr>
          <a:xfrm>
            <a:off x="3620674" y="5313848"/>
            <a:ext cx="66057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F: Heading </a:t>
            </a:r>
          </a:p>
          <a:p>
            <a:endParaRPr lang="en-GB" sz="600" dirty="0"/>
          </a:p>
          <a:p>
            <a:r>
              <a:rPr lang="en-GB" sz="600" dirty="0" smtClean="0"/>
              <a:t>B: Develop shooting (jump shot)</a:t>
            </a:r>
            <a:endParaRPr lang="en-GB" sz="600" dirty="0"/>
          </a:p>
        </p:txBody>
      </p:sp>
      <p:sp>
        <p:nvSpPr>
          <p:cNvPr id="92" name="TextBox 91"/>
          <p:cNvSpPr txBox="1"/>
          <p:nvPr/>
        </p:nvSpPr>
        <p:spPr>
          <a:xfrm>
            <a:off x="1502181" y="4359266"/>
            <a:ext cx="66057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V</a:t>
            </a:r>
            <a:r>
              <a:rPr lang="en-GB" sz="600" dirty="0" smtClean="0"/>
              <a:t>: Assessment game play</a:t>
            </a:r>
          </a:p>
          <a:p>
            <a:endParaRPr lang="en-GB" sz="600" dirty="0"/>
          </a:p>
          <a:p>
            <a:r>
              <a:rPr lang="en-GB" sz="600" dirty="0" smtClean="0"/>
              <a:t>R: Assessment game play</a:t>
            </a:r>
            <a:endParaRPr lang="en-GB" sz="600" dirty="0"/>
          </a:p>
        </p:txBody>
      </p:sp>
      <p:sp>
        <p:nvSpPr>
          <p:cNvPr id="93" name="TextBox 92"/>
          <p:cNvSpPr txBox="1"/>
          <p:nvPr/>
        </p:nvSpPr>
        <p:spPr>
          <a:xfrm>
            <a:off x="2189017" y="4357122"/>
            <a:ext cx="49124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V: Tactics </a:t>
            </a:r>
          </a:p>
          <a:p>
            <a:endParaRPr lang="en-GB" sz="600" dirty="0"/>
          </a:p>
          <a:p>
            <a:r>
              <a:rPr lang="en-GB" sz="600" dirty="0" smtClean="0"/>
              <a:t>R: Tactical play</a:t>
            </a:r>
            <a:endParaRPr lang="en-GB" sz="600" dirty="0"/>
          </a:p>
        </p:txBody>
      </p:sp>
      <p:sp>
        <p:nvSpPr>
          <p:cNvPr id="95" name="TextBox 94"/>
          <p:cNvSpPr txBox="1"/>
          <p:nvPr/>
        </p:nvSpPr>
        <p:spPr>
          <a:xfrm>
            <a:off x="2664449" y="4407840"/>
            <a:ext cx="660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V: Spike </a:t>
            </a:r>
          </a:p>
          <a:p>
            <a:endParaRPr lang="en-GB" sz="600" dirty="0"/>
          </a:p>
          <a:p>
            <a:r>
              <a:rPr lang="en-GB" sz="600" dirty="0" smtClean="0"/>
              <a:t>R: Kicking</a:t>
            </a:r>
            <a:endParaRPr lang="en-GB" sz="600" dirty="0"/>
          </a:p>
        </p:txBody>
      </p:sp>
      <p:sp>
        <p:nvSpPr>
          <p:cNvPr id="96" name="TextBox 95"/>
          <p:cNvSpPr txBox="1"/>
          <p:nvPr/>
        </p:nvSpPr>
        <p:spPr>
          <a:xfrm>
            <a:off x="3173563" y="4339180"/>
            <a:ext cx="66057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V: Serves </a:t>
            </a:r>
          </a:p>
          <a:p>
            <a:endParaRPr lang="en-GB" sz="600" dirty="0"/>
          </a:p>
          <a:p>
            <a:r>
              <a:rPr lang="en-GB" sz="600" dirty="0" smtClean="0"/>
              <a:t>R: Develop tackling technique</a:t>
            </a:r>
            <a:endParaRPr lang="en-GB" sz="600" dirty="0"/>
          </a:p>
        </p:txBody>
      </p:sp>
      <p:sp>
        <p:nvSpPr>
          <p:cNvPr id="97" name="TextBox 96"/>
          <p:cNvSpPr txBox="1"/>
          <p:nvPr/>
        </p:nvSpPr>
        <p:spPr>
          <a:xfrm>
            <a:off x="3647643" y="4394172"/>
            <a:ext cx="6605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V: Dig </a:t>
            </a:r>
          </a:p>
          <a:p>
            <a:endParaRPr lang="en-GB" sz="600" dirty="0"/>
          </a:p>
          <a:p>
            <a:r>
              <a:rPr lang="en-GB" sz="600" dirty="0" smtClean="0"/>
              <a:t>R: Develop passing</a:t>
            </a:r>
            <a:endParaRPr lang="en-GB" sz="600" dirty="0"/>
          </a:p>
        </p:txBody>
      </p:sp>
      <p:sp>
        <p:nvSpPr>
          <p:cNvPr id="98" name="TextBox 97"/>
          <p:cNvSpPr txBox="1"/>
          <p:nvPr/>
        </p:nvSpPr>
        <p:spPr>
          <a:xfrm>
            <a:off x="4172230" y="4342211"/>
            <a:ext cx="66057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V: Volley-set </a:t>
            </a:r>
          </a:p>
          <a:p>
            <a:endParaRPr lang="en-GB" sz="600" dirty="0"/>
          </a:p>
          <a:p>
            <a:r>
              <a:rPr lang="en-GB" sz="600" dirty="0" smtClean="0"/>
              <a:t>R: Recap passing and handling skills</a:t>
            </a:r>
            <a:endParaRPr lang="en-GB" sz="600" dirty="0"/>
          </a:p>
        </p:txBody>
      </p:sp>
      <p:sp>
        <p:nvSpPr>
          <p:cNvPr id="99" name="TextBox 98"/>
          <p:cNvSpPr txBox="1"/>
          <p:nvPr/>
        </p:nvSpPr>
        <p:spPr>
          <a:xfrm>
            <a:off x="1591505" y="3320936"/>
            <a:ext cx="6605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OAA: Teamwork with mats and benches</a:t>
            </a:r>
          </a:p>
          <a:p>
            <a:r>
              <a:rPr lang="en-GB" sz="600" dirty="0" smtClean="0"/>
              <a:t>OAA: Orienteering 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2094920" y="3440944"/>
            <a:ext cx="660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H:  Dribbling</a:t>
            </a:r>
          </a:p>
          <a:p>
            <a:endParaRPr lang="en-GB" sz="600" dirty="0"/>
          </a:p>
          <a:p>
            <a:r>
              <a:rPr lang="en-GB" sz="600" dirty="0" smtClean="0"/>
              <a:t>A: Long jump 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2640374" y="3381869"/>
            <a:ext cx="660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H: Control</a:t>
            </a:r>
          </a:p>
          <a:p>
            <a:endParaRPr lang="en-GB" sz="600" dirty="0"/>
          </a:p>
          <a:p>
            <a:r>
              <a:rPr lang="en-GB" sz="600" dirty="0" smtClean="0"/>
              <a:t>A: Triple jump 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3161498" y="3351895"/>
            <a:ext cx="5275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H: Passing</a:t>
            </a:r>
          </a:p>
          <a:p>
            <a:endParaRPr lang="en-GB" sz="600" dirty="0"/>
          </a:p>
          <a:p>
            <a:r>
              <a:rPr lang="en-GB" sz="600" dirty="0" smtClean="0"/>
              <a:t>A:  Relay techniques/starts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3655925" y="3441790"/>
            <a:ext cx="660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H: Shooting</a:t>
            </a:r>
          </a:p>
          <a:p>
            <a:endParaRPr lang="en-GB" sz="600" dirty="0"/>
          </a:p>
          <a:p>
            <a:r>
              <a:rPr lang="en-GB" sz="600" dirty="0" smtClean="0"/>
              <a:t>A: Relay races 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4203073" y="3369963"/>
            <a:ext cx="5724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H: Defending/Attacking</a:t>
            </a:r>
          </a:p>
          <a:p>
            <a:endParaRPr lang="en-GB" sz="600" dirty="0"/>
          </a:p>
          <a:p>
            <a:r>
              <a:rPr lang="en-GB" sz="600" dirty="0" smtClean="0"/>
              <a:t>A:  Hurdles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4775480" y="3453373"/>
            <a:ext cx="867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H: Assessment/game play</a:t>
            </a:r>
          </a:p>
          <a:p>
            <a:r>
              <a:rPr lang="en-GB" sz="600" dirty="0" smtClean="0"/>
              <a:t>A: Assessment 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3621461" y="2451764"/>
            <a:ext cx="5275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R: bowling development </a:t>
            </a:r>
          </a:p>
          <a:p>
            <a:endParaRPr lang="en-GB" sz="600" dirty="0"/>
          </a:p>
          <a:p>
            <a:r>
              <a:rPr lang="en-GB" sz="600" dirty="0" smtClean="0"/>
              <a:t>A:  400m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4165578" y="2433440"/>
            <a:ext cx="5275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R: fielding skills</a:t>
            </a:r>
          </a:p>
          <a:p>
            <a:endParaRPr lang="en-GB" sz="600" dirty="0"/>
          </a:p>
          <a:p>
            <a:r>
              <a:rPr lang="en-GB" sz="600" dirty="0" smtClean="0"/>
              <a:t>A:  100m sprint/200m sprint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2579168" y="2453820"/>
            <a:ext cx="5275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R</a:t>
            </a:r>
            <a:r>
              <a:rPr lang="en-GB" sz="600" dirty="0" smtClean="0"/>
              <a:t>: positional roles</a:t>
            </a:r>
          </a:p>
          <a:p>
            <a:endParaRPr lang="en-GB" sz="600" dirty="0"/>
          </a:p>
          <a:p>
            <a:r>
              <a:rPr lang="en-GB" sz="600" dirty="0" smtClean="0"/>
              <a:t>A:  Javelin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3085119" y="2497527"/>
            <a:ext cx="5275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R</a:t>
            </a:r>
            <a:r>
              <a:rPr lang="en-GB" sz="600" dirty="0" smtClean="0"/>
              <a:t>: batting development  </a:t>
            </a:r>
          </a:p>
          <a:p>
            <a:endParaRPr lang="en-GB" sz="600" dirty="0"/>
          </a:p>
          <a:p>
            <a:r>
              <a:rPr lang="en-GB" sz="600" dirty="0" smtClean="0"/>
              <a:t>A:  800m  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1430929" y="2355717"/>
            <a:ext cx="5767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R: </a:t>
            </a:r>
            <a:r>
              <a:rPr lang="en-GB" sz="600" smtClean="0"/>
              <a:t>Game play/assessment</a:t>
            </a:r>
            <a:endParaRPr lang="en-GB" sz="600" dirty="0" smtClean="0"/>
          </a:p>
          <a:p>
            <a:endParaRPr lang="en-GB" sz="600" dirty="0"/>
          </a:p>
          <a:p>
            <a:r>
              <a:rPr lang="en-GB" sz="600" dirty="0" smtClean="0"/>
              <a:t>A:  Assessment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2031459" y="2542845"/>
            <a:ext cx="527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R</a:t>
            </a:r>
            <a:r>
              <a:rPr lang="en-GB" sz="600" dirty="0" smtClean="0"/>
              <a:t>: Tactics</a:t>
            </a:r>
          </a:p>
          <a:p>
            <a:endParaRPr lang="en-GB" sz="600" dirty="0"/>
          </a:p>
          <a:p>
            <a:r>
              <a:rPr lang="en-GB" sz="600" dirty="0" smtClean="0"/>
              <a:t>A:  Shotput</a:t>
            </a:r>
          </a:p>
        </p:txBody>
      </p:sp>
    </p:spTree>
    <p:extLst>
      <p:ext uri="{BB962C8B-B14F-4D97-AF65-F5344CB8AC3E}">
        <p14:creationId xmlns:p14="http://schemas.microsoft.com/office/powerpoint/2010/main" val="2983352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AE7ED6C182ED408A69B174A1B81E82" ma:contentTypeVersion="12" ma:contentTypeDescription="Create a new document." ma:contentTypeScope="" ma:versionID="aa76260394aed712cebcc6eaa66f0205">
  <xsd:schema xmlns:xsd="http://www.w3.org/2001/XMLSchema" xmlns:xs="http://www.w3.org/2001/XMLSchema" xmlns:p="http://schemas.microsoft.com/office/2006/metadata/properties" xmlns:ns2="91c74df8-1e46-45b4-bd67-b5e67cb8cfb2" xmlns:ns3="912e7bfb-0f1d-4096-82cb-c34f89414f40" targetNamespace="http://schemas.microsoft.com/office/2006/metadata/properties" ma:root="true" ma:fieldsID="04fb79c8f364c04189728febd3124141" ns2:_="" ns3:_="">
    <xsd:import namespace="91c74df8-1e46-45b4-bd67-b5e67cb8cfb2"/>
    <xsd:import namespace="912e7bfb-0f1d-4096-82cb-c34f89414f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c74df8-1e46-45b4-bd67-b5e67cb8cfb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2e7bfb-0f1d-4096-82cb-c34f89414f4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3594B58-892D-4F78-A983-E6F89E8FA0AC}">
  <ds:schemaRefs>
    <ds:schemaRef ds:uri="http://purl.org/dc/terms/"/>
    <ds:schemaRef ds:uri="http://purl.org/dc/elements/1.1/"/>
    <ds:schemaRef ds:uri="http://schemas.microsoft.com/office/2006/documentManagement/types"/>
    <ds:schemaRef ds:uri="91c74df8-1e46-45b4-bd67-b5e67cb8cfb2"/>
    <ds:schemaRef ds:uri="http://schemas.microsoft.com/office/infopath/2007/PartnerControls"/>
    <ds:schemaRef ds:uri="912e7bfb-0f1d-4096-82cb-c34f89414f40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903EB96-E9FA-410F-A93A-ECE3B56921A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B1B55C0-8F2E-406A-AB7F-303A16454A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1c74df8-1e46-45b4-bd67-b5e67cb8cfb2"/>
    <ds:schemaRef ds:uri="912e7bfb-0f1d-4096-82cb-c34f89414f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270</TotalTime>
  <Words>472</Words>
  <Application>Microsoft Office PowerPoint</Application>
  <PresentationFormat>A4 Paper (210x297 mm)</PresentationFormat>
  <Paragraphs>145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Waltograph UI</vt:lpstr>
      <vt:lpstr>Office Theme</vt:lpstr>
      <vt:lpstr>The BHS Learning Journey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Starkey</dc:creator>
  <cp:lastModifiedBy>Kate McEvilly</cp:lastModifiedBy>
  <cp:revision>36</cp:revision>
  <dcterms:created xsi:type="dcterms:W3CDTF">2019-07-02T10:31:49Z</dcterms:created>
  <dcterms:modified xsi:type="dcterms:W3CDTF">2022-03-03T10:06:15Z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0x0101006BAE7ED6C182ED408A69B174A1B81E82</vt:lpwstr>
  </property>
</Properties>
</file>