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1710" y="-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692801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4400" dirty="0" smtClean="0">
                <a:solidFill>
                  <a:schemeClr val="bg1"/>
                </a:solidFill>
                <a:latin typeface="Waltograph UI" panose="03080602000000000000" pitchFamily="66" charset="0"/>
              </a:rPr>
              <a:t>The BHS </a:t>
            </a:r>
            <a:r>
              <a:rPr lang="en-GB" sz="4400" dirty="0">
                <a:solidFill>
                  <a:schemeClr val="bg1"/>
                </a:solidFill>
                <a:latin typeface="Waltograph UI" panose="03080602000000000000" pitchFamily="66" charset="0"/>
              </a:rPr>
              <a:t>L</a:t>
            </a:r>
            <a:r>
              <a:rPr lang="en-GB" sz="4400" dirty="0" smtClean="0">
                <a:solidFill>
                  <a:schemeClr val="bg1"/>
                </a:solidFill>
                <a:latin typeface="Waltograph UI" panose="03080602000000000000" pitchFamily="66" charset="0"/>
              </a:rPr>
              <a:t>earning Journey</a:t>
            </a:r>
            <a:endParaRPr lang="en-GB" sz="4400" dirty="0">
              <a:solidFill>
                <a:schemeClr val="bg1"/>
              </a:solidFill>
              <a:latin typeface="Waltograph UI" panose="03080602000000000000" pitchFamily="66" charset="0"/>
            </a:endParaRP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55" name="Group 254"/>
          <p:cNvGrpSpPr/>
          <p:nvPr/>
        </p:nvGrpSpPr>
        <p:grpSpPr>
          <a:xfrm>
            <a:off x="63501" y="2867691"/>
            <a:ext cx="6758514" cy="6392546"/>
            <a:chOff x="99486" y="2969963"/>
            <a:chExt cx="6758514" cy="6392546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307975" y="6916163"/>
              <a:ext cx="6550025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486" y="3945855"/>
              <a:ext cx="6510320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07975" y="5951732"/>
              <a:ext cx="2471320" cy="1469979"/>
            </a:xfrm>
            <a:prstGeom prst="rect">
              <a:avLst/>
            </a:prstGeom>
          </p:spPr>
        </p:pic>
        <p:pic>
          <p:nvPicPr>
            <p:cNvPr id="254" name="Picture 2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96647" y="2969963"/>
              <a:ext cx="2152692" cy="1440794"/>
            </a:xfrm>
            <a:prstGeom prst="rect">
              <a:avLst/>
            </a:prstGeom>
          </p:spPr>
        </p:pic>
      </p:grpSp>
      <p:sp>
        <p:nvSpPr>
          <p:cNvPr id="256" name="Oval 255"/>
          <p:cNvSpPr/>
          <p:nvPr/>
        </p:nvSpPr>
        <p:spPr>
          <a:xfrm>
            <a:off x="5672702" y="877945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New Academic Year  begins 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4218325" y="9414899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Meet our Head Boy and Girl and Senior prefect team</a:t>
            </a:r>
            <a:endParaRPr lang="en-US" sz="800" dirty="0"/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682621" y="8383124"/>
            <a:ext cx="11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Continue to embed an enthusiasm and thirst for learning</a:t>
            </a:r>
            <a:endParaRPr lang="en-US" sz="800" dirty="0"/>
          </a:p>
        </p:txBody>
      </p:sp>
      <p:sp>
        <p:nvSpPr>
          <p:cNvPr id="262" name="Oval 261"/>
          <p:cNvSpPr/>
          <p:nvPr/>
        </p:nvSpPr>
        <p:spPr>
          <a:xfrm>
            <a:off x="921806" y="8285715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9 Autumn Term 1</a:t>
            </a:r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263" name="Straight Connector 26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779620" y="8061707"/>
            <a:ext cx="416511" cy="20211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490236" y="7687876"/>
            <a:ext cx="184849" cy="35519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196278" y="7561083"/>
            <a:ext cx="60494" cy="37106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897215" y="7561083"/>
            <a:ext cx="3051" cy="38450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51130" y="7561083"/>
            <a:ext cx="24515" cy="42970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308214" y="754545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Oval 272"/>
          <p:cNvSpPr/>
          <p:nvPr/>
        </p:nvSpPr>
        <p:spPr>
          <a:xfrm>
            <a:off x="4752342" y="668791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</a:t>
            </a:r>
            <a:r>
              <a:rPr lang="en-US" sz="1200" b="1" dirty="0">
                <a:solidFill>
                  <a:schemeClr val="tx1"/>
                </a:solidFill>
              </a:rPr>
              <a:t>9</a:t>
            </a:r>
            <a:r>
              <a:rPr lang="en-US" sz="1200" b="1" dirty="0" smtClean="0">
                <a:solidFill>
                  <a:schemeClr val="tx1"/>
                </a:solidFill>
              </a:rPr>
              <a:t> Autumn Term 2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85" name="Rectangle 284"/>
          <p:cNvSpPr/>
          <p:nvPr/>
        </p:nvSpPr>
        <p:spPr>
          <a:xfrm>
            <a:off x="0" y="8092645"/>
            <a:ext cx="1022258" cy="853649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u="sng" dirty="0" smtClean="0">
                <a:solidFill>
                  <a:schemeClr val="tx1"/>
                </a:solidFill>
              </a:rPr>
              <a:t>Assessment:</a:t>
            </a:r>
          </a:p>
          <a:p>
            <a:r>
              <a:rPr lang="en-GB" sz="800" dirty="0" smtClean="0">
                <a:solidFill>
                  <a:schemeClr val="tx1"/>
                </a:solidFill>
              </a:rPr>
              <a:t>Topic: Netball and Badminton</a:t>
            </a:r>
          </a:p>
          <a:p>
            <a:endParaRPr lang="en-GB" sz="800" dirty="0" smtClean="0">
              <a:solidFill>
                <a:schemeClr val="tx1"/>
              </a:solidFill>
            </a:endParaRPr>
          </a:p>
          <a:p>
            <a:r>
              <a:rPr lang="en-GB" sz="800" b="1" dirty="0" smtClean="0">
                <a:solidFill>
                  <a:schemeClr val="tx1"/>
                </a:solidFill>
              </a:rPr>
              <a:t>Date: Sept-Oct half term.</a:t>
            </a:r>
            <a:endParaRPr lang="en-GB" sz="800" b="1" dirty="0">
              <a:solidFill>
                <a:schemeClr val="tx1"/>
              </a:solidFill>
            </a:endParaRPr>
          </a:p>
        </p:txBody>
      </p:sp>
      <p:sp>
        <p:nvSpPr>
          <p:cNvPr id="286" name="Rectangle 285"/>
          <p:cNvSpPr/>
          <p:nvPr/>
        </p:nvSpPr>
        <p:spPr>
          <a:xfrm>
            <a:off x="0" y="8992786"/>
            <a:ext cx="1582660" cy="1014616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u="sng" dirty="0" smtClean="0">
                <a:solidFill>
                  <a:schemeClr val="tx1"/>
                </a:solidFill>
              </a:rPr>
              <a:t>Skills we will work on this term:</a:t>
            </a:r>
          </a:p>
          <a:p>
            <a:r>
              <a:rPr lang="en-GB" sz="800" b="1" dirty="0" smtClean="0">
                <a:solidFill>
                  <a:schemeClr val="tx1"/>
                </a:solidFill>
              </a:rPr>
              <a:t>Netball-</a:t>
            </a:r>
            <a:r>
              <a:rPr lang="en-GB" sz="800" dirty="0" smtClean="0">
                <a:solidFill>
                  <a:schemeClr val="tx1"/>
                </a:solidFill>
              </a:rPr>
              <a:t> Passing</a:t>
            </a:r>
            <a:r>
              <a:rPr lang="en-GB" sz="800" dirty="0">
                <a:solidFill>
                  <a:schemeClr val="tx1"/>
                </a:solidFill>
              </a:rPr>
              <a:t>, s</a:t>
            </a:r>
            <a:r>
              <a:rPr lang="en-GB" sz="800" dirty="0" smtClean="0">
                <a:solidFill>
                  <a:schemeClr val="tx1"/>
                </a:solidFill>
              </a:rPr>
              <a:t>hooting</a:t>
            </a:r>
            <a:r>
              <a:rPr lang="en-GB" sz="800" dirty="0">
                <a:solidFill>
                  <a:schemeClr val="tx1"/>
                </a:solidFill>
              </a:rPr>
              <a:t>, attacking and defending, rules and </a:t>
            </a:r>
            <a:r>
              <a:rPr lang="en-GB" sz="800" dirty="0" smtClean="0">
                <a:solidFill>
                  <a:schemeClr val="tx1"/>
                </a:solidFill>
              </a:rPr>
              <a:t>tactics.</a:t>
            </a:r>
          </a:p>
          <a:p>
            <a:r>
              <a:rPr lang="en-GB" sz="800" b="1" dirty="0" smtClean="0">
                <a:solidFill>
                  <a:schemeClr val="tx1"/>
                </a:solidFill>
              </a:rPr>
              <a:t>Badminton-</a:t>
            </a:r>
            <a:r>
              <a:rPr lang="en-GB" sz="800" dirty="0" smtClean="0">
                <a:solidFill>
                  <a:schemeClr val="tx1"/>
                </a:solidFill>
              </a:rPr>
              <a:t> Serving, shot techniques, rules and umpiring.</a:t>
            </a:r>
            <a:endParaRPr lang="en-GB" sz="800" dirty="0">
              <a:solidFill>
                <a:schemeClr val="tx1"/>
              </a:solidFill>
            </a:endParaRPr>
          </a:p>
          <a:p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88" name="Rectangle 287"/>
          <p:cNvSpPr/>
          <p:nvPr/>
        </p:nvSpPr>
        <p:spPr>
          <a:xfrm>
            <a:off x="5850567" y="6659832"/>
            <a:ext cx="935529" cy="709159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u="sng" dirty="0" smtClean="0">
                <a:solidFill>
                  <a:schemeClr val="tx1"/>
                </a:solidFill>
              </a:rPr>
              <a:t>Assessment: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Hockey and Dance</a:t>
            </a:r>
          </a:p>
          <a:p>
            <a:endParaRPr lang="en-GB" sz="800" dirty="0" smtClean="0">
              <a:solidFill>
                <a:schemeClr val="tx1"/>
              </a:solidFill>
            </a:endParaRPr>
          </a:p>
          <a:p>
            <a:r>
              <a:rPr lang="en-GB" sz="800" b="1" dirty="0" smtClean="0">
                <a:solidFill>
                  <a:schemeClr val="tx1"/>
                </a:solidFill>
              </a:rPr>
              <a:t>Date: Oct- Dec</a:t>
            </a:r>
            <a:r>
              <a:rPr lang="en-GB" sz="800" dirty="0">
                <a:solidFill>
                  <a:schemeClr val="tx1"/>
                </a:solidFill>
              </a:rPr>
              <a:t>.</a:t>
            </a:r>
          </a:p>
        </p:txBody>
      </p:sp>
      <p:cxnSp>
        <p:nvCxnSpPr>
          <p:cNvPr id="289" name="Straight Connector 28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590085" y="655728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28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164777" y="5516275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Straight Connector 29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36679" y="657532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Connector 29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26878" y="656472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Straight Connector 29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88974" y="655728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93719" y="656472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Connector 29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085577" y="656472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" name="Oval 295"/>
          <p:cNvSpPr/>
          <p:nvPr/>
        </p:nvSpPr>
        <p:spPr>
          <a:xfrm>
            <a:off x="815359" y="5668883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</a:t>
            </a:r>
            <a:r>
              <a:rPr lang="en-US" sz="1200" b="1" dirty="0">
                <a:solidFill>
                  <a:schemeClr val="tx1"/>
                </a:solidFill>
              </a:rPr>
              <a:t>9</a:t>
            </a:r>
            <a:r>
              <a:rPr lang="en-US" sz="1200" b="1" dirty="0" smtClean="0">
                <a:solidFill>
                  <a:schemeClr val="tx1"/>
                </a:solidFill>
              </a:rPr>
              <a:t> Spring Term 1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98" name="Rectangle 297"/>
          <p:cNvSpPr/>
          <p:nvPr/>
        </p:nvSpPr>
        <p:spPr>
          <a:xfrm>
            <a:off x="44993" y="5809829"/>
            <a:ext cx="824146" cy="932391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u="sng" dirty="0" smtClean="0">
                <a:solidFill>
                  <a:schemeClr val="tx1"/>
                </a:solidFill>
              </a:rPr>
              <a:t>Assessment:</a:t>
            </a:r>
          </a:p>
          <a:p>
            <a:r>
              <a:rPr lang="en-GB" sz="800" dirty="0" smtClean="0">
                <a:solidFill>
                  <a:schemeClr val="tx1"/>
                </a:solidFill>
              </a:rPr>
              <a:t>Topic: Football and Basketball</a:t>
            </a:r>
          </a:p>
          <a:p>
            <a:endParaRPr lang="en-GB" sz="800" dirty="0" smtClean="0">
              <a:solidFill>
                <a:schemeClr val="tx1"/>
              </a:solidFill>
            </a:endParaRPr>
          </a:p>
          <a:p>
            <a:r>
              <a:rPr lang="en-GB" sz="800" b="1" dirty="0" smtClean="0">
                <a:solidFill>
                  <a:schemeClr val="tx1"/>
                </a:solidFill>
              </a:rPr>
              <a:t>Date: Jan- Feb half term.</a:t>
            </a:r>
            <a:endParaRPr lang="en-GB" sz="800" b="1" dirty="0">
              <a:solidFill>
                <a:schemeClr val="tx1"/>
              </a:solidFill>
            </a:endParaRPr>
          </a:p>
        </p:txBody>
      </p:sp>
      <p:sp>
        <p:nvSpPr>
          <p:cNvPr id="299" name="Oval 298"/>
          <p:cNvSpPr/>
          <p:nvPr/>
        </p:nvSpPr>
        <p:spPr>
          <a:xfrm>
            <a:off x="4816479" y="4751596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smtClean="0">
                <a:solidFill>
                  <a:schemeClr val="tx1"/>
                </a:solidFill>
              </a:rPr>
              <a:t>Year </a:t>
            </a:r>
            <a:r>
              <a:rPr lang="en-US" sz="1200" b="1" dirty="0">
                <a:solidFill>
                  <a:schemeClr val="tx1"/>
                </a:solidFill>
              </a:rPr>
              <a:t>9</a:t>
            </a:r>
            <a:r>
              <a:rPr lang="en-US" sz="1200" b="1" smtClean="0">
                <a:solidFill>
                  <a:schemeClr val="tx1"/>
                </a:solidFill>
              </a:rPr>
              <a:t> </a:t>
            </a:r>
            <a:r>
              <a:rPr lang="en-US" sz="1200" b="1" dirty="0" smtClean="0">
                <a:solidFill>
                  <a:schemeClr val="tx1"/>
                </a:solidFill>
              </a:rPr>
              <a:t>Spring Term 2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01" name="Rectangle 300"/>
          <p:cNvSpPr/>
          <p:nvPr/>
        </p:nvSpPr>
        <p:spPr>
          <a:xfrm>
            <a:off x="5899470" y="3896650"/>
            <a:ext cx="864172" cy="88816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u="sng" dirty="0" smtClean="0">
                <a:solidFill>
                  <a:schemeClr val="tx1"/>
                </a:solidFill>
              </a:rPr>
              <a:t>Assessment: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Topic</a:t>
            </a:r>
            <a:r>
              <a:rPr lang="en-GB" sz="800" dirty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Volleyball and Table Tennis</a:t>
            </a:r>
            <a:endParaRPr lang="en-GB" sz="800" dirty="0">
              <a:solidFill>
                <a:schemeClr val="tx1"/>
              </a:solidFill>
            </a:endParaRPr>
          </a:p>
          <a:p>
            <a:endParaRPr lang="en-GB" sz="800" dirty="0" smtClean="0">
              <a:solidFill>
                <a:schemeClr val="tx1"/>
              </a:solidFill>
            </a:endParaRPr>
          </a:p>
          <a:p>
            <a:r>
              <a:rPr lang="en-GB" sz="800" b="1" dirty="0" smtClean="0">
                <a:solidFill>
                  <a:schemeClr val="tx1"/>
                </a:solidFill>
              </a:rPr>
              <a:t>Date: Feb- April</a:t>
            </a:r>
            <a:endParaRPr lang="en-GB" sz="800" b="1" dirty="0">
              <a:solidFill>
                <a:schemeClr val="tx1"/>
              </a:solidFill>
            </a:endParaRPr>
          </a:p>
        </p:txBody>
      </p:sp>
      <p:sp>
        <p:nvSpPr>
          <p:cNvPr id="302" name="Oval 301"/>
          <p:cNvSpPr/>
          <p:nvPr/>
        </p:nvSpPr>
        <p:spPr>
          <a:xfrm>
            <a:off x="756231" y="363572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</a:t>
            </a:r>
            <a:r>
              <a:rPr lang="en-US" sz="1200" b="1" dirty="0">
                <a:solidFill>
                  <a:schemeClr val="tx1"/>
                </a:solidFill>
              </a:rPr>
              <a:t>9</a:t>
            </a:r>
            <a:r>
              <a:rPr lang="en-US" sz="1200" b="1" dirty="0" smtClean="0">
                <a:solidFill>
                  <a:schemeClr val="tx1"/>
                </a:solidFill>
              </a:rPr>
              <a:t> Summer Term 1</a:t>
            </a:r>
            <a:endParaRPr lang="en-US" sz="1200" b="1" dirty="0">
              <a:solidFill>
                <a:schemeClr val="tx1"/>
              </a:solidFill>
            </a:endParaRP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165" y="1562055"/>
            <a:ext cx="5591175" cy="1800225"/>
          </a:xfrm>
          <a:prstGeom prst="rect">
            <a:avLst/>
          </a:prstGeom>
        </p:spPr>
      </p:pic>
      <p:sp>
        <p:nvSpPr>
          <p:cNvPr id="304" name="Oval 303"/>
          <p:cNvSpPr/>
          <p:nvPr/>
        </p:nvSpPr>
        <p:spPr>
          <a:xfrm>
            <a:off x="77571" y="2159244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End of Year </a:t>
            </a:r>
            <a:r>
              <a:rPr lang="en-US" sz="1000" b="1" dirty="0">
                <a:solidFill>
                  <a:schemeClr val="tx1"/>
                </a:solidFill>
              </a:rPr>
              <a:t>9</a:t>
            </a:r>
            <a:r>
              <a:rPr lang="en-US" sz="1000" b="1" dirty="0" smtClean="0">
                <a:solidFill>
                  <a:schemeClr val="tx1"/>
                </a:solidFill>
              </a:rPr>
              <a:t> Preparation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303" name="Oval 302"/>
          <p:cNvSpPr/>
          <p:nvPr/>
        </p:nvSpPr>
        <p:spPr>
          <a:xfrm>
            <a:off x="4806381" y="256152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</a:t>
            </a:r>
            <a:r>
              <a:rPr lang="en-US" sz="1200" b="1" dirty="0">
                <a:solidFill>
                  <a:schemeClr val="tx1"/>
                </a:solidFill>
              </a:rPr>
              <a:t>9</a:t>
            </a:r>
            <a:r>
              <a:rPr lang="en-US" sz="1200" b="1" dirty="0" smtClean="0">
                <a:solidFill>
                  <a:schemeClr val="tx1"/>
                </a:solidFill>
              </a:rPr>
              <a:t> Summer Term 2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08" name="Rectangle 307"/>
          <p:cNvSpPr/>
          <p:nvPr/>
        </p:nvSpPr>
        <p:spPr>
          <a:xfrm>
            <a:off x="5177701" y="840759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Pentagon 306"/>
          <p:cNvSpPr/>
          <p:nvPr/>
        </p:nvSpPr>
        <p:spPr>
          <a:xfrm>
            <a:off x="5048839" y="938954"/>
            <a:ext cx="1216512" cy="329988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Year 10 this way!</a:t>
            </a:r>
            <a:endParaRPr lang="en-GB" sz="1100" dirty="0"/>
          </a:p>
        </p:txBody>
      </p:sp>
      <p:cxnSp>
        <p:nvCxnSpPr>
          <p:cNvPr id="309" name="Straight Connector 30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158672" y="555235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Straight Connector 30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72788" y="555235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Connector 31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158528" y="555235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Straight Connector 31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593366" y="555235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Connector 31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647236" y="5525529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Connector 31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196470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Straight Connector 31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53574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Straight Connector 31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673891" y="4561757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Straight Connector 31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158215" y="456175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Straight Connector 31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207986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Straight Connector 31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41476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1" name="Rectangle 320"/>
          <p:cNvSpPr/>
          <p:nvPr/>
        </p:nvSpPr>
        <p:spPr>
          <a:xfrm>
            <a:off x="-30237" y="3060126"/>
            <a:ext cx="982999" cy="833059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u="sng" dirty="0" smtClean="0">
                <a:solidFill>
                  <a:schemeClr val="tx1"/>
                </a:solidFill>
              </a:rPr>
              <a:t>Assessment:</a:t>
            </a:r>
          </a:p>
          <a:p>
            <a:r>
              <a:rPr lang="en-GB" sz="800" dirty="0" smtClean="0">
                <a:solidFill>
                  <a:schemeClr val="tx1"/>
                </a:solidFill>
              </a:rPr>
              <a:t>Topic: Handball, OAA and Athletics </a:t>
            </a:r>
          </a:p>
          <a:p>
            <a:endParaRPr lang="en-GB" sz="800" dirty="0" smtClean="0">
              <a:solidFill>
                <a:schemeClr val="tx1"/>
              </a:solidFill>
            </a:endParaRPr>
          </a:p>
          <a:p>
            <a:r>
              <a:rPr lang="en-GB" sz="800" b="1" dirty="0" smtClean="0">
                <a:solidFill>
                  <a:schemeClr val="tx1"/>
                </a:solidFill>
              </a:rPr>
              <a:t>Date: April- May</a:t>
            </a:r>
            <a:endParaRPr lang="en-GB" sz="800" b="1" dirty="0">
              <a:solidFill>
                <a:schemeClr val="tx1"/>
              </a:solidFill>
            </a:endParaRPr>
          </a:p>
        </p:txBody>
      </p:sp>
      <p:cxnSp>
        <p:nvCxnSpPr>
          <p:cNvPr id="322" name="Straight Connector 32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131172" y="3540542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Straight Connector 32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640674" y="3535321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Straight Connector 32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176389" y="3544965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Straight Connector 32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79329" y="357291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Straight Connector 32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218325" y="356225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Straight Connector 32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48038" y="354496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Rectangle 327"/>
          <p:cNvSpPr/>
          <p:nvPr/>
        </p:nvSpPr>
        <p:spPr>
          <a:xfrm>
            <a:off x="5887538" y="1555422"/>
            <a:ext cx="929797" cy="9554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u="sng" dirty="0" smtClean="0">
                <a:solidFill>
                  <a:schemeClr val="tx1"/>
                </a:solidFill>
              </a:rPr>
              <a:t>Assessment:</a:t>
            </a:r>
          </a:p>
          <a:p>
            <a:r>
              <a:rPr lang="en-GB" sz="800" dirty="0" smtClean="0">
                <a:solidFill>
                  <a:schemeClr val="tx1"/>
                </a:solidFill>
              </a:rPr>
              <a:t>Topic: Athletics and </a:t>
            </a:r>
            <a:r>
              <a:rPr lang="en-GB" sz="800" dirty="0" err="1" smtClean="0">
                <a:solidFill>
                  <a:schemeClr val="tx1"/>
                </a:solidFill>
              </a:rPr>
              <a:t>Rounders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</a:p>
          <a:p>
            <a:endParaRPr lang="en-GB" sz="800" dirty="0" smtClean="0">
              <a:solidFill>
                <a:schemeClr val="tx1"/>
              </a:solidFill>
            </a:endParaRPr>
          </a:p>
          <a:p>
            <a:r>
              <a:rPr lang="en-GB" sz="800" b="1" dirty="0" smtClean="0">
                <a:solidFill>
                  <a:schemeClr val="tx1"/>
                </a:solidFill>
              </a:rPr>
              <a:t>Date: June-July.</a:t>
            </a:r>
            <a:endParaRPr lang="en-GB" sz="800" b="1" dirty="0">
              <a:solidFill>
                <a:schemeClr val="tx1"/>
              </a:solidFill>
            </a:endParaRPr>
          </a:p>
        </p:txBody>
      </p:sp>
      <p:cxnSp>
        <p:nvCxnSpPr>
          <p:cNvPr id="330" name="Straight Connector 32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43241" y="2542845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Straight Connector 33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52743" y="253762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Straight Connector 33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88458" y="254726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130394" y="2564559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660107" y="2547267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97000" y="253580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6" name="Oval 335"/>
          <p:cNvSpPr/>
          <p:nvPr/>
        </p:nvSpPr>
        <p:spPr>
          <a:xfrm>
            <a:off x="3976378" y="134577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End of Year 9 Assessment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6409" y="1693151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Revision techniques shared</a:t>
            </a:r>
          </a:p>
          <a:p>
            <a:pPr algn="ctr"/>
            <a:r>
              <a:rPr lang="en-US" sz="800" dirty="0" smtClean="0"/>
              <a:t> and modelled</a:t>
            </a:r>
            <a:endParaRPr lang="en-US" sz="800" dirty="0"/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1099605" y="1383603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Practice questions completed and assessed</a:t>
            </a:r>
            <a:endParaRPr lang="en-US" sz="800" dirty="0"/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350489" y="1573048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Model answers unpicked and critiqued</a:t>
            </a:r>
            <a:endParaRPr lang="en-US" sz="800" dirty="0"/>
          </a:p>
        </p:txBody>
      </p:sp>
      <p:sp>
        <p:nvSpPr>
          <p:cNvPr id="3" name="TextBox 2"/>
          <p:cNvSpPr txBox="1"/>
          <p:nvPr/>
        </p:nvSpPr>
        <p:spPr>
          <a:xfrm>
            <a:off x="711528" y="7585320"/>
            <a:ext cx="791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N: Recap fundamentals </a:t>
            </a:r>
          </a:p>
          <a:p>
            <a:r>
              <a:rPr lang="en-GB" sz="600" dirty="0" smtClean="0"/>
              <a:t>B: Physiological effects of exercise </a:t>
            </a:r>
            <a:endParaRPr lang="en-GB" sz="600" dirty="0"/>
          </a:p>
        </p:txBody>
      </p:sp>
      <p:sp>
        <p:nvSpPr>
          <p:cNvPr id="75" name="TextBox 74"/>
          <p:cNvSpPr txBox="1"/>
          <p:nvPr/>
        </p:nvSpPr>
        <p:spPr>
          <a:xfrm>
            <a:off x="2212874" y="7321333"/>
            <a:ext cx="716131" cy="467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N: Attacking</a:t>
            </a:r>
          </a:p>
          <a:p>
            <a:r>
              <a:rPr lang="en-GB" sz="600" dirty="0" smtClean="0"/>
              <a:t>B: When to use an overhead shot in a game </a:t>
            </a:r>
            <a:endParaRPr lang="en-GB" sz="600" dirty="0"/>
          </a:p>
        </p:txBody>
      </p:sp>
      <p:sp>
        <p:nvSpPr>
          <p:cNvPr id="76" name="TextBox 75"/>
          <p:cNvSpPr txBox="1"/>
          <p:nvPr/>
        </p:nvSpPr>
        <p:spPr>
          <a:xfrm>
            <a:off x="2910061" y="7268459"/>
            <a:ext cx="6257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N: Defending </a:t>
            </a:r>
          </a:p>
          <a:p>
            <a:r>
              <a:rPr lang="en-GB" sz="600" dirty="0" smtClean="0"/>
              <a:t>B: Understand scoring system</a:t>
            </a:r>
            <a:endParaRPr lang="en-GB" sz="600" dirty="0"/>
          </a:p>
        </p:txBody>
      </p:sp>
      <p:sp>
        <p:nvSpPr>
          <p:cNvPr id="77" name="TextBox 76"/>
          <p:cNvSpPr txBox="1"/>
          <p:nvPr/>
        </p:nvSpPr>
        <p:spPr>
          <a:xfrm>
            <a:off x="3573967" y="7236122"/>
            <a:ext cx="6579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N: Centre passes</a:t>
            </a:r>
          </a:p>
          <a:p>
            <a:r>
              <a:rPr lang="en-GB" sz="600" dirty="0" smtClean="0"/>
              <a:t>B: develop sense of tactical awareness </a:t>
            </a:r>
            <a:endParaRPr lang="en-GB" sz="600" dirty="0"/>
          </a:p>
        </p:txBody>
      </p:sp>
      <p:sp>
        <p:nvSpPr>
          <p:cNvPr id="78" name="TextBox 77"/>
          <p:cNvSpPr txBox="1"/>
          <p:nvPr/>
        </p:nvSpPr>
        <p:spPr>
          <a:xfrm>
            <a:off x="4324085" y="7228683"/>
            <a:ext cx="59504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N: Assessment/game play</a:t>
            </a:r>
          </a:p>
          <a:p>
            <a:r>
              <a:rPr lang="en-GB" sz="600" dirty="0" smtClean="0"/>
              <a:t>B: </a:t>
            </a:r>
            <a:r>
              <a:rPr lang="en-GB" sz="600" dirty="0"/>
              <a:t>Assessment/game play</a:t>
            </a:r>
          </a:p>
          <a:p>
            <a:endParaRPr lang="en-GB" sz="600" dirty="0"/>
          </a:p>
        </p:txBody>
      </p:sp>
      <p:sp>
        <p:nvSpPr>
          <p:cNvPr id="79" name="TextBox 78"/>
          <p:cNvSpPr txBox="1"/>
          <p:nvPr/>
        </p:nvSpPr>
        <p:spPr>
          <a:xfrm>
            <a:off x="1522099" y="7442313"/>
            <a:ext cx="791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N: Use of space</a:t>
            </a:r>
          </a:p>
          <a:p>
            <a:r>
              <a:rPr lang="en-GB" sz="600" dirty="0" smtClean="0"/>
              <a:t>B:  Variety of overhead shots </a:t>
            </a:r>
            <a:endParaRPr lang="en-GB" sz="600" dirty="0"/>
          </a:p>
        </p:txBody>
      </p:sp>
      <p:sp>
        <p:nvSpPr>
          <p:cNvPr id="80" name="TextBox 79"/>
          <p:cNvSpPr txBox="1"/>
          <p:nvPr/>
        </p:nvSpPr>
        <p:spPr>
          <a:xfrm>
            <a:off x="4067094" y="6276024"/>
            <a:ext cx="6579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H:  dribbling, passing, receiving</a:t>
            </a:r>
          </a:p>
          <a:p>
            <a:r>
              <a:rPr lang="en-GB" sz="600" dirty="0" smtClean="0"/>
              <a:t>D: Replicate movements to music </a:t>
            </a:r>
            <a:endParaRPr lang="en-GB" sz="600" dirty="0"/>
          </a:p>
        </p:txBody>
      </p:sp>
      <p:sp>
        <p:nvSpPr>
          <p:cNvPr id="81" name="TextBox 80"/>
          <p:cNvSpPr txBox="1"/>
          <p:nvPr/>
        </p:nvSpPr>
        <p:spPr>
          <a:xfrm>
            <a:off x="3557234" y="6360092"/>
            <a:ext cx="6948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H:  Use of space/attacking</a:t>
            </a:r>
          </a:p>
          <a:p>
            <a:r>
              <a:rPr lang="en-GB" sz="600" dirty="0" smtClean="0"/>
              <a:t>G: Chorus formations</a:t>
            </a:r>
            <a:endParaRPr lang="en-GB" sz="600" dirty="0"/>
          </a:p>
        </p:txBody>
      </p:sp>
      <p:sp>
        <p:nvSpPr>
          <p:cNvPr id="82" name="TextBox 81"/>
          <p:cNvSpPr txBox="1"/>
          <p:nvPr/>
        </p:nvSpPr>
        <p:spPr>
          <a:xfrm>
            <a:off x="3050594" y="6289752"/>
            <a:ext cx="65799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H: Defending/ tackling</a:t>
            </a:r>
          </a:p>
          <a:p>
            <a:endParaRPr lang="en-GB" sz="600" dirty="0"/>
          </a:p>
          <a:p>
            <a:r>
              <a:rPr lang="en-GB" sz="600" dirty="0" smtClean="0"/>
              <a:t>G: Different levels </a:t>
            </a:r>
            <a:endParaRPr lang="en-GB" sz="600" dirty="0"/>
          </a:p>
        </p:txBody>
      </p:sp>
      <p:sp>
        <p:nvSpPr>
          <p:cNvPr id="83" name="TextBox 82"/>
          <p:cNvSpPr txBox="1"/>
          <p:nvPr/>
        </p:nvSpPr>
        <p:spPr>
          <a:xfrm>
            <a:off x="2540125" y="6300118"/>
            <a:ext cx="65799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H: Shooting/set plays </a:t>
            </a:r>
          </a:p>
          <a:p>
            <a:r>
              <a:rPr lang="en-GB" sz="600" dirty="0" smtClean="0"/>
              <a:t>G: Verse movements </a:t>
            </a:r>
            <a:endParaRPr lang="en-GB" sz="600" dirty="0"/>
          </a:p>
        </p:txBody>
      </p:sp>
      <p:sp>
        <p:nvSpPr>
          <p:cNvPr id="84" name="TextBox 83"/>
          <p:cNvSpPr txBox="1"/>
          <p:nvPr/>
        </p:nvSpPr>
        <p:spPr>
          <a:xfrm>
            <a:off x="2018788" y="6214715"/>
            <a:ext cx="5789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H: Positioning/formations</a:t>
            </a:r>
          </a:p>
          <a:p>
            <a:r>
              <a:rPr lang="en-GB" sz="600" dirty="0" smtClean="0"/>
              <a:t>G: choreograph a dance sequence in a group</a:t>
            </a:r>
            <a:endParaRPr lang="en-GB" sz="600" dirty="0"/>
          </a:p>
        </p:txBody>
      </p:sp>
      <p:sp>
        <p:nvSpPr>
          <p:cNvPr id="85" name="TextBox 84"/>
          <p:cNvSpPr txBox="1"/>
          <p:nvPr/>
        </p:nvSpPr>
        <p:spPr>
          <a:xfrm>
            <a:off x="1401506" y="6299824"/>
            <a:ext cx="65799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H: Assessment/ game play</a:t>
            </a:r>
          </a:p>
          <a:p>
            <a:endParaRPr lang="en-GB" sz="600" dirty="0"/>
          </a:p>
          <a:p>
            <a:r>
              <a:rPr lang="en-GB" sz="600" dirty="0" smtClean="0"/>
              <a:t>G: Assessment </a:t>
            </a:r>
            <a:endParaRPr lang="en-GB" sz="600" dirty="0"/>
          </a:p>
        </p:txBody>
      </p:sp>
      <p:sp>
        <p:nvSpPr>
          <p:cNvPr id="86" name="TextBox 85"/>
          <p:cNvSpPr txBox="1"/>
          <p:nvPr/>
        </p:nvSpPr>
        <p:spPr>
          <a:xfrm>
            <a:off x="4106263" y="5240304"/>
            <a:ext cx="5697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F</a:t>
            </a:r>
            <a:r>
              <a:rPr lang="en-GB" sz="600" dirty="0" smtClean="0"/>
              <a:t>: Assessment/ game play</a:t>
            </a:r>
          </a:p>
          <a:p>
            <a:r>
              <a:rPr lang="en-GB" sz="600" dirty="0" smtClean="0"/>
              <a:t>B: Assessment </a:t>
            </a:r>
            <a:endParaRPr lang="en-GB" sz="600" dirty="0"/>
          </a:p>
        </p:txBody>
      </p:sp>
      <p:sp>
        <p:nvSpPr>
          <p:cNvPr id="87" name="TextBox 86"/>
          <p:cNvSpPr txBox="1"/>
          <p:nvPr/>
        </p:nvSpPr>
        <p:spPr>
          <a:xfrm>
            <a:off x="3663191" y="5342404"/>
            <a:ext cx="43979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F</a:t>
            </a:r>
            <a:r>
              <a:rPr lang="en-GB" sz="600" dirty="0" smtClean="0"/>
              <a:t>: Defence tactics </a:t>
            </a:r>
          </a:p>
          <a:p>
            <a:r>
              <a:rPr lang="en-GB" sz="600" dirty="0" smtClean="0"/>
              <a:t>B:  Tactics</a:t>
            </a:r>
            <a:endParaRPr lang="en-GB" sz="600" dirty="0"/>
          </a:p>
        </p:txBody>
      </p:sp>
      <p:sp>
        <p:nvSpPr>
          <p:cNvPr id="88" name="TextBox 87"/>
          <p:cNvSpPr txBox="1"/>
          <p:nvPr/>
        </p:nvSpPr>
        <p:spPr>
          <a:xfrm>
            <a:off x="3163380" y="5393964"/>
            <a:ext cx="569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F</a:t>
            </a:r>
            <a:r>
              <a:rPr lang="en-GB" sz="600" dirty="0" smtClean="0"/>
              <a:t>: Shooting </a:t>
            </a:r>
          </a:p>
          <a:p>
            <a:r>
              <a:rPr lang="en-GB" sz="600" dirty="0" smtClean="0"/>
              <a:t>B:  Attack strategies </a:t>
            </a:r>
            <a:endParaRPr lang="en-GB" sz="600" dirty="0"/>
          </a:p>
        </p:txBody>
      </p:sp>
      <p:sp>
        <p:nvSpPr>
          <p:cNvPr id="89" name="TextBox 88"/>
          <p:cNvSpPr txBox="1"/>
          <p:nvPr/>
        </p:nvSpPr>
        <p:spPr>
          <a:xfrm>
            <a:off x="2634902" y="5343152"/>
            <a:ext cx="569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F</a:t>
            </a:r>
            <a:r>
              <a:rPr lang="en-GB" sz="600" dirty="0" smtClean="0"/>
              <a:t>: Attack tactics  </a:t>
            </a:r>
          </a:p>
          <a:p>
            <a:r>
              <a:rPr lang="en-GB" sz="600" dirty="0" smtClean="0"/>
              <a:t>B:  Defence Zone</a:t>
            </a:r>
            <a:endParaRPr lang="en-GB" sz="600" dirty="0"/>
          </a:p>
        </p:txBody>
      </p:sp>
      <p:sp>
        <p:nvSpPr>
          <p:cNvPr id="90" name="TextBox 89"/>
          <p:cNvSpPr txBox="1"/>
          <p:nvPr/>
        </p:nvSpPr>
        <p:spPr>
          <a:xfrm>
            <a:off x="2168036" y="5364224"/>
            <a:ext cx="5697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F</a:t>
            </a:r>
            <a:r>
              <a:rPr lang="en-GB" sz="600" dirty="0" smtClean="0"/>
              <a:t>: Control and turning</a:t>
            </a:r>
          </a:p>
          <a:p>
            <a:r>
              <a:rPr lang="en-GB" sz="600" dirty="0" smtClean="0"/>
              <a:t>B:  Shooting- lay ups</a:t>
            </a:r>
            <a:endParaRPr lang="en-GB" sz="600" dirty="0"/>
          </a:p>
        </p:txBody>
      </p:sp>
      <p:sp>
        <p:nvSpPr>
          <p:cNvPr id="91" name="TextBox 90"/>
          <p:cNvSpPr txBox="1"/>
          <p:nvPr/>
        </p:nvSpPr>
        <p:spPr>
          <a:xfrm>
            <a:off x="1678012" y="5364224"/>
            <a:ext cx="569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F</a:t>
            </a:r>
            <a:r>
              <a:rPr lang="en-GB" sz="600" dirty="0" smtClean="0"/>
              <a:t>: Passing </a:t>
            </a:r>
          </a:p>
          <a:p>
            <a:r>
              <a:rPr lang="en-GB" sz="600" dirty="0" smtClean="0"/>
              <a:t>B:  Outwitting opponents</a:t>
            </a:r>
            <a:endParaRPr lang="en-GB" sz="600" dirty="0"/>
          </a:p>
        </p:txBody>
      </p:sp>
      <p:sp>
        <p:nvSpPr>
          <p:cNvPr id="92" name="TextBox 91"/>
          <p:cNvSpPr txBox="1"/>
          <p:nvPr/>
        </p:nvSpPr>
        <p:spPr>
          <a:xfrm>
            <a:off x="4748038" y="4297842"/>
            <a:ext cx="5697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V: Volley-set</a:t>
            </a:r>
          </a:p>
          <a:p>
            <a:r>
              <a:rPr lang="en-GB" sz="600" dirty="0" smtClean="0"/>
              <a:t>T: Grip and backhand push</a:t>
            </a:r>
            <a:endParaRPr lang="en-GB" sz="600" dirty="0"/>
          </a:p>
        </p:txBody>
      </p:sp>
      <p:sp>
        <p:nvSpPr>
          <p:cNvPr id="93" name="TextBox 92"/>
          <p:cNvSpPr txBox="1"/>
          <p:nvPr/>
        </p:nvSpPr>
        <p:spPr>
          <a:xfrm>
            <a:off x="3678061" y="4303248"/>
            <a:ext cx="569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V: Serves</a:t>
            </a:r>
          </a:p>
          <a:p>
            <a:r>
              <a:rPr lang="en-GB" sz="600" dirty="0" smtClean="0"/>
              <a:t>T: Forehand push/ topspin</a:t>
            </a:r>
            <a:endParaRPr lang="en-GB" sz="600" dirty="0"/>
          </a:p>
        </p:txBody>
      </p:sp>
      <p:sp>
        <p:nvSpPr>
          <p:cNvPr id="94" name="TextBox 93"/>
          <p:cNvSpPr txBox="1"/>
          <p:nvPr/>
        </p:nvSpPr>
        <p:spPr>
          <a:xfrm>
            <a:off x="3184118" y="4283942"/>
            <a:ext cx="501774" cy="466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V: Spike</a:t>
            </a:r>
          </a:p>
          <a:p>
            <a:r>
              <a:rPr lang="en-GB" sz="600" dirty="0" smtClean="0"/>
              <a:t>T: Backhand topspin</a:t>
            </a:r>
            <a:endParaRPr lang="en-GB" sz="600" dirty="0"/>
          </a:p>
        </p:txBody>
      </p:sp>
      <p:sp>
        <p:nvSpPr>
          <p:cNvPr id="95" name="TextBox 94"/>
          <p:cNvSpPr txBox="1"/>
          <p:nvPr/>
        </p:nvSpPr>
        <p:spPr>
          <a:xfrm>
            <a:off x="4218325" y="4403404"/>
            <a:ext cx="5697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V: Dig</a:t>
            </a:r>
          </a:p>
          <a:p>
            <a:r>
              <a:rPr lang="en-GB" sz="600" dirty="0" smtClean="0"/>
              <a:t>T: Serve</a:t>
            </a:r>
            <a:endParaRPr lang="en-GB" sz="600" dirty="0"/>
          </a:p>
        </p:txBody>
      </p:sp>
      <p:sp>
        <p:nvSpPr>
          <p:cNvPr id="96" name="TextBox 95"/>
          <p:cNvSpPr txBox="1"/>
          <p:nvPr/>
        </p:nvSpPr>
        <p:spPr>
          <a:xfrm>
            <a:off x="2136952" y="4269008"/>
            <a:ext cx="5697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V: Assessment/game play</a:t>
            </a:r>
          </a:p>
          <a:p>
            <a:r>
              <a:rPr lang="en-GB" sz="600" dirty="0" smtClean="0"/>
              <a:t>T: Assessment/game play</a:t>
            </a:r>
            <a:endParaRPr lang="en-GB" sz="600" dirty="0"/>
          </a:p>
        </p:txBody>
      </p:sp>
      <p:sp>
        <p:nvSpPr>
          <p:cNvPr id="97" name="TextBox 96"/>
          <p:cNvSpPr txBox="1"/>
          <p:nvPr/>
        </p:nvSpPr>
        <p:spPr>
          <a:xfrm>
            <a:off x="2694288" y="4359484"/>
            <a:ext cx="548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V: Tactics</a:t>
            </a:r>
          </a:p>
          <a:p>
            <a:r>
              <a:rPr lang="en-GB" sz="600" dirty="0" smtClean="0"/>
              <a:t>T: Doubles Tactics </a:t>
            </a:r>
            <a:endParaRPr lang="en-GB" sz="600" dirty="0"/>
          </a:p>
        </p:txBody>
      </p:sp>
      <p:sp>
        <p:nvSpPr>
          <p:cNvPr id="98" name="TextBox 97"/>
          <p:cNvSpPr txBox="1"/>
          <p:nvPr/>
        </p:nvSpPr>
        <p:spPr>
          <a:xfrm>
            <a:off x="1627548" y="3354357"/>
            <a:ext cx="56970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OAA: team work with benches and mats </a:t>
            </a:r>
          </a:p>
          <a:p>
            <a:r>
              <a:rPr lang="en-GB" sz="600" dirty="0" smtClean="0"/>
              <a:t>OAA: Orienteering </a:t>
            </a:r>
            <a:endParaRPr lang="en-GB" sz="600" dirty="0"/>
          </a:p>
        </p:txBody>
      </p:sp>
      <p:sp>
        <p:nvSpPr>
          <p:cNvPr id="99" name="TextBox 98"/>
          <p:cNvSpPr txBox="1"/>
          <p:nvPr/>
        </p:nvSpPr>
        <p:spPr>
          <a:xfrm>
            <a:off x="2656520" y="3418301"/>
            <a:ext cx="569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H</a:t>
            </a:r>
            <a:r>
              <a:rPr lang="en-GB" sz="600" dirty="0" smtClean="0"/>
              <a:t>: Control</a:t>
            </a:r>
          </a:p>
          <a:p>
            <a:r>
              <a:rPr lang="en-GB" sz="600" dirty="0"/>
              <a:t>A</a:t>
            </a:r>
            <a:r>
              <a:rPr lang="en-GB" sz="600" dirty="0" smtClean="0"/>
              <a:t>: Triple jump</a:t>
            </a:r>
            <a:endParaRPr lang="en-GB" sz="600" dirty="0"/>
          </a:p>
        </p:txBody>
      </p:sp>
      <p:sp>
        <p:nvSpPr>
          <p:cNvPr id="100" name="TextBox 99"/>
          <p:cNvSpPr txBox="1"/>
          <p:nvPr/>
        </p:nvSpPr>
        <p:spPr>
          <a:xfrm>
            <a:off x="2150499" y="3431356"/>
            <a:ext cx="569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H</a:t>
            </a:r>
            <a:r>
              <a:rPr lang="en-GB" sz="600" dirty="0" smtClean="0"/>
              <a:t>: Dribbling </a:t>
            </a:r>
          </a:p>
          <a:p>
            <a:r>
              <a:rPr lang="en-GB" sz="600" dirty="0"/>
              <a:t>A</a:t>
            </a:r>
            <a:r>
              <a:rPr lang="en-GB" sz="600" dirty="0" smtClean="0"/>
              <a:t>: Long jump</a:t>
            </a:r>
            <a:endParaRPr lang="en-GB" sz="600" dirty="0"/>
          </a:p>
        </p:txBody>
      </p:sp>
      <p:sp>
        <p:nvSpPr>
          <p:cNvPr id="101" name="TextBox 100"/>
          <p:cNvSpPr txBox="1"/>
          <p:nvPr/>
        </p:nvSpPr>
        <p:spPr>
          <a:xfrm>
            <a:off x="3733083" y="3450538"/>
            <a:ext cx="569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H</a:t>
            </a:r>
            <a:r>
              <a:rPr lang="en-GB" sz="600" dirty="0" smtClean="0"/>
              <a:t>: Shooting</a:t>
            </a:r>
          </a:p>
          <a:p>
            <a:r>
              <a:rPr lang="en-GB" sz="600" dirty="0"/>
              <a:t>A</a:t>
            </a:r>
            <a:r>
              <a:rPr lang="en-GB" sz="600" dirty="0" smtClean="0"/>
              <a:t>: Relay Races</a:t>
            </a:r>
            <a:endParaRPr lang="en-GB" sz="600" dirty="0"/>
          </a:p>
        </p:txBody>
      </p:sp>
      <p:sp>
        <p:nvSpPr>
          <p:cNvPr id="102" name="TextBox 101"/>
          <p:cNvSpPr txBox="1"/>
          <p:nvPr/>
        </p:nvSpPr>
        <p:spPr>
          <a:xfrm>
            <a:off x="3172737" y="3411369"/>
            <a:ext cx="569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H</a:t>
            </a:r>
            <a:r>
              <a:rPr lang="en-GB" sz="600" dirty="0" smtClean="0"/>
              <a:t>: Passing</a:t>
            </a:r>
          </a:p>
          <a:p>
            <a:r>
              <a:rPr lang="en-GB" sz="600" dirty="0"/>
              <a:t>A</a:t>
            </a:r>
            <a:r>
              <a:rPr lang="en-GB" sz="600" dirty="0" smtClean="0"/>
              <a:t>: Relay techniques/starts</a:t>
            </a:r>
            <a:endParaRPr lang="en-GB" sz="600" dirty="0"/>
          </a:p>
        </p:txBody>
      </p:sp>
      <p:sp>
        <p:nvSpPr>
          <p:cNvPr id="103" name="TextBox 102"/>
          <p:cNvSpPr txBox="1"/>
          <p:nvPr/>
        </p:nvSpPr>
        <p:spPr>
          <a:xfrm>
            <a:off x="4256970" y="3427683"/>
            <a:ext cx="569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H</a:t>
            </a:r>
            <a:r>
              <a:rPr lang="en-GB" sz="600" dirty="0" smtClean="0"/>
              <a:t>: Defending</a:t>
            </a:r>
          </a:p>
          <a:p>
            <a:r>
              <a:rPr lang="en-GB" sz="600" dirty="0" smtClean="0"/>
              <a:t>A: Hurdles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4806381" y="3406676"/>
            <a:ext cx="569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H</a:t>
            </a:r>
            <a:r>
              <a:rPr lang="en-GB" sz="600" dirty="0" smtClean="0"/>
              <a:t>:  Assessment/ game play</a:t>
            </a:r>
          </a:p>
          <a:p>
            <a:r>
              <a:rPr lang="en-GB" sz="600" dirty="0"/>
              <a:t>A</a:t>
            </a:r>
            <a:r>
              <a:rPr lang="en-GB" sz="600" dirty="0" smtClean="0"/>
              <a:t>: </a:t>
            </a:r>
            <a:endParaRPr lang="en-GB" sz="600" dirty="0"/>
          </a:p>
        </p:txBody>
      </p:sp>
      <p:sp>
        <p:nvSpPr>
          <p:cNvPr id="105" name="TextBox 104"/>
          <p:cNvSpPr txBox="1"/>
          <p:nvPr/>
        </p:nvSpPr>
        <p:spPr>
          <a:xfrm>
            <a:off x="4137508" y="2334575"/>
            <a:ext cx="56970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R:Throwing, catching, fielding</a:t>
            </a:r>
          </a:p>
          <a:p>
            <a:r>
              <a:rPr lang="en-GB" sz="600" dirty="0" smtClean="0"/>
              <a:t>A:  Sprint running 100m/ 200m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3601834" y="2391163"/>
            <a:ext cx="5697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R: Bowling development </a:t>
            </a:r>
          </a:p>
          <a:p>
            <a:r>
              <a:rPr lang="en-GB" sz="600" dirty="0" smtClean="0"/>
              <a:t>A:  Sprint running 400m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3079235" y="2445038"/>
            <a:ext cx="5697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R: Batting development </a:t>
            </a:r>
          </a:p>
          <a:p>
            <a:r>
              <a:rPr lang="en-GB" sz="600" dirty="0" smtClean="0"/>
              <a:t>A:  800m technique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2539949" y="2512892"/>
            <a:ext cx="569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R: Fielding roles </a:t>
            </a:r>
          </a:p>
          <a:p>
            <a:r>
              <a:rPr lang="en-GB" sz="600" dirty="0" smtClean="0"/>
              <a:t>A:  </a:t>
            </a:r>
            <a:r>
              <a:rPr lang="en-GB" sz="600" dirty="0" err="1" smtClean="0"/>
              <a:t>Shotputt</a:t>
            </a:r>
            <a:endParaRPr lang="en-GB" sz="600" dirty="0" smtClean="0"/>
          </a:p>
        </p:txBody>
      </p:sp>
      <p:sp>
        <p:nvSpPr>
          <p:cNvPr id="109" name="TextBox 108"/>
          <p:cNvSpPr txBox="1"/>
          <p:nvPr/>
        </p:nvSpPr>
        <p:spPr>
          <a:xfrm>
            <a:off x="1387394" y="2437330"/>
            <a:ext cx="5697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R: Assessment/game play</a:t>
            </a:r>
          </a:p>
          <a:p>
            <a:r>
              <a:rPr lang="en-GB" sz="600" dirty="0" smtClean="0"/>
              <a:t>A:  Assessment 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2023405" y="2364837"/>
            <a:ext cx="5697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R: Evaluation of tactics/ peer assessment </a:t>
            </a:r>
          </a:p>
          <a:p>
            <a:r>
              <a:rPr lang="en-GB" sz="600" dirty="0" smtClean="0"/>
              <a:t>A:  Javelin</a:t>
            </a:r>
          </a:p>
        </p:txBody>
      </p:sp>
    </p:spTree>
    <p:extLst>
      <p:ext uri="{BB962C8B-B14F-4D97-AF65-F5344CB8AC3E}">
        <p14:creationId xmlns:p14="http://schemas.microsoft.com/office/powerpoint/2010/main" val="2983352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AE7ED6C182ED408A69B174A1B81E82" ma:contentTypeVersion="12" ma:contentTypeDescription="Create a new document." ma:contentTypeScope="" ma:versionID="aa76260394aed712cebcc6eaa66f0205">
  <xsd:schema xmlns:xsd="http://www.w3.org/2001/XMLSchema" xmlns:xs="http://www.w3.org/2001/XMLSchema" xmlns:p="http://schemas.microsoft.com/office/2006/metadata/properties" xmlns:ns2="91c74df8-1e46-45b4-bd67-b5e67cb8cfb2" xmlns:ns3="912e7bfb-0f1d-4096-82cb-c34f89414f40" targetNamespace="http://schemas.microsoft.com/office/2006/metadata/properties" ma:root="true" ma:fieldsID="04fb79c8f364c04189728febd3124141" ns2:_="" ns3:_="">
    <xsd:import namespace="91c74df8-1e46-45b4-bd67-b5e67cb8cfb2"/>
    <xsd:import namespace="912e7bfb-0f1d-4096-82cb-c34f89414f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c74df8-1e46-45b4-bd67-b5e67cb8cf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2e7bfb-0f1d-4096-82cb-c34f89414f4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DFF56F8-CA46-4FD2-9A10-FF58DCCF96ED}">
  <ds:schemaRefs>
    <ds:schemaRef ds:uri="91c74df8-1e46-45b4-bd67-b5e67cb8cfb2"/>
    <ds:schemaRef ds:uri="http://purl.org/dc/terms/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912e7bfb-0f1d-4096-82cb-c34f89414f40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9C1738A-7B2F-4678-BAAD-C0D067ABCDE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5A095CA-BC4E-43F4-AF09-C6EA974697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1c74df8-1e46-45b4-bd67-b5e67cb8cfb2"/>
    <ds:schemaRef ds:uri="912e7bfb-0f1d-4096-82cb-c34f89414f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270</TotalTime>
  <Words>516</Words>
  <Application>Microsoft Office PowerPoint</Application>
  <PresentationFormat>A4 Paper (210x297 mm)</PresentationFormat>
  <Paragraphs>121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Waltograph UI</vt:lpstr>
      <vt:lpstr>Office Theme</vt:lpstr>
      <vt:lpstr>The BHS Learning Journey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Kate McEvilly</cp:lastModifiedBy>
  <cp:revision>35</cp:revision>
  <dcterms:created xsi:type="dcterms:W3CDTF">2019-07-02T10:31:49Z</dcterms:created>
  <dcterms:modified xsi:type="dcterms:W3CDTF">2022-03-03T10:06:58Z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0x0101006BAE7ED6C182ED408A69B174A1B81E82</vt:lpwstr>
  </property>
</Properties>
</file>