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59" d="100"/>
          <a:sy n="59" d="100"/>
        </p:scale>
        <p:origin x="2597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 – PE </a:t>
            </a:r>
            <a:r>
              <a:rPr lang="en-GB" sz="2800" dirty="0">
                <a:solidFill>
                  <a:schemeClr val="bg1"/>
                </a:solidFill>
                <a:latin typeface="Waltograph UI" panose="03080602000000000000" pitchFamily="66" charset="0"/>
              </a:rPr>
              <a:t>(Year 7 Girls)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260870" y="2958600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Transition Process begins 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092139" y="8469040"/>
            <a:ext cx="1758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Meet our teaching, support staff, pastoral leaders</a:t>
            </a:r>
          </a:p>
          <a:p>
            <a:pPr algn="ctr"/>
            <a:r>
              <a:rPr lang="en-US" sz="800" dirty="0"/>
              <a:t> and SLT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605932" y="9420811"/>
            <a:ext cx="14974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Learn about our ethos and what it looks like in practice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218325" y="9414899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Meet our Head Boy and Girl and Senior prefect team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688100" y="8462422"/>
            <a:ext cx="11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Start to embed an enthusiasm and thirst for learning</a:t>
            </a:r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Autumn Term 1</a:t>
            </a:r>
          </a:p>
        </p:txBody>
      </p: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779620" y="8061707"/>
            <a:ext cx="416511" cy="20211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490236" y="7687876"/>
            <a:ext cx="184849" cy="35519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196278" y="7561083"/>
            <a:ext cx="60494" cy="37106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897215" y="7561083"/>
            <a:ext cx="3051" cy="38450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51130" y="7561083"/>
            <a:ext cx="24515" cy="42970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08214" y="75454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/>
          <p:cNvSpPr/>
          <p:nvPr/>
        </p:nvSpPr>
        <p:spPr>
          <a:xfrm>
            <a:off x="4989422" y="6712113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Autumn Term 2</a:t>
            </a:r>
          </a:p>
        </p:txBody>
      </p:sp>
      <p:sp>
        <p:nvSpPr>
          <p:cNvPr id="285" name="Rectangle 284"/>
          <p:cNvSpPr/>
          <p:nvPr/>
        </p:nvSpPr>
        <p:spPr>
          <a:xfrm>
            <a:off x="6018282" y="6336496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dirty="0">
                <a:solidFill>
                  <a:schemeClr val="tx1"/>
                </a:solidFill>
              </a:rPr>
              <a:t>Topic: </a:t>
            </a:r>
            <a:r>
              <a:rPr lang="en-GB" sz="800" dirty="0">
                <a:solidFill>
                  <a:schemeClr val="tx1"/>
                </a:solidFill>
              </a:rPr>
              <a:t>Netball</a:t>
            </a:r>
          </a:p>
          <a:p>
            <a:r>
              <a:rPr lang="en-GB" sz="8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88" name="Rectangle 287"/>
          <p:cNvSpPr/>
          <p:nvPr/>
        </p:nvSpPr>
        <p:spPr>
          <a:xfrm>
            <a:off x="121337" y="5552876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r>
              <a:rPr lang="en-GB" sz="800" b="1" dirty="0">
                <a:solidFill>
                  <a:schemeClr val="tx1"/>
                </a:solidFill>
              </a:rPr>
              <a:t>Topic: </a:t>
            </a:r>
          </a:p>
          <a:p>
            <a:r>
              <a:rPr lang="en-GB" sz="800" dirty="0">
                <a:solidFill>
                  <a:schemeClr val="tx1"/>
                </a:solidFill>
              </a:rPr>
              <a:t>Dance &amp; Gymnastics/Badminton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90085" y="655728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916397" y="545962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36679" y="657532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26878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88974" y="655728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93719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85577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Oval 295"/>
          <p:cNvSpPr/>
          <p:nvPr/>
        </p:nvSpPr>
        <p:spPr>
          <a:xfrm>
            <a:off x="815359" y="5668883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Spring Term 1</a:t>
            </a:r>
          </a:p>
        </p:txBody>
      </p:sp>
      <p:sp>
        <p:nvSpPr>
          <p:cNvPr id="299" name="Oval 298"/>
          <p:cNvSpPr/>
          <p:nvPr/>
        </p:nvSpPr>
        <p:spPr>
          <a:xfrm>
            <a:off x="4816479" y="4751596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Spring Term 2</a:t>
            </a:r>
          </a:p>
        </p:txBody>
      </p:sp>
      <p:sp>
        <p:nvSpPr>
          <p:cNvPr id="301" name="Rectangle 300"/>
          <p:cNvSpPr/>
          <p:nvPr/>
        </p:nvSpPr>
        <p:spPr>
          <a:xfrm>
            <a:off x="6039719" y="4942044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b="1" dirty="0">
                <a:solidFill>
                  <a:schemeClr val="tx1"/>
                </a:solidFill>
              </a:rPr>
              <a:t>Topic: </a:t>
            </a:r>
            <a:r>
              <a:rPr lang="en-GB" sz="800" dirty="0">
                <a:solidFill>
                  <a:schemeClr val="tx1"/>
                </a:solidFill>
              </a:rPr>
              <a:t>Football and Rugby</a:t>
            </a: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302" name="Oval 301"/>
          <p:cNvSpPr/>
          <p:nvPr/>
        </p:nvSpPr>
        <p:spPr>
          <a:xfrm>
            <a:off x="881581" y="3678224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Summer Term 1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58" y="1538089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7 Preparation</a:t>
            </a:r>
          </a:p>
        </p:txBody>
      </p:sp>
      <p:sp>
        <p:nvSpPr>
          <p:cNvPr id="303" name="Oval 302"/>
          <p:cNvSpPr/>
          <p:nvPr/>
        </p:nvSpPr>
        <p:spPr>
          <a:xfrm>
            <a:off x="4806381" y="256152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Summer Term 2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Year 8 this way!</a:t>
            </a:r>
          </a:p>
        </p:txBody>
      </p: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930008" y="5539702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458384" y="553496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986247" y="554181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33618" y="553496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428500" y="553569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96470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Connector 31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53574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Connector 31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20316" y="457126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957318" y="4523621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Connector 31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56357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41476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1" name="Rectangle 320"/>
          <p:cNvSpPr/>
          <p:nvPr/>
        </p:nvSpPr>
        <p:spPr>
          <a:xfrm>
            <a:off x="61122" y="3941924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dirty="0">
                <a:solidFill>
                  <a:schemeClr val="tx1"/>
                </a:solidFill>
              </a:rPr>
              <a:t>Topic: </a:t>
            </a:r>
            <a:r>
              <a:rPr lang="en-GB" sz="800" dirty="0">
                <a:solidFill>
                  <a:schemeClr val="tx1"/>
                </a:solidFill>
              </a:rPr>
              <a:t>Rounders/OAA</a:t>
            </a:r>
          </a:p>
        </p:txBody>
      </p: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31172" y="3540542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40674" y="3535321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76389" y="354496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79329" y="357291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218325" y="356225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48038" y="354496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Rectangle 327"/>
          <p:cNvSpPr/>
          <p:nvPr/>
        </p:nvSpPr>
        <p:spPr>
          <a:xfrm>
            <a:off x="6072498" y="2664422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b="1" dirty="0">
                <a:solidFill>
                  <a:schemeClr val="tx1"/>
                </a:solidFill>
              </a:rPr>
              <a:t>Topic: </a:t>
            </a:r>
            <a:r>
              <a:rPr lang="en-GB" sz="800" dirty="0">
                <a:solidFill>
                  <a:schemeClr val="tx1"/>
                </a:solidFill>
              </a:rPr>
              <a:t>Athletics</a:t>
            </a: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43241" y="254284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52743" y="253762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Connector 33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88458" y="254726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30394" y="2564559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60107" y="2547267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97000" y="253580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Assessment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Revision techniques shared</a:t>
            </a:r>
          </a:p>
          <a:p>
            <a:pPr algn="ctr"/>
            <a:r>
              <a:rPr lang="en-US" sz="800" dirty="0"/>
              <a:t> and modelled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9605" y="1383603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Practice questions completed and assessed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50489" y="1573048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Model answers unpicked and critiqued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3557487" y="6503606"/>
            <a:ext cx="6568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86" name="TextBox 85"/>
          <p:cNvSpPr txBox="1"/>
          <p:nvPr/>
        </p:nvSpPr>
        <p:spPr>
          <a:xfrm>
            <a:off x="4019125" y="6519573"/>
            <a:ext cx="6568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87" name="TextBox 86"/>
          <p:cNvSpPr txBox="1"/>
          <p:nvPr/>
        </p:nvSpPr>
        <p:spPr>
          <a:xfrm>
            <a:off x="4088858" y="5911194"/>
            <a:ext cx="656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  <a:p>
            <a:endParaRPr lang="en-GB" sz="600" dirty="0"/>
          </a:p>
          <a:p>
            <a:endParaRPr lang="en-GB" sz="600" dirty="0"/>
          </a:p>
        </p:txBody>
      </p:sp>
      <p:sp>
        <p:nvSpPr>
          <p:cNvPr id="88" name="TextBox 87"/>
          <p:cNvSpPr txBox="1"/>
          <p:nvPr/>
        </p:nvSpPr>
        <p:spPr>
          <a:xfrm>
            <a:off x="2502859" y="6462244"/>
            <a:ext cx="6568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99" name="TextBox 98"/>
          <p:cNvSpPr txBox="1"/>
          <p:nvPr/>
        </p:nvSpPr>
        <p:spPr>
          <a:xfrm>
            <a:off x="1991577" y="6531769"/>
            <a:ext cx="6568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08" name="Google Shape;157;p1"/>
          <p:cNvSpPr txBox="1"/>
          <p:nvPr/>
        </p:nvSpPr>
        <p:spPr>
          <a:xfrm>
            <a:off x="1368832" y="4397069"/>
            <a:ext cx="656865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L5- outwit an opponent using feints/dummies </a:t>
            </a:r>
          </a:p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L6- the rules of how to tackle </a:t>
            </a:r>
            <a:endParaRPr dirty="0"/>
          </a:p>
        </p:txBody>
      </p:sp>
      <p:sp>
        <p:nvSpPr>
          <p:cNvPr id="115" name="Google Shape;158;p1"/>
          <p:cNvSpPr txBox="1"/>
          <p:nvPr/>
        </p:nvSpPr>
        <p:spPr>
          <a:xfrm>
            <a:off x="1979188" y="4370984"/>
            <a:ext cx="656865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L3- know the rules of passing</a:t>
            </a:r>
          </a:p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L4- know how to pass and receive - </a:t>
            </a:r>
            <a:endParaRPr sz="6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62;p1"/>
          <p:cNvSpPr txBox="1"/>
          <p:nvPr/>
        </p:nvSpPr>
        <p:spPr>
          <a:xfrm>
            <a:off x="2519524" y="4339868"/>
            <a:ext cx="656865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L1- basic rules of rugby union</a:t>
            </a:r>
          </a:p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L2- </a:t>
            </a:r>
            <a:r>
              <a:rPr lang="sv-SE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perform fundamental rugby handling skills </a:t>
            </a:r>
            <a:endParaRPr sz="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52;p1"/>
          <p:cNvSpPr txBox="1"/>
          <p:nvPr/>
        </p:nvSpPr>
        <p:spPr>
          <a:xfrm>
            <a:off x="4187097" y="4423570"/>
            <a:ext cx="657000" cy="969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L1- </a:t>
            </a:r>
            <a:r>
              <a:rPr lang="en-US" sz="600" dirty="0"/>
              <a:t>pass over short distances</a:t>
            </a: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L2- </a:t>
            </a:r>
            <a:r>
              <a:rPr lang="en-US" sz="600" dirty="0"/>
              <a:t>when and where passing is used in football</a:t>
            </a:r>
            <a:endParaRPr sz="6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53;p1"/>
          <p:cNvSpPr txBox="1"/>
          <p:nvPr/>
        </p:nvSpPr>
        <p:spPr>
          <a:xfrm>
            <a:off x="3088798" y="4334244"/>
            <a:ext cx="656865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L5- change of speed when changing direction-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L6- knowing why space is important</a:t>
            </a:r>
            <a:endParaRPr dirty="0"/>
          </a:p>
        </p:txBody>
      </p:sp>
      <p:sp>
        <p:nvSpPr>
          <p:cNvPr id="129" name="Google Shape;186;p1"/>
          <p:cNvSpPr txBox="1"/>
          <p:nvPr/>
        </p:nvSpPr>
        <p:spPr>
          <a:xfrm>
            <a:off x="3642672" y="4402287"/>
            <a:ext cx="656865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L3- perform basic dribbling with control-  </a:t>
            </a:r>
            <a:endParaRPr dirty="0"/>
          </a:p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L4-turn away from defenders when dribbling </a:t>
            </a:r>
            <a:endParaRPr sz="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2094542" y="3400336"/>
            <a:ext cx="6568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L1- fielding- using the long barrier</a:t>
            </a:r>
          </a:p>
          <a:p>
            <a:r>
              <a:rPr lang="en-GB" sz="600" dirty="0"/>
              <a:t>L2- using the overarm throw when fielding</a:t>
            </a:r>
          </a:p>
          <a:p>
            <a:endParaRPr lang="en-GB" sz="600" dirty="0"/>
          </a:p>
        </p:txBody>
      </p:sp>
      <p:sp>
        <p:nvSpPr>
          <p:cNvPr id="131" name="TextBox 130"/>
          <p:cNvSpPr txBox="1"/>
          <p:nvPr/>
        </p:nvSpPr>
        <p:spPr>
          <a:xfrm>
            <a:off x="2616933" y="3353509"/>
            <a:ext cx="656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L3- Outwitting opponent when fielding (base)selection</a:t>
            </a:r>
          </a:p>
          <a:p>
            <a:r>
              <a:rPr lang="en-GB" sz="600" dirty="0"/>
              <a:t>L4- Applying the no ball rule 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3241" y="3382319"/>
            <a:ext cx="656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L5- Catching technique in base fielding </a:t>
            </a:r>
          </a:p>
          <a:p>
            <a:r>
              <a:rPr lang="en-GB" sz="600" dirty="0"/>
              <a:t>L6- how and why we back up in fielding 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210283" y="3381974"/>
            <a:ext cx="6568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 </a:t>
            </a:r>
          </a:p>
        </p:txBody>
      </p:sp>
      <p:sp>
        <p:nvSpPr>
          <p:cNvPr id="136" name="Google Shape;181;p1"/>
          <p:cNvSpPr txBox="1"/>
          <p:nvPr/>
        </p:nvSpPr>
        <p:spPr>
          <a:xfrm>
            <a:off x="4098750" y="2430327"/>
            <a:ext cx="656865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L1- Sprinting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Technique (100m)-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L2- Long Jump- basics of take off and landing</a:t>
            </a:r>
            <a:endParaRPr dirty="0"/>
          </a:p>
        </p:txBody>
      </p:sp>
      <p:sp>
        <p:nvSpPr>
          <p:cNvPr id="137" name="Google Shape;182;p1"/>
          <p:cNvSpPr txBox="1"/>
          <p:nvPr/>
        </p:nvSpPr>
        <p:spPr>
          <a:xfrm>
            <a:off x="3570933" y="2428434"/>
            <a:ext cx="656865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L3- Shot Put- start positon and what the event is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L4- Middle Distance (800m)- learning to pace</a:t>
            </a:r>
            <a:endParaRPr dirty="0"/>
          </a:p>
        </p:txBody>
      </p:sp>
      <p:sp>
        <p:nvSpPr>
          <p:cNvPr id="138" name="Google Shape;183;p1"/>
          <p:cNvSpPr txBox="1"/>
          <p:nvPr/>
        </p:nvSpPr>
        <p:spPr>
          <a:xfrm>
            <a:off x="3051735" y="2410460"/>
            <a:ext cx="656865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L5- Javelin- basic standing technique and knowledge of the event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L6- Developing Sprint Technique (200m)- rules of eh 200m</a:t>
            </a:r>
            <a:endParaRPr dirty="0"/>
          </a:p>
        </p:txBody>
      </p:sp>
      <p:sp>
        <p:nvSpPr>
          <p:cNvPr id="139" name="Google Shape;184;p1"/>
          <p:cNvSpPr txBox="1"/>
          <p:nvPr/>
        </p:nvSpPr>
        <p:spPr>
          <a:xfrm>
            <a:off x="2558178" y="2510961"/>
            <a:ext cx="546225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L7- Discuss- what the event is and the basic standing technique</a:t>
            </a:r>
          </a:p>
        </p:txBody>
      </p:sp>
      <p:sp>
        <p:nvSpPr>
          <p:cNvPr id="140" name="Google Shape;185;p1"/>
          <p:cNvSpPr txBox="1"/>
          <p:nvPr/>
        </p:nvSpPr>
        <p:spPr>
          <a:xfrm>
            <a:off x="2001557" y="2512390"/>
            <a:ext cx="65686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L9- High Jump- basic scissor technique </a:t>
            </a:r>
            <a:endParaRPr dirty="0"/>
          </a:p>
        </p:txBody>
      </p:sp>
      <p:sp>
        <p:nvSpPr>
          <p:cNvPr id="141" name="Google Shape;187;p1"/>
          <p:cNvSpPr txBox="1"/>
          <p:nvPr/>
        </p:nvSpPr>
        <p:spPr>
          <a:xfrm>
            <a:off x="1450866" y="2450949"/>
            <a:ext cx="656865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L8- 100m Relay- handover technique </a:t>
            </a:r>
            <a:endParaRPr lang="en-GB" dirty="0"/>
          </a:p>
        </p:txBody>
      </p:sp>
      <p:sp>
        <p:nvSpPr>
          <p:cNvPr id="142" name="TextBox 141"/>
          <p:cNvSpPr txBox="1"/>
          <p:nvPr/>
        </p:nvSpPr>
        <p:spPr>
          <a:xfrm>
            <a:off x="1935583" y="5371213"/>
            <a:ext cx="6075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L1- take off and land safely and with control</a:t>
            </a:r>
          </a:p>
          <a:p>
            <a:r>
              <a:rPr lang="en-GB" sz="600" dirty="0"/>
              <a:t>L2- Perform a variety of jumps showing quality and control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2440346" y="5358665"/>
            <a:ext cx="6574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L3-perform flight using apparatus  </a:t>
            </a:r>
          </a:p>
          <a:p>
            <a:r>
              <a:rPr lang="en-GB" sz="600" dirty="0"/>
              <a:t>L4- performing different types of vault </a:t>
            </a:r>
          </a:p>
          <a:p>
            <a:r>
              <a:rPr lang="en-GB" sz="600" dirty="0"/>
              <a:t> 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2908625" y="5354248"/>
            <a:ext cx="65686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L5- perform more advanced vaults- straddle and through </a:t>
            </a:r>
          </a:p>
          <a:p>
            <a:r>
              <a:rPr lang="en-GB" sz="600" dirty="0"/>
              <a:t>L6- Performing rotation- rolls &amp; handsprings</a:t>
            </a:r>
          </a:p>
          <a:p>
            <a:endParaRPr lang="en-GB" sz="600" dirty="0"/>
          </a:p>
          <a:p>
            <a:endParaRPr lang="en-GB" sz="600" dirty="0"/>
          </a:p>
        </p:txBody>
      </p:sp>
      <p:sp>
        <p:nvSpPr>
          <p:cNvPr id="6" name="Rectangle 5"/>
          <p:cNvSpPr/>
          <p:nvPr/>
        </p:nvSpPr>
        <p:spPr>
          <a:xfrm>
            <a:off x="4579990" y="6447737"/>
            <a:ext cx="76714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00" dirty="0"/>
              <a:t>L1- fundamental netball passing and handling skills.</a:t>
            </a:r>
          </a:p>
          <a:p>
            <a:r>
              <a:rPr lang="en-GB" sz="600" dirty="0"/>
              <a:t>L2- knowledge of footwork rule</a:t>
            </a:r>
          </a:p>
        </p:txBody>
      </p:sp>
      <p:sp>
        <p:nvSpPr>
          <p:cNvPr id="145" name="Rectangle 144"/>
          <p:cNvSpPr/>
          <p:nvPr/>
        </p:nvSpPr>
        <p:spPr>
          <a:xfrm>
            <a:off x="4031889" y="6427204"/>
            <a:ext cx="76714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00" dirty="0"/>
              <a:t>L3- understand the importance of ‘getting free’ order to attack.</a:t>
            </a:r>
          </a:p>
          <a:p>
            <a:r>
              <a:rPr lang="en-GB" sz="600" dirty="0"/>
              <a:t>L4- applying the netball rules and court positions.</a:t>
            </a:r>
          </a:p>
        </p:txBody>
      </p:sp>
      <p:sp>
        <p:nvSpPr>
          <p:cNvPr id="146" name="Rectangle 145"/>
          <p:cNvSpPr/>
          <p:nvPr/>
        </p:nvSpPr>
        <p:spPr>
          <a:xfrm>
            <a:off x="3527418" y="6406725"/>
            <a:ext cx="7671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00" dirty="0"/>
              <a:t>L5- move accurately into a space to receive a well-timed pass..</a:t>
            </a:r>
          </a:p>
          <a:p>
            <a:r>
              <a:rPr lang="en-GB" sz="600" dirty="0"/>
              <a:t>L6- knowledge of footwork rule</a:t>
            </a:r>
          </a:p>
        </p:txBody>
      </p:sp>
      <p:sp>
        <p:nvSpPr>
          <p:cNvPr id="147" name="Rectangle 146"/>
          <p:cNvSpPr/>
          <p:nvPr/>
        </p:nvSpPr>
        <p:spPr>
          <a:xfrm>
            <a:off x="2950985" y="6425109"/>
            <a:ext cx="7671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00" dirty="0"/>
              <a:t>L7- knowledge of where on the court shooting can take place..</a:t>
            </a:r>
          </a:p>
          <a:p>
            <a:r>
              <a:rPr lang="en-GB" sz="600" dirty="0"/>
              <a:t>L8- accurately replicate the technique for a correct shooting action.</a:t>
            </a:r>
          </a:p>
        </p:txBody>
      </p:sp>
      <p:sp>
        <p:nvSpPr>
          <p:cNvPr id="148" name="Rectangle 147"/>
          <p:cNvSpPr/>
          <p:nvPr/>
        </p:nvSpPr>
        <p:spPr>
          <a:xfrm>
            <a:off x="2452133" y="6383742"/>
            <a:ext cx="76714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00" dirty="0"/>
              <a:t>L9- . know the distinct roles of each playing position and the areas permitted.</a:t>
            </a:r>
          </a:p>
          <a:p>
            <a:r>
              <a:rPr lang="en-GB" sz="600" dirty="0"/>
              <a:t>L10- know what defending play is </a:t>
            </a:r>
          </a:p>
        </p:txBody>
      </p:sp>
      <p:sp>
        <p:nvSpPr>
          <p:cNvPr id="149" name="Rectangle 148"/>
          <p:cNvSpPr/>
          <p:nvPr/>
        </p:nvSpPr>
        <p:spPr>
          <a:xfrm>
            <a:off x="1911681" y="6523067"/>
            <a:ext cx="76714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00" dirty="0"/>
              <a:t>How to play a game of netball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302A059D-83A0-4A4B-991A-8C518A27DD6E}"/>
              </a:ext>
            </a:extLst>
          </p:cNvPr>
          <p:cNvSpPr txBox="1"/>
          <p:nvPr/>
        </p:nvSpPr>
        <p:spPr>
          <a:xfrm>
            <a:off x="1010009" y="7515082"/>
            <a:ext cx="6568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L1- Passing &amp; Receiving to outwit opponents</a:t>
            </a:r>
          </a:p>
          <a:p>
            <a:r>
              <a:rPr lang="en-GB" sz="600" dirty="0"/>
              <a:t>L2- Using the triple threat position</a:t>
            </a:r>
          </a:p>
          <a:p>
            <a:endParaRPr lang="en-GB" sz="600" dirty="0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4CF95186-5515-410E-95B6-F8C6C16621B8}"/>
              </a:ext>
            </a:extLst>
          </p:cNvPr>
          <p:cNvSpPr txBox="1"/>
          <p:nvPr/>
        </p:nvSpPr>
        <p:spPr>
          <a:xfrm>
            <a:off x="1600267" y="7392380"/>
            <a:ext cx="6568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L3- creating space</a:t>
            </a:r>
          </a:p>
          <a:p>
            <a:r>
              <a:rPr lang="en-GB" sz="600" dirty="0"/>
              <a:t>L4- range of dribbling to get past opponents </a:t>
            </a:r>
          </a:p>
          <a:p>
            <a:endParaRPr lang="en-GB" sz="600" dirty="0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8362BCF5-E51C-45A4-B61B-39F1F55DA2EB}"/>
              </a:ext>
            </a:extLst>
          </p:cNvPr>
          <p:cNvSpPr txBox="1"/>
          <p:nvPr/>
        </p:nvSpPr>
        <p:spPr>
          <a:xfrm>
            <a:off x="2221354" y="7362385"/>
            <a:ext cx="6568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L5- defending skills (1v1). i.e. interception, strip, side step</a:t>
            </a:r>
          </a:p>
          <a:p>
            <a:r>
              <a:rPr lang="en-GB" sz="600" dirty="0"/>
              <a:t>L6- Developing an understanding of rebounding</a:t>
            </a:r>
          </a:p>
          <a:p>
            <a:endParaRPr lang="en-GB" sz="600" dirty="0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F166FAD9-0F03-4499-8BEC-B309657037A6}"/>
              </a:ext>
            </a:extLst>
          </p:cNvPr>
          <p:cNvSpPr txBox="1"/>
          <p:nvPr/>
        </p:nvSpPr>
        <p:spPr>
          <a:xfrm>
            <a:off x="2906966" y="7346982"/>
            <a:ext cx="6568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L7- Developing shooting with a jump shot </a:t>
            </a:r>
          </a:p>
          <a:p>
            <a:r>
              <a:rPr lang="en-GB" sz="600" dirty="0"/>
              <a:t>L8- benefits of each type of shot</a:t>
            </a:r>
          </a:p>
          <a:p>
            <a:endParaRPr lang="en-GB" sz="600" dirty="0"/>
          </a:p>
          <a:p>
            <a:endParaRPr lang="en-GB" sz="600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0D962044-D4F9-4A1D-82B1-A212D9E62BEB}"/>
              </a:ext>
            </a:extLst>
          </p:cNvPr>
          <p:cNvSpPr txBox="1"/>
          <p:nvPr/>
        </p:nvSpPr>
        <p:spPr>
          <a:xfrm>
            <a:off x="3588610" y="7323150"/>
            <a:ext cx="656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L9- Movement off the ball</a:t>
            </a:r>
          </a:p>
          <a:p>
            <a:r>
              <a:rPr lang="en-GB" sz="600" dirty="0"/>
              <a:t>L10- Passing and moving as a team in a game </a:t>
            </a:r>
          </a:p>
        </p:txBody>
      </p:sp>
      <p:sp>
        <p:nvSpPr>
          <p:cNvPr id="118" name="Google Shape;156;p1">
            <a:extLst>
              <a:ext uri="{FF2B5EF4-FFF2-40B4-BE49-F238E27FC236}">
                <a16:creationId xmlns:a16="http://schemas.microsoft.com/office/drawing/2014/main" id="{B28D1954-9270-4E04-A22D-6FD118A67156}"/>
              </a:ext>
            </a:extLst>
          </p:cNvPr>
          <p:cNvSpPr txBox="1"/>
          <p:nvPr/>
        </p:nvSpPr>
        <p:spPr>
          <a:xfrm>
            <a:off x="4314488" y="7340360"/>
            <a:ext cx="656865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L11- </a:t>
            </a:r>
            <a:r>
              <a:rPr lang="en-US" sz="600" dirty="0"/>
              <a:t>stop opponents from advancing.</a:t>
            </a:r>
            <a:endParaRPr sz="600" dirty="0"/>
          </a:p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L12- perform the main skills of football in a game effectively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4211C6ED-F6C2-4A92-B097-1C7B2A8E57BE}"/>
              </a:ext>
            </a:extLst>
          </p:cNvPr>
          <p:cNvSpPr/>
          <p:nvPr/>
        </p:nvSpPr>
        <p:spPr>
          <a:xfrm>
            <a:off x="147237" y="8025487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dirty="0">
                <a:solidFill>
                  <a:schemeClr val="tx1"/>
                </a:solidFill>
              </a:rPr>
              <a:t>Topic: Basketball</a:t>
            </a:r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8A22AF5D-C0AA-41CD-9ED7-555F1FAD4866}"/>
              </a:ext>
            </a:extLst>
          </p:cNvPr>
          <p:cNvSpPr/>
          <p:nvPr/>
        </p:nvSpPr>
        <p:spPr>
          <a:xfrm>
            <a:off x="6409" y="8892704"/>
            <a:ext cx="1471215" cy="77913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800" b="1" u="sng" dirty="0">
                <a:solidFill>
                  <a:schemeClr val="tx1"/>
                </a:solidFill>
              </a:rPr>
              <a:t>Skills we will work on this term: </a:t>
            </a:r>
            <a:endParaRPr lang="en-GB" sz="800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800" dirty="0">
                <a:solidFill>
                  <a:schemeClr val="tx1"/>
                </a:solidFill>
                <a:cs typeface="Calibri"/>
              </a:rPr>
              <a:t>Passing, dribbling, attacking and defending</a:t>
            </a:r>
          </a:p>
          <a:p>
            <a:pPr algn="ctr"/>
            <a:endParaRPr lang="en-GB" sz="800" b="1" dirty="0">
              <a:solidFill>
                <a:schemeClr val="tx1"/>
              </a:solidFill>
              <a:cs typeface="Calibri" panose="020F0502020204030204"/>
            </a:endParaRPr>
          </a:p>
          <a:p>
            <a:pPr algn="ctr"/>
            <a:endParaRPr lang="en-GB" sz="800" dirty="0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652E133B-5E3F-44EB-A4AB-3B9548E2C507}"/>
              </a:ext>
            </a:extLst>
          </p:cNvPr>
          <p:cNvSpPr/>
          <p:nvPr/>
        </p:nvSpPr>
        <p:spPr>
          <a:xfrm>
            <a:off x="5529743" y="7594059"/>
            <a:ext cx="1471215" cy="77913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800" b="1" u="sng" dirty="0">
                <a:solidFill>
                  <a:schemeClr val="tx1"/>
                </a:solidFill>
              </a:rPr>
              <a:t>Skills we will work on this term: </a:t>
            </a:r>
            <a:endParaRPr lang="en-GB" sz="800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800" dirty="0">
                <a:solidFill>
                  <a:schemeClr val="tx1"/>
                </a:solidFill>
                <a:cs typeface="Calibri"/>
              </a:rPr>
              <a:t>Passing, dribbling, attacking and defending</a:t>
            </a:r>
          </a:p>
          <a:p>
            <a:pPr algn="ctr"/>
            <a:endParaRPr lang="en-GB" sz="800" b="1" dirty="0">
              <a:solidFill>
                <a:schemeClr val="tx1"/>
              </a:solidFill>
              <a:cs typeface="Calibri" panose="020F0502020204030204"/>
            </a:endParaRPr>
          </a:p>
          <a:p>
            <a:pPr algn="ctr"/>
            <a:endParaRPr lang="en-GB" sz="800" dirty="0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DA0E6421-022E-47C5-8AA1-D648B2D66EF7}"/>
              </a:ext>
            </a:extLst>
          </p:cNvPr>
          <p:cNvSpPr/>
          <p:nvPr/>
        </p:nvSpPr>
        <p:spPr>
          <a:xfrm>
            <a:off x="5383803" y="4037435"/>
            <a:ext cx="1471215" cy="77913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800" b="1" u="sng" dirty="0">
                <a:solidFill>
                  <a:schemeClr val="tx1"/>
                </a:solidFill>
              </a:rPr>
              <a:t>Skills we will work on this term: </a:t>
            </a:r>
            <a:endParaRPr lang="en-GB" sz="800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800" dirty="0">
                <a:solidFill>
                  <a:schemeClr val="tx1"/>
                </a:solidFill>
                <a:cs typeface="Calibri"/>
              </a:rPr>
              <a:t>Passing, dribbling, attacking and defending</a:t>
            </a:r>
          </a:p>
          <a:p>
            <a:pPr algn="ctr"/>
            <a:endParaRPr lang="en-GB" sz="800" b="1" dirty="0">
              <a:solidFill>
                <a:schemeClr val="tx1"/>
              </a:solidFill>
              <a:cs typeface="Calibri" panose="020F0502020204030204"/>
            </a:endParaRPr>
          </a:p>
          <a:p>
            <a:pPr algn="ctr"/>
            <a:endParaRPr lang="en-GB" sz="800" dirty="0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DCF6CE64-190D-48E0-ABE1-568149432596}"/>
              </a:ext>
            </a:extLst>
          </p:cNvPr>
          <p:cNvSpPr/>
          <p:nvPr/>
        </p:nvSpPr>
        <p:spPr>
          <a:xfrm>
            <a:off x="5768095" y="1649721"/>
            <a:ext cx="1071073" cy="105942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800" b="1" u="sng" dirty="0">
              <a:solidFill>
                <a:schemeClr val="tx1"/>
              </a:solidFill>
            </a:endParaRPr>
          </a:p>
          <a:p>
            <a:pPr algn="ctr"/>
            <a:endParaRPr lang="en-GB" sz="800" b="1" u="sng" dirty="0">
              <a:solidFill>
                <a:schemeClr val="tx1"/>
              </a:solidFill>
            </a:endParaRPr>
          </a:p>
          <a:p>
            <a:pPr algn="ctr"/>
            <a:r>
              <a:rPr lang="en-GB" sz="800" b="1" u="sng" dirty="0">
                <a:solidFill>
                  <a:schemeClr val="tx1"/>
                </a:solidFill>
              </a:rPr>
              <a:t>Skills we will work on this term:</a:t>
            </a:r>
            <a:endParaRPr lang="en-GB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800" dirty="0">
                <a:solidFill>
                  <a:schemeClr val="tx1"/>
                </a:solidFill>
                <a:cs typeface="Calibri"/>
              </a:rPr>
              <a:t>Sprinting, middle distance running/pacing, throwing and jumping</a:t>
            </a:r>
          </a:p>
          <a:p>
            <a:pPr algn="ctr"/>
            <a:endParaRPr lang="en-GB" sz="800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800" b="1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800" dirty="0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EFE07074-DFCC-48B0-B700-34889FBA5B51}"/>
              </a:ext>
            </a:extLst>
          </p:cNvPr>
          <p:cNvSpPr txBox="1"/>
          <p:nvPr/>
        </p:nvSpPr>
        <p:spPr>
          <a:xfrm>
            <a:off x="3673975" y="3509005"/>
            <a:ext cx="65686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>
                <a:cs typeface="Calibri"/>
              </a:rPr>
              <a:t>OAA: I know how to read a map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8EF04E94-4528-44E8-9F8F-0E4E41F349EC}"/>
              </a:ext>
            </a:extLst>
          </p:cNvPr>
          <p:cNvSpPr txBox="1"/>
          <p:nvPr/>
        </p:nvSpPr>
        <p:spPr>
          <a:xfrm>
            <a:off x="4218325" y="3431007"/>
            <a:ext cx="656865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/>
              <a:t>OAA: I know how to solve problems in a group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4DD1EC15-0BFA-4AB4-A4FD-AA5BB19EC63C}"/>
              </a:ext>
            </a:extLst>
          </p:cNvPr>
          <p:cNvSpPr txBox="1"/>
          <p:nvPr/>
        </p:nvSpPr>
        <p:spPr>
          <a:xfrm>
            <a:off x="4799035" y="3431649"/>
            <a:ext cx="656865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/>
              <a:t>OAA:I know why resilience and teamwork are important</a:t>
            </a:r>
            <a:endParaRPr lang="en-US" dirty="0" err="1"/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1A7BE255-F5D9-4525-8460-66A6B64E362C}"/>
              </a:ext>
            </a:extLst>
          </p:cNvPr>
          <p:cNvSpPr/>
          <p:nvPr/>
        </p:nvSpPr>
        <p:spPr>
          <a:xfrm>
            <a:off x="7428" y="4576980"/>
            <a:ext cx="1264667" cy="87863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800" b="1" u="sng" dirty="0">
                <a:solidFill>
                  <a:schemeClr val="tx1"/>
                </a:solidFill>
              </a:rPr>
              <a:t>Skills we will work on this term: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  <a:cs typeface="Calibri"/>
              </a:rPr>
              <a:t>Throwing, catching, fielding, rules and tactics.</a:t>
            </a:r>
            <a:endParaRPr lang="en-GB" dirty="0">
              <a:solidFill>
                <a:schemeClr val="tx1"/>
              </a:solidFill>
            </a:endParaRP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303A898F-3516-47BF-B57B-6845505D715A}"/>
              </a:ext>
            </a:extLst>
          </p:cNvPr>
          <p:cNvSpPr/>
          <p:nvPr/>
        </p:nvSpPr>
        <p:spPr>
          <a:xfrm>
            <a:off x="73651" y="6296480"/>
            <a:ext cx="1084970" cy="97733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800" b="1" u="sng" dirty="0">
                <a:solidFill>
                  <a:schemeClr val="tx1"/>
                </a:solidFill>
              </a:rPr>
              <a:t>Skills we will work on this term: 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  <a:cs typeface="Calibri"/>
              </a:rPr>
              <a:t>Variety of jumps, twists, drops and rotations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  <a:cs typeface="Calibri"/>
              </a:rPr>
              <a:t>Bad: hitting, serving, rallying, scoring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31C77F30-2E4D-47CF-9EDF-969262220B53}"/>
              </a:ext>
            </a:extLst>
          </p:cNvPr>
          <p:cNvSpPr txBox="1"/>
          <p:nvPr/>
        </p:nvSpPr>
        <p:spPr>
          <a:xfrm>
            <a:off x="3456501" y="5380177"/>
            <a:ext cx="6075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L1- I can use a racket and shuttlecock.</a:t>
            </a:r>
          </a:p>
          <a:p>
            <a:r>
              <a:rPr lang="en-GB" sz="600" dirty="0"/>
              <a:t>L2: I can rally with a racket and shuttlecock.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D1D68212-CD13-47EC-BED0-1714CDECDD6D}"/>
              </a:ext>
            </a:extLst>
          </p:cNvPr>
          <p:cNvSpPr txBox="1"/>
          <p:nvPr/>
        </p:nvSpPr>
        <p:spPr>
          <a:xfrm>
            <a:off x="4026497" y="5402313"/>
            <a:ext cx="6075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L3- I can  serve the shuttlecock.</a:t>
            </a:r>
          </a:p>
          <a:p>
            <a:r>
              <a:rPr lang="en-GB" sz="600" dirty="0"/>
              <a:t>L4: I can use a variety a serves and hits. .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B0691A35-7FC8-45E3-A373-D0BF1493FBCF}"/>
              </a:ext>
            </a:extLst>
          </p:cNvPr>
          <p:cNvSpPr txBox="1"/>
          <p:nvPr/>
        </p:nvSpPr>
        <p:spPr>
          <a:xfrm>
            <a:off x="4622191" y="5409674"/>
            <a:ext cx="6075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L5- I can score in badminton </a:t>
            </a:r>
          </a:p>
          <a:p>
            <a:r>
              <a:rPr lang="en-GB" sz="600" dirty="0"/>
              <a:t>L6: I can use a variety of tactics in badminton..</a:t>
            </a: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412</TotalTime>
  <Words>780</Words>
  <Application>Microsoft Office PowerPoint</Application>
  <PresentationFormat>A4 Paper (210x297 mm)</PresentationFormat>
  <Paragraphs>118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 – PE (Year 7 Girls)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Amelia Walton</cp:lastModifiedBy>
  <cp:revision>45</cp:revision>
  <dcterms:created xsi:type="dcterms:W3CDTF">2019-07-02T10:31:49Z</dcterms:created>
  <dcterms:modified xsi:type="dcterms:W3CDTF">2024-09-16T16:05:47Z</dcterms:modified>
</cp:coreProperties>
</file>