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6858000" cy="9906000" type="A4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FF"/>
    <a:srgbClr val="FFCCFF"/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265" autoAdjust="0"/>
    <p:restoredTop sz="94322" autoAdjust="0"/>
  </p:normalViewPr>
  <p:slideViewPr>
    <p:cSldViewPr snapToGrid="0">
      <p:cViewPr varScale="1">
        <p:scale>
          <a:sx n="74" d="100"/>
          <a:sy n="74" d="100"/>
        </p:scale>
        <p:origin x="38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61122" y="2969963"/>
            <a:ext cx="6796878" cy="6392546"/>
            <a:chOff x="61122" y="2969963"/>
            <a:chExt cx="6796878" cy="6392546"/>
          </a:xfrm>
        </p:grpSpPr>
        <p:grpSp>
          <p:nvGrpSpPr>
            <p:cNvPr id="255" name="Group 254"/>
            <p:cNvGrpSpPr/>
            <p:nvPr/>
          </p:nvGrpSpPr>
          <p:grpSpPr>
            <a:xfrm>
              <a:off x="99486" y="2969963"/>
              <a:ext cx="6758514" cy="6392546"/>
              <a:chOff x="99486" y="2969963"/>
              <a:chExt cx="6758514" cy="6392546"/>
            </a:xfrm>
          </p:grpSpPr>
          <p:pic>
            <p:nvPicPr>
              <p:cNvPr id="250" name="Picture 24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flipV="1">
                <a:off x="307975" y="6916163"/>
                <a:ext cx="6550025" cy="2446346"/>
              </a:xfrm>
              <a:prstGeom prst="rect">
                <a:avLst/>
              </a:prstGeom>
            </p:spPr>
          </p:pic>
          <p:pic>
            <p:nvPicPr>
              <p:cNvPr id="251" name="Picture 25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9486" y="3945855"/>
                <a:ext cx="6510320" cy="2446346"/>
              </a:xfrm>
              <a:prstGeom prst="rect">
                <a:avLst/>
              </a:prstGeom>
            </p:spPr>
          </p:pic>
          <p:pic>
            <p:nvPicPr>
              <p:cNvPr id="253" name="Picture 25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flipH="1">
                <a:off x="307975" y="5951732"/>
                <a:ext cx="2471320" cy="1469979"/>
              </a:xfrm>
              <a:prstGeom prst="rect">
                <a:avLst/>
              </a:prstGeom>
            </p:spPr>
          </p:pic>
          <p:pic>
            <p:nvPicPr>
              <p:cNvPr id="254" name="Picture 25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96647" y="2969963"/>
                <a:ext cx="2152692" cy="1440794"/>
              </a:xfrm>
              <a:prstGeom prst="rect">
                <a:avLst/>
              </a:prstGeom>
            </p:spPr>
          </p:pic>
        </p:grpSp>
        <p:sp>
          <p:nvSpPr>
            <p:cNvPr id="14" name="Rectangle 13"/>
            <p:cNvSpPr/>
            <p:nvPr/>
          </p:nvSpPr>
          <p:spPr>
            <a:xfrm>
              <a:off x="61122" y="5890260"/>
              <a:ext cx="308761" cy="5892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Script MT Bold" panose="03040602040607080904" pitchFamily="66" charset="0"/>
              </a:rPr>
              <a:t>The BHS Learning Journey Yr10 PA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6" name="Oval 295"/>
          <p:cNvSpPr/>
          <p:nvPr/>
        </p:nvSpPr>
        <p:spPr>
          <a:xfrm>
            <a:off x="493262" y="6077975"/>
            <a:ext cx="824946" cy="628451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Year 10 Spring Term 1</a:t>
            </a:r>
          </a:p>
        </p:txBody>
      </p:sp>
      <p:sp>
        <p:nvSpPr>
          <p:cNvPr id="302" name="Oval 301"/>
          <p:cNvSpPr/>
          <p:nvPr/>
        </p:nvSpPr>
        <p:spPr>
          <a:xfrm>
            <a:off x="5489657" y="3698165"/>
            <a:ext cx="890822" cy="568945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Year 10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22" y="1603258"/>
            <a:ext cx="5591175" cy="1800225"/>
          </a:xfrm>
          <a:prstGeom prst="rect">
            <a:avLst/>
          </a:prstGeom>
        </p:spPr>
      </p:pic>
      <p:sp>
        <p:nvSpPr>
          <p:cNvPr id="308" name="Rectangle 307"/>
          <p:cNvSpPr/>
          <p:nvPr/>
        </p:nvSpPr>
        <p:spPr>
          <a:xfrm>
            <a:off x="5381195" y="712935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374379" y="777016"/>
            <a:ext cx="1374960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/>
              <a:t>Year 11 </a:t>
            </a:r>
            <a:r>
              <a:rPr lang="en-GB" sz="1100" dirty="0"/>
              <a:t>this way!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387584" y="2433761"/>
            <a:ext cx="2278412" cy="338554"/>
          </a:xfrm>
          <a:prstGeom prst="rect">
            <a:avLst/>
          </a:prstGeom>
          <a:solidFill>
            <a:srgbClr val="FFEBFF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Component 1:Exploring the Performing Arts</a:t>
            </a:r>
          </a:p>
        </p:txBody>
      </p:sp>
      <p:sp>
        <p:nvSpPr>
          <p:cNvPr id="262" name="Oval 261"/>
          <p:cNvSpPr/>
          <p:nvPr/>
        </p:nvSpPr>
        <p:spPr>
          <a:xfrm>
            <a:off x="5881176" y="8897607"/>
            <a:ext cx="935512" cy="679062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Year 10 Autumn Term 1 </a:t>
            </a:r>
          </a:p>
        </p:txBody>
      </p:sp>
      <p:pic>
        <p:nvPicPr>
          <p:cNvPr id="82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443" y="1654023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TextBox 82"/>
          <p:cNvSpPr txBox="1"/>
          <p:nvPr/>
        </p:nvSpPr>
        <p:spPr>
          <a:xfrm>
            <a:off x="135513" y="923000"/>
            <a:ext cx="749631" cy="952488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SMSC</a:t>
            </a:r>
          </a:p>
          <a:p>
            <a:pPr algn="ctr"/>
            <a:r>
              <a:rPr lang="en-GB" sz="800" dirty="0"/>
              <a:t>Wider Society</a:t>
            </a:r>
          </a:p>
          <a:p>
            <a:pPr algn="ctr"/>
            <a:r>
              <a:rPr lang="en-GB" sz="800" dirty="0"/>
              <a:t>Relationships</a:t>
            </a:r>
          </a:p>
          <a:p>
            <a:pPr algn="ctr"/>
            <a:r>
              <a:rPr lang="en-GB" sz="800" dirty="0"/>
              <a:t>Mental Health</a:t>
            </a:r>
          </a:p>
          <a:p>
            <a:pPr algn="ctr"/>
            <a:r>
              <a:rPr lang="en-GB" sz="800" dirty="0"/>
              <a:t>Citizenship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9486" y="9427588"/>
            <a:ext cx="2931382" cy="3933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Component 2: Developing skills and techniques in the Performing Arts </a:t>
            </a:r>
          </a:p>
        </p:txBody>
      </p:sp>
      <p:pic>
        <p:nvPicPr>
          <p:cNvPr id="54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289" y="7757084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Box 54"/>
          <p:cNvSpPr txBox="1"/>
          <p:nvPr/>
        </p:nvSpPr>
        <p:spPr>
          <a:xfrm>
            <a:off x="95185" y="6918315"/>
            <a:ext cx="830288" cy="10753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SMSC</a:t>
            </a:r>
          </a:p>
          <a:p>
            <a:pPr algn="ctr"/>
            <a:r>
              <a:rPr lang="en-GB" sz="800" dirty="0"/>
              <a:t>Wider Safety</a:t>
            </a:r>
          </a:p>
          <a:p>
            <a:pPr algn="ctr"/>
            <a:r>
              <a:rPr lang="en-GB" sz="800" dirty="0"/>
              <a:t>Relationships</a:t>
            </a:r>
          </a:p>
          <a:p>
            <a:pPr algn="ctr"/>
            <a:r>
              <a:rPr lang="en-GB" sz="800" dirty="0"/>
              <a:t>Mental Health</a:t>
            </a:r>
          </a:p>
          <a:p>
            <a:pPr algn="ctr"/>
            <a:r>
              <a:rPr lang="en-GB" sz="800" dirty="0"/>
              <a:t>Inclusion&amp; equality opportunity</a:t>
            </a:r>
          </a:p>
          <a:p>
            <a:pPr algn="ctr"/>
            <a:r>
              <a:rPr lang="en-GB" sz="800" dirty="0"/>
              <a:t>Technology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821167" y="6411954"/>
            <a:ext cx="2154426" cy="3030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Component 3: Responding to a brief</a:t>
            </a:r>
          </a:p>
        </p:txBody>
      </p:sp>
      <p:pic>
        <p:nvPicPr>
          <p:cNvPr id="58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023" y="5528254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TextBox 58"/>
          <p:cNvSpPr txBox="1"/>
          <p:nvPr/>
        </p:nvSpPr>
        <p:spPr>
          <a:xfrm>
            <a:off x="5985118" y="5764674"/>
            <a:ext cx="780117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Respect</a:t>
            </a:r>
          </a:p>
          <a:p>
            <a:pPr algn="ctr"/>
            <a:r>
              <a:rPr lang="en-GB" sz="800" dirty="0"/>
              <a:t>Relationships</a:t>
            </a:r>
          </a:p>
          <a:p>
            <a:pPr algn="ctr"/>
            <a:r>
              <a:rPr lang="en-GB" sz="800" dirty="0"/>
              <a:t>Wider society</a:t>
            </a:r>
          </a:p>
          <a:p>
            <a:pPr algn="ctr"/>
            <a:r>
              <a:rPr lang="en-GB" sz="800" dirty="0"/>
              <a:t>Inclusion &amp; equality </a:t>
            </a:r>
          </a:p>
          <a:p>
            <a:pPr algn="ctr"/>
            <a:r>
              <a:rPr lang="en-GB" sz="800" dirty="0"/>
              <a:t>British Values</a:t>
            </a:r>
          </a:p>
          <a:p>
            <a:pPr algn="ctr"/>
            <a:r>
              <a:rPr lang="en-GB" sz="800" dirty="0"/>
              <a:t>Citizenship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139427" y="5439420"/>
            <a:ext cx="573864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Initial research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600280" y="5145229"/>
            <a:ext cx="469380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Mood boards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951783" y="4888545"/>
            <a:ext cx="1018207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Creative Intentions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623383" y="5182736"/>
            <a:ext cx="755752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Practitioners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963943" y="4841798"/>
            <a:ext cx="619149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Devising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900868" y="5228903"/>
            <a:ext cx="682224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Workshop knowledge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1226609" y="5211300"/>
            <a:ext cx="551946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Staging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135472" y="4637011"/>
            <a:ext cx="78312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Performance/Production knowledge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42876" y="4864070"/>
            <a:ext cx="622829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Rehearsal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4951783" y="4205980"/>
            <a:ext cx="619817" cy="307777"/>
          </a:xfrm>
          <a:prstGeom prst="rect">
            <a:avLst/>
          </a:prstGeom>
          <a:solidFill>
            <a:srgbClr val="E0C1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solidFill>
                  <a:srgbClr val="7030A0"/>
                </a:solidFill>
              </a:rPr>
              <a:t>Checkpoint Assessment 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2233874" y="3858515"/>
            <a:ext cx="764852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Performance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495478" y="3803613"/>
            <a:ext cx="764852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Evaluation and Review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229614" y="2816544"/>
            <a:ext cx="674311" cy="33855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Theme Exploration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675749" y="3189508"/>
            <a:ext cx="741959" cy="461665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Production theme and concept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135478" y="2900064"/>
            <a:ext cx="850642" cy="21544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Characters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543129" y="3246740"/>
            <a:ext cx="850642" cy="21544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Storyline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232538" y="2776524"/>
            <a:ext cx="817460" cy="33855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Roles &amp; responsibilities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624904" y="3235319"/>
            <a:ext cx="606090" cy="33855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Stylistic features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396812" y="2251844"/>
            <a:ext cx="738166" cy="33855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Research approaches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405341" y="2213674"/>
            <a:ext cx="636015" cy="33855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Stylistic Features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772107" y="1809575"/>
            <a:ext cx="636015" cy="33855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Rehearsal process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586324" y="1870786"/>
            <a:ext cx="636015" cy="21544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Review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3572965" y="8198481"/>
            <a:ext cx="709804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Research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138273" y="7665332"/>
            <a:ext cx="81351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Choreography/ devising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E888CE8E-A13B-4271-A13F-D2A08E3C418E}"/>
              </a:ext>
            </a:extLst>
          </p:cNvPr>
          <p:cNvSpPr/>
          <p:nvPr/>
        </p:nvSpPr>
        <p:spPr>
          <a:xfrm>
            <a:off x="3393147" y="4765514"/>
            <a:ext cx="837847" cy="67695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Year 10 Spring Term 2</a:t>
            </a: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F7C753E0-029E-47A3-8956-1F15BA16B4CF}"/>
              </a:ext>
            </a:extLst>
          </p:cNvPr>
          <p:cNvSpPr/>
          <p:nvPr/>
        </p:nvSpPr>
        <p:spPr>
          <a:xfrm>
            <a:off x="246684" y="2621989"/>
            <a:ext cx="903805" cy="568945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Year 10 Summer Term 2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8369B4DA-23B1-44A3-8C4E-5E004FDF608F}"/>
              </a:ext>
            </a:extLst>
          </p:cNvPr>
          <p:cNvSpPr/>
          <p:nvPr/>
        </p:nvSpPr>
        <p:spPr>
          <a:xfrm>
            <a:off x="4963790" y="8958570"/>
            <a:ext cx="998027" cy="3579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Understanding a PSA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4272962F-FC36-414D-BA19-BE6835338085}"/>
              </a:ext>
            </a:extLst>
          </p:cNvPr>
          <p:cNvSpPr txBox="1"/>
          <p:nvPr/>
        </p:nvSpPr>
        <p:spPr>
          <a:xfrm>
            <a:off x="4419600" y="8684857"/>
            <a:ext cx="772641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What is a PSA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0D16359B-3224-469D-B5A5-2F68D267EC8B}"/>
              </a:ext>
            </a:extLst>
          </p:cNvPr>
          <p:cNvSpPr txBox="1"/>
          <p:nvPr/>
        </p:nvSpPr>
        <p:spPr>
          <a:xfrm>
            <a:off x="4205921" y="9234374"/>
            <a:ext cx="72892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How to read a PSA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4B14F0DE-36EE-4DE3-80B5-AF4922B09A0C}"/>
              </a:ext>
            </a:extLst>
          </p:cNvPr>
          <p:cNvSpPr/>
          <p:nvPr/>
        </p:nvSpPr>
        <p:spPr>
          <a:xfrm>
            <a:off x="2641156" y="8903957"/>
            <a:ext cx="998027" cy="4426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Task 1: Preparing a Performance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BC15F6B6-B6DC-4EFC-B052-E71369E7A0A2}"/>
              </a:ext>
            </a:extLst>
          </p:cNvPr>
          <p:cNvSpPr txBox="1"/>
          <p:nvPr/>
        </p:nvSpPr>
        <p:spPr>
          <a:xfrm>
            <a:off x="3718229" y="8803116"/>
            <a:ext cx="61814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Decoding a theme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123155DC-3586-4C53-BE12-68ED16190A03}"/>
              </a:ext>
            </a:extLst>
          </p:cNvPr>
          <p:cNvSpPr txBox="1"/>
          <p:nvPr/>
        </p:nvSpPr>
        <p:spPr>
          <a:xfrm>
            <a:off x="1807926" y="9137552"/>
            <a:ext cx="728928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Rehearsals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0BC9F013-33CA-4A2E-A31E-215FE7D0EF37}"/>
              </a:ext>
            </a:extLst>
          </p:cNvPr>
          <p:cNvSpPr txBox="1"/>
          <p:nvPr/>
        </p:nvSpPr>
        <p:spPr>
          <a:xfrm>
            <a:off x="1875239" y="8743126"/>
            <a:ext cx="728928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Devising logs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CAA40E38-CE4B-4656-9316-A4169ABA2253}"/>
              </a:ext>
            </a:extLst>
          </p:cNvPr>
          <p:cNvSpPr txBox="1"/>
          <p:nvPr/>
        </p:nvSpPr>
        <p:spPr>
          <a:xfrm>
            <a:off x="1000080" y="8958570"/>
            <a:ext cx="72892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Interpretive Skills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990799F1-FEB1-4068-8785-1F14E404F2C0}"/>
              </a:ext>
            </a:extLst>
          </p:cNvPr>
          <p:cNvSpPr txBox="1"/>
          <p:nvPr/>
        </p:nvSpPr>
        <p:spPr>
          <a:xfrm>
            <a:off x="1401431" y="8500342"/>
            <a:ext cx="728928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Design skills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E91BE5B1-4F69-41FE-A06D-D23B841596FC}"/>
              </a:ext>
            </a:extLst>
          </p:cNvPr>
          <p:cNvSpPr txBox="1"/>
          <p:nvPr/>
        </p:nvSpPr>
        <p:spPr>
          <a:xfrm>
            <a:off x="589280" y="8677741"/>
            <a:ext cx="728928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Style/ Genre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32C45D1-9EA3-4460-B805-A81BE670A157}"/>
              </a:ext>
            </a:extLst>
          </p:cNvPr>
          <p:cNvSpPr txBox="1"/>
          <p:nvPr/>
        </p:nvSpPr>
        <p:spPr>
          <a:xfrm>
            <a:off x="752579" y="8118800"/>
            <a:ext cx="94448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Communication of meaning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02634361-F35D-49D1-98BD-8822F68B0101}"/>
              </a:ext>
            </a:extLst>
          </p:cNvPr>
          <p:cNvSpPr txBox="1"/>
          <p:nvPr/>
        </p:nvSpPr>
        <p:spPr>
          <a:xfrm>
            <a:off x="1938397" y="8219441"/>
            <a:ext cx="728928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Theme links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55DE1D81-7493-4872-8A12-25892DACB415}"/>
              </a:ext>
            </a:extLst>
          </p:cNvPr>
          <p:cNvSpPr txBox="1"/>
          <p:nvPr/>
        </p:nvSpPr>
        <p:spPr>
          <a:xfrm>
            <a:off x="1721759" y="7772310"/>
            <a:ext cx="72892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Review &amp; Reflection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4208846D-543C-4DE3-B9F2-C3BB9EC520F2}"/>
              </a:ext>
            </a:extLst>
          </p:cNvPr>
          <p:cNvSpPr txBox="1"/>
          <p:nvPr/>
        </p:nvSpPr>
        <p:spPr>
          <a:xfrm>
            <a:off x="2576860" y="7800782"/>
            <a:ext cx="68121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Response to feedback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97EB0FAF-0149-49A9-9B6C-92692B5F5F1B}"/>
              </a:ext>
            </a:extLst>
          </p:cNvPr>
          <p:cNvSpPr txBox="1"/>
          <p:nvPr/>
        </p:nvSpPr>
        <p:spPr>
          <a:xfrm>
            <a:off x="4439046" y="8134272"/>
            <a:ext cx="619817" cy="307777"/>
          </a:xfrm>
          <a:prstGeom prst="rect">
            <a:avLst/>
          </a:prstGeom>
          <a:solidFill>
            <a:srgbClr val="E0C1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solidFill>
                  <a:srgbClr val="7030A0"/>
                </a:solidFill>
              </a:rPr>
              <a:t>Checkpoint Assessment 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B4371416-A162-4E4D-8E67-5A4BEEB69A74}"/>
              </a:ext>
            </a:extLst>
          </p:cNvPr>
          <p:cNvSpPr txBox="1"/>
          <p:nvPr/>
        </p:nvSpPr>
        <p:spPr>
          <a:xfrm>
            <a:off x="5139063" y="6845923"/>
            <a:ext cx="810242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Performance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31D98CB1-E8D5-440D-9F01-8E2EC70015F6}"/>
              </a:ext>
            </a:extLst>
          </p:cNvPr>
          <p:cNvSpPr txBox="1"/>
          <p:nvPr/>
        </p:nvSpPr>
        <p:spPr>
          <a:xfrm>
            <a:off x="4328821" y="7203124"/>
            <a:ext cx="81024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Pitch Presentation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CCA7D9EE-F9B9-4C6E-8188-747ED4BBD1EF}"/>
              </a:ext>
            </a:extLst>
          </p:cNvPr>
          <p:cNvSpPr txBox="1"/>
          <p:nvPr/>
        </p:nvSpPr>
        <p:spPr>
          <a:xfrm>
            <a:off x="2720123" y="8227132"/>
            <a:ext cx="733360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err="1"/>
              <a:t>Moodboards</a:t>
            </a:r>
            <a:endParaRPr lang="en-GB" sz="800" dirty="0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CFBA4B51-1338-41D5-966C-401DF60AD351}"/>
              </a:ext>
            </a:extLst>
          </p:cNvPr>
          <p:cNvSpPr txBox="1"/>
          <p:nvPr/>
        </p:nvSpPr>
        <p:spPr>
          <a:xfrm>
            <a:off x="3344591" y="7851511"/>
            <a:ext cx="733360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Sketches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9F0D8BF7-F87A-469C-9732-92A89DF5726E}"/>
              </a:ext>
            </a:extLst>
          </p:cNvPr>
          <p:cNvSpPr txBox="1"/>
          <p:nvPr/>
        </p:nvSpPr>
        <p:spPr>
          <a:xfrm>
            <a:off x="4192737" y="6819900"/>
            <a:ext cx="619817" cy="307777"/>
          </a:xfrm>
          <a:prstGeom prst="rect">
            <a:avLst/>
          </a:prstGeom>
          <a:solidFill>
            <a:srgbClr val="E0C1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solidFill>
                  <a:srgbClr val="7030A0"/>
                </a:solidFill>
              </a:rPr>
              <a:t>Checkpoint Assessment </a:t>
            </a: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A67FAE15-CCBF-43F3-AB9B-1057031756AA}"/>
              </a:ext>
            </a:extLst>
          </p:cNvPr>
          <p:cNvSpPr/>
          <p:nvPr/>
        </p:nvSpPr>
        <p:spPr>
          <a:xfrm>
            <a:off x="5143374" y="7677971"/>
            <a:ext cx="903675" cy="611433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Year 10 Autumn Term 2 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E12C2A55-CE6B-444F-8617-37D0868F959C}"/>
              </a:ext>
            </a:extLst>
          </p:cNvPr>
          <p:cNvSpPr/>
          <p:nvPr/>
        </p:nvSpPr>
        <p:spPr>
          <a:xfrm>
            <a:off x="5264758" y="7127677"/>
            <a:ext cx="933879" cy="5055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Task 2: Performance/ Presentation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82EABA77-D222-433F-B00E-D9AFB7ACAAC9}"/>
              </a:ext>
            </a:extLst>
          </p:cNvPr>
          <p:cNvSpPr/>
          <p:nvPr/>
        </p:nvSpPr>
        <p:spPr>
          <a:xfrm>
            <a:off x="3349568" y="6973789"/>
            <a:ext cx="716443" cy="425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Task 3: Review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93764C1-6160-4509-95BF-6D04127A78C5}"/>
              </a:ext>
            </a:extLst>
          </p:cNvPr>
          <p:cNvSpPr txBox="1"/>
          <p:nvPr/>
        </p:nvSpPr>
        <p:spPr>
          <a:xfrm>
            <a:off x="2309782" y="6818711"/>
            <a:ext cx="977636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Techniques &amp; skills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BE2E089-80D8-4710-97B8-A5ACD05E666D}"/>
              </a:ext>
            </a:extLst>
          </p:cNvPr>
          <p:cNvSpPr txBox="1"/>
          <p:nvPr/>
        </p:nvSpPr>
        <p:spPr>
          <a:xfrm>
            <a:off x="2471401" y="7224302"/>
            <a:ext cx="716443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Application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A858F64F-2B6D-43C0-9C3B-889704B96D43}"/>
              </a:ext>
            </a:extLst>
          </p:cNvPr>
          <p:cNvSpPr txBox="1"/>
          <p:nvPr/>
        </p:nvSpPr>
        <p:spPr>
          <a:xfrm>
            <a:off x="1631390" y="7199003"/>
            <a:ext cx="716443" cy="21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Preparation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98808125-5F4C-4009-9843-E12AE3A3CABA}"/>
              </a:ext>
            </a:extLst>
          </p:cNvPr>
          <p:cNvSpPr txBox="1"/>
          <p:nvPr/>
        </p:nvSpPr>
        <p:spPr>
          <a:xfrm>
            <a:off x="1366082" y="6791997"/>
            <a:ext cx="82494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Areas of development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B576E59-201B-46EA-A537-8A2C7A78F07C}"/>
              </a:ext>
            </a:extLst>
          </p:cNvPr>
          <p:cNvSpPr txBox="1"/>
          <p:nvPr/>
        </p:nvSpPr>
        <p:spPr>
          <a:xfrm>
            <a:off x="768310" y="6686721"/>
            <a:ext cx="619817" cy="307777"/>
          </a:xfrm>
          <a:prstGeom prst="rect">
            <a:avLst/>
          </a:prstGeom>
          <a:solidFill>
            <a:srgbClr val="E0C1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solidFill>
                  <a:srgbClr val="7030A0"/>
                </a:solidFill>
              </a:rPr>
              <a:t>Checkpoint Assessment </a:t>
            </a: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5C4461F6-3B87-46F0-924A-AB0E619EA5FD}"/>
              </a:ext>
            </a:extLst>
          </p:cNvPr>
          <p:cNvSpPr/>
          <p:nvPr/>
        </p:nvSpPr>
        <p:spPr>
          <a:xfrm>
            <a:off x="1394523" y="5753324"/>
            <a:ext cx="1939596" cy="768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Component 2: Developing skills and techniques in the Performing Arts – FULL COURSEWORK SUBMISSION 4</a:t>
            </a:r>
            <a:r>
              <a:rPr lang="en-GB" sz="1000" b="1" baseline="30000" dirty="0">
                <a:solidFill>
                  <a:schemeClr val="tx1"/>
                </a:solidFill>
              </a:rPr>
              <a:t>TH</a:t>
            </a:r>
            <a:r>
              <a:rPr lang="en-GB" sz="1000" b="1" dirty="0">
                <a:solidFill>
                  <a:schemeClr val="tx1"/>
                </a:solidFill>
              </a:rPr>
              <a:t>-6</a:t>
            </a:r>
            <a:r>
              <a:rPr lang="en-GB" sz="1000" b="1" baseline="30000" dirty="0">
                <a:solidFill>
                  <a:schemeClr val="tx1"/>
                </a:solidFill>
              </a:rPr>
              <a:t>TH</a:t>
            </a:r>
            <a:r>
              <a:rPr lang="en-GB" sz="1000" b="1" dirty="0">
                <a:solidFill>
                  <a:schemeClr val="tx1"/>
                </a:solidFill>
              </a:rPr>
              <a:t> FEB 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EC0183A-3F3E-4979-8B10-F03515E1768C}"/>
              </a:ext>
            </a:extLst>
          </p:cNvPr>
          <p:cNvSpPr txBox="1"/>
          <p:nvPr/>
        </p:nvSpPr>
        <p:spPr>
          <a:xfrm>
            <a:off x="3420617" y="5808577"/>
            <a:ext cx="772641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What is a PSA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7F9583DD-1E00-4DCF-A11D-E2895F87F8DC}"/>
              </a:ext>
            </a:extLst>
          </p:cNvPr>
          <p:cNvSpPr txBox="1"/>
          <p:nvPr/>
        </p:nvSpPr>
        <p:spPr>
          <a:xfrm>
            <a:off x="3695198" y="6148691"/>
            <a:ext cx="1071593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How to read a PSA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118B0CD5-7A2D-40B2-A2F7-DEE44781B6DB}"/>
              </a:ext>
            </a:extLst>
          </p:cNvPr>
          <p:cNvSpPr txBox="1"/>
          <p:nvPr/>
        </p:nvSpPr>
        <p:spPr>
          <a:xfrm>
            <a:off x="4433547" y="5685691"/>
            <a:ext cx="618148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Decoding a theme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7FFD0938-9652-4932-8E83-D7D002E56A2B}"/>
              </a:ext>
            </a:extLst>
          </p:cNvPr>
          <p:cNvSpPr/>
          <p:nvPr/>
        </p:nvSpPr>
        <p:spPr>
          <a:xfrm>
            <a:off x="5168569" y="5844865"/>
            <a:ext cx="716443" cy="425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Task 1: Ideas Log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1F95F295-8F8D-48C2-88AE-991613D072D0}"/>
              </a:ext>
            </a:extLst>
          </p:cNvPr>
          <p:cNvSpPr txBox="1"/>
          <p:nvPr/>
        </p:nvSpPr>
        <p:spPr>
          <a:xfrm>
            <a:off x="4235119" y="4750370"/>
            <a:ext cx="619817" cy="307777"/>
          </a:xfrm>
          <a:prstGeom prst="rect">
            <a:avLst/>
          </a:prstGeom>
          <a:solidFill>
            <a:srgbClr val="E0C1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solidFill>
                  <a:srgbClr val="7030A0"/>
                </a:solidFill>
              </a:rPr>
              <a:t>Checkpoint Assessment 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349AF49D-6AC0-4E79-8FAE-D035C48F98AF}"/>
              </a:ext>
            </a:extLst>
          </p:cNvPr>
          <p:cNvSpPr/>
          <p:nvPr/>
        </p:nvSpPr>
        <p:spPr>
          <a:xfrm>
            <a:off x="2625148" y="4958800"/>
            <a:ext cx="716443" cy="425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Task 2: Skills Log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30BE152F-2605-49E9-9864-1B65B6F04E5A}"/>
              </a:ext>
            </a:extLst>
          </p:cNvPr>
          <p:cNvSpPr txBox="1"/>
          <p:nvPr/>
        </p:nvSpPr>
        <p:spPr>
          <a:xfrm>
            <a:off x="589280" y="4293799"/>
            <a:ext cx="619817" cy="307777"/>
          </a:xfrm>
          <a:prstGeom prst="rect">
            <a:avLst/>
          </a:prstGeom>
          <a:solidFill>
            <a:srgbClr val="E0C1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solidFill>
                  <a:srgbClr val="7030A0"/>
                </a:solidFill>
              </a:rPr>
              <a:t>Checkpoint Assessment 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16607ECF-D280-40E4-A46B-67577C5EA739}"/>
              </a:ext>
            </a:extLst>
          </p:cNvPr>
          <p:cNvSpPr/>
          <p:nvPr/>
        </p:nvSpPr>
        <p:spPr>
          <a:xfrm>
            <a:off x="1274850" y="3997132"/>
            <a:ext cx="861235" cy="425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Task 3: Performance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6A438FD-E768-41D3-9F2F-741D87AB86C8}"/>
              </a:ext>
            </a:extLst>
          </p:cNvPr>
          <p:cNvSpPr txBox="1"/>
          <p:nvPr/>
        </p:nvSpPr>
        <p:spPr>
          <a:xfrm>
            <a:off x="2189151" y="4239971"/>
            <a:ext cx="764852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Presentation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878F2EBE-BBBC-4298-ABD6-4D5FDC2A8B3C}"/>
              </a:ext>
            </a:extLst>
          </p:cNvPr>
          <p:cNvSpPr txBox="1"/>
          <p:nvPr/>
        </p:nvSpPr>
        <p:spPr>
          <a:xfrm>
            <a:off x="3007069" y="4039241"/>
            <a:ext cx="619817" cy="307777"/>
          </a:xfrm>
          <a:prstGeom prst="rect">
            <a:avLst/>
          </a:prstGeom>
          <a:solidFill>
            <a:srgbClr val="E0C1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solidFill>
                  <a:srgbClr val="7030A0"/>
                </a:solidFill>
              </a:rPr>
              <a:t>Checkpoint Assessment 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F62D6CCB-87E3-40B0-B5F7-AD82C46D29CF}"/>
              </a:ext>
            </a:extLst>
          </p:cNvPr>
          <p:cNvSpPr/>
          <p:nvPr/>
        </p:nvSpPr>
        <p:spPr>
          <a:xfrm>
            <a:off x="3703539" y="3939986"/>
            <a:ext cx="753575" cy="425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Task 4: Evaluation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D00D2A24-5B16-4A5D-8630-678639BA2F5B}"/>
              </a:ext>
            </a:extLst>
          </p:cNvPr>
          <p:cNvSpPr txBox="1"/>
          <p:nvPr/>
        </p:nvSpPr>
        <p:spPr>
          <a:xfrm>
            <a:off x="5949305" y="3111538"/>
            <a:ext cx="772641" cy="21544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What is a PSA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27E06B7-939A-4D25-875C-58199CE4E42E}"/>
              </a:ext>
            </a:extLst>
          </p:cNvPr>
          <p:cNvSpPr txBox="1"/>
          <p:nvPr/>
        </p:nvSpPr>
        <p:spPr>
          <a:xfrm>
            <a:off x="5623383" y="3441481"/>
            <a:ext cx="1071593" cy="21544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How to read a PSA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B8D2C10D-6A6A-4C37-A757-00ED5D0D991D}"/>
              </a:ext>
            </a:extLst>
          </p:cNvPr>
          <p:cNvSpPr txBox="1"/>
          <p:nvPr/>
        </p:nvSpPr>
        <p:spPr>
          <a:xfrm>
            <a:off x="5307780" y="2873288"/>
            <a:ext cx="618148" cy="338554"/>
          </a:xfrm>
          <a:prstGeom prst="rect">
            <a:avLst/>
          </a:prstGeom>
          <a:solidFill>
            <a:srgbClr val="FFEB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Decoding a theme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C5D6F062-21F8-4E7B-B2DB-B9DF86337DEC}"/>
              </a:ext>
            </a:extLst>
          </p:cNvPr>
          <p:cNvSpPr/>
          <p:nvPr/>
        </p:nvSpPr>
        <p:spPr>
          <a:xfrm>
            <a:off x="4275183" y="2968903"/>
            <a:ext cx="884093" cy="425332"/>
          </a:xfrm>
          <a:prstGeom prst="rect">
            <a:avLst/>
          </a:prstGeom>
          <a:solidFill>
            <a:srgbClr val="FFEBFF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Task 1: Investigation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A152B8C8-9548-4304-A9A3-31215A008113}"/>
              </a:ext>
            </a:extLst>
          </p:cNvPr>
          <p:cNvSpPr txBox="1"/>
          <p:nvPr/>
        </p:nvSpPr>
        <p:spPr>
          <a:xfrm>
            <a:off x="988317" y="3200574"/>
            <a:ext cx="619817" cy="307777"/>
          </a:xfrm>
          <a:prstGeom prst="rect">
            <a:avLst/>
          </a:prstGeom>
          <a:solidFill>
            <a:srgbClr val="E0C1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solidFill>
                  <a:srgbClr val="7030A0"/>
                </a:solidFill>
              </a:rPr>
              <a:t>Checkpoint Assessment 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3B285F56-A68B-4FF1-857A-EA102928B307}"/>
              </a:ext>
            </a:extLst>
          </p:cNvPr>
          <p:cNvSpPr txBox="1"/>
          <p:nvPr/>
        </p:nvSpPr>
        <p:spPr>
          <a:xfrm>
            <a:off x="3256703" y="2030319"/>
            <a:ext cx="619817" cy="307777"/>
          </a:xfrm>
          <a:prstGeom prst="rect">
            <a:avLst/>
          </a:prstGeom>
          <a:solidFill>
            <a:srgbClr val="E0C1FF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solidFill>
                  <a:srgbClr val="7030A0"/>
                </a:solidFill>
              </a:rPr>
              <a:t>Checkpoint Assessment 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45BF54D-BF8F-444D-BC6F-C9731C741AFD}"/>
              </a:ext>
            </a:extLst>
          </p:cNvPr>
          <p:cNvSpPr/>
          <p:nvPr/>
        </p:nvSpPr>
        <p:spPr>
          <a:xfrm>
            <a:off x="482307" y="1952157"/>
            <a:ext cx="884093" cy="425332"/>
          </a:xfrm>
          <a:prstGeom prst="rect">
            <a:avLst/>
          </a:prstGeom>
          <a:solidFill>
            <a:srgbClr val="FFEBFF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Task 2: Exploring the Process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DD677BFA-8FCE-4FBE-947C-C35E12B2426B}"/>
              </a:ext>
            </a:extLst>
          </p:cNvPr>
          <p:cNvSpPr/>
          <p:nvPr/>
        </p:nvSpPr>
        <p:spPr>
          <a:xfrm>
            <a:off x="3981450" y="1365152"/>
            <a:ext cx="1218972" cy="874014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Coursework Review and Prep for Year 11</a:t>
            </a:r>
          </a:p>
        </p:txBody>
      </p:sp>
    </p:spTree>
    <p:extLst>
      <p:ext uri="{BB962C8B-B14F-4D97-AF65-F5344CB8AC3E}">
        <p14:creationId xmlns:p14="http://schemas.microsoft.com/office/powerpoint/2010/main" val="627365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ffbbae3-b438-4fad-8fc0-55ba671f8fb5" xsi:nil="true"/>
    <lcf76f155ced4ddcb4097134ff3c332f xmlns="821bd29e-ec7a-4fcd-95c0-2d8e40614ed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34B7E09F0DB747AD2510559CE33390" ma:contentTypeVersion="19" ma:contentTypeDescription="Create a new document." ma:contentTypeScope="" ma:versionID="f69ff742e41a3f72789d1a66915538ef">
  <xsd:schema xmlns:xsd="http://www.w3.org/2001/XMLSchema" xmlns:xs="http://www.w3.org/2001/XMLSchema" xmlns:p="http://schemas.microsoft.com/office/2006/metadata/properties" xmlns:ns2="821bd29e-ec7a-4fcd-95c0-2d8e40614ed3" xmlns:ns3="bffbbae3-b438-4fad-8fc0-55ba671f8fb5" targetNamespace="http://schemas.microsoft.com/office/2006/metadata/properties" ma:root="true" ma:fieldsID="bbe723079717d0c8cd4619a6f9ae847a" ns2:_="" ns3:_="">
    <xsd:import namespace="821bd29e-ec7a-4fcd-95c0-2d8e40614ed3"/>
    <xsd:import namespace="bffbbae3-b438-4fad-8fc0-55ba671f8f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1bd29e-ec7a-4fcd-95c0-2d8e40614e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1f716dc5-a102-461f-8ebd-7330aa7d30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fbbae3-b438-4fad-8fc0-55ba671f8fb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b9c2e99-fb38-40e8-948c-adedcdbfbb29}" ma:internalName="TaxCatchAll" ma:showField="CatchAllData" ma:web="bffbbae3-b438-4fad-8fc0-55ba671f8f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6EF0E0-9CAE-4BC0-86CA-B2CA5FC6F3B4}">
  <ds:schemaRefs>
    <ds:schemaRef ds:uri="http://schemas.openxmlformats.org/package/2006/metadata/core-properties"/>
    <ds:schemaRef ds:uri="http://purl.org/dc/terms/"/>
    <ds:schemaRef ds:uri="http://purl.org/dc/dcmitype/"/>
    <ds:schemaRef ds:uri="http://www.w3.org/XML/1998/namespace"/>
    <ds:schemaRef ds:uri="bffbbae3-b438-4fad-8fc0-55ba671f8fb5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821bd29e-ec7a-4fcd-95c0-2d8e40614ed3"/>
  </ds:schemaRefs>
</ds:datastoreItem>
</file>

<file path=customXml/itemProps2.xml><?xml version="1.0" encoding="utf-8"?>
<ds:datastoreItem xmlns:ds="http://schemas.openxmlformats.org/officeDocument/2006/customXml" ds:itemID="{5516C87F-1FED-4C2E-BDC2-31CF20BDB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1bd29e-ec7a-4fcd-95c0-2d8e40614ed3"/>
    <ds:schemaRef ds:uri="bffbbae3-b438-4fad-8fc0-55ba671f8f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544292-AC22-4020-AF48-AB699D519D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17999</TotalTime>
  <Words>298</Words>
  <Application>Microsoft Office PowerPoint</Application>
  <PresentationFormat>A4 Paper (210x297 mm)</PresentationFormat>
  <Paragraphs>99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Script MT Bold</vt:lpstr>
      <vt:lpstr>Office Theme</vt:lpstr>
      <vt:lpstr>The BHS Learning Journey Yr10 PA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Emily Shaw</cp:lastModifiedBy>
  <cp:revision>62</cp:revision>
  <cp:lastPrinted>2023-10-02T13:23:14Z</cp:lastPrinted>
  <dcterms:created xsi:type="dcterms:W3CDTF">2019-07-02T10:31:49Z</dcterms:created>
  <dcterms:modified xsi:type="dcterms:W3CDTF">2024-07-12T06:47:12Z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0x010100CF34B7E09F0DB747AD2510559CE33390</vt:lpwstr>
  </property>
</Properties>
</file>