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7" r:id="rId5"/>
  </p:sldIdLst>
  <p:sldSz cx="6858000" cy="9906000" type="A4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00CC"/>
    <a:srgbClr val="F6F6F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F89A8A2-F5E2-4BDA-8EB2-1EF542E9BDC8}" v="1" dt="2021-10-29T20:11:37.215"/>
    <p1510:client id="{3EF7DAE0-9E44-7642-1589-DB45D3ABF1D1}" v="1039" dt="2020-04-29T14:20:21.36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658" autoAdjust="0"/>
    <p:restoredTop sz="93708" autoAdjust="0"/>
  </p:normalViewPr>
  <p:slideViewPr>
    <p:cSldViewPr snapToGrid="0">
      <p:cViewPr>
        <p:scale>
          <a:sx n="125" d="100"/>
          <a:sy n="125" d="100"/>
        </p:scale>
        <p:origin x="1404" y="-181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07/03/2022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380538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07/03/2022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114518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07/03/2022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494781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07/03/2022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269056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07/03/2022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914950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07/03/2022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543629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07/03/2022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703585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07/03/2022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494195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07/03/2022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574129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07/03/2022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183045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07/03/2022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014212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BFD676-D3C3-4AA9-9270-1CC973D195A6}" type="datetimeFigureOut">
              <a:rPr lang="en-GB" smtClean="0"/>
              <a:t>07/03/2022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FF0F16-4201-4FCD-B7CA-23BD0A2E0C6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399469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Rectangle 68">
            <a:extLst>
              <a:ext uri="{FF2B5EF4-FFF2-40B4-BE49-F238E27FC236}">
                <a16:creationId xmlns:a16="http://schemas.microsoft.com/office/drawing/2014/main" id="{DE0F8873-11AF-4164-97F8-2F760EA9CD6E}"/>
              </a:ext>
            </a:extLst>
          </p:cNvPr>
          <p:cNvSpPr/>
          <p:nvPr/>
        </p:nvSpPr>
        <p:spPr>
          <a:xfrm>
            <a:off x="-1658555" y="-334695"/>
            <a:ext cx="6858000" cy="995130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6858000" cy="692801"/>
          </a:xfrm>
          <a:solidFill>
            <a:srgbClr val="9900CC"/>
          </a:solidFill>
        </p:spPr>
        <p:txBody>
          <a:bodyPr>
            <a:noAutofit/>
          </a:bodyPr>
          <a:lstStyle/>
          <a:p>
            <a:r>
              <a:rPr lang="en-GB" sz="4400" dirty="0">
                <a:solidFill>
                  <a:schemeClr val="bg1"/>
                </a:solidFill>
                <a:latin typeface="Waltograph UI" panose="03080602000000000000" pitchFamily="66" charset="0"/>
              </a:rPr>
              <a:t>The BHS Learning Journey</a:t>
            </a:r>
          </a:p>
        </p:txBody>
      </p:sp>
      <p:sp>
        <p:nvSpPr>
          <p:cNvPr id="248" name="AutoShape 2" descr="Image result for road cartoo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/>
          </a:p>
        </p:txBody>
      </p:sp>
      <p:grpSp>
        <p:nvGrpSpPr>
          <p:cNvPr id="255" name="Group 254"/>
          <p:cNvGrpSpPr/>
          <p:nvPr/>
        </p:nvGrpSpPr>
        <p:grpSpPr>
          <a:xfrm>
            <a:off x="271757" y="2944351"/>
            <a:ext cx="6550025" cy="6392546"/>
            <a:chOff x="307975" y="2969963"/>
            <a:chExt cx="6550025" cy="6392546"/>
          </a:xfrm>
        </p:grpSpPr>
        <p:pic>
          <p:nvPicPr>
            <p:cNvPr id="250" name="Picture 249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 flipV="1">
              <a:off x="307975" y="6916163"/>
              <a:ext cx="6550025" cy="2446346"/>
            </a:xfrm>
            <a:prstGeom prst="rect">
              <a:avLst/>
            </a:prstGeom>
          </p:spPr>
        </p:pic>
        <p:pic>
          <p:nvPicPr>
            <p:cNvPr id="251" name="Picture 250"/>
            <p:cNvPicPr>
              <a:picLocks noChangeAspect="1"/>
            </p:cNvPicPr>
            <p:nvPr/>
          </p:nvPicPr>
          <p:blipFill rotWithShape="1">
            <a:blip r:embed="rId2"/>
            <a:srcRect r="6603"/>
            <a:stretch/>
          </p:blipFill>
          <p:spPr>
            <a:xfrm>
              <a:off x="319671" y="3935785"/>
              <a:ext cx="6080461" cy="2446346"/>
            </a:xfrm>
            <a:prstGeom prst="rect">
              <a:avLst/>
            </a:prstGeom>
          </p:spPr>
        </p:pic>
        <p:pic>
          <p:nvPicPr>
            <p:cNvPr id="253" name="Picture 252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 flipH="1">
              <a:off x="307975" y="5939032"/>
              <a:ext cx="2471320" cy="1469979"/>
            </a:xfrm>
            <a:prstGeom prst="rect">
              <a:avLst/>
            </a:prstGeom>
          </p:spPr>
        </p:pic>
        <p:pic>
          <p:nvPicPr>
            <p:cNvPr id="254" name="Picture 253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596647" y="2969963"/>
              <a:ext cx="2152692" cy="1440794"/>
            </a:xfrm>
            <a:prstGeom prst="rect">
              <a:avLst/>
            </a:prstGeom>
          </p:spPr>
        </p:pic>
      </p:grpSp>
      <p:sp>
        <p:nvSpPr>
          <p:cNvPr id="256" name="Oval 255"/>
          <p:cNvSpPr/>
          <p:nvPr/>
        </p:nvSpPr>
        <p:spPr>
          <a:xfrm>
            <a:off x="5486400" y="8781455"/>
            <a:ext cx="1361172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>
                <a:solidFill>
                  <a:schemeClr val="tx1"/>
                </a:solidFill>
              </a:rPr>
              <a:t>KS4 Maths begins...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62" name="Oval 261"/>
          <p:cNvSpPr/>
          <p:nvPr/>
        </p:nvSpPr>
        <p:spPr>
          <a:xfrm>
            <a:off x="921806" y="8285715"/>
            <a:ext cx="1185298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chemeClr val="tx1"/>
                </a:solidFill>
              </a:rPr>
              <a:t>Year 10 Autumn Term 1a</a:t>
            </a:r>
          </a:p>
        </p:txBody>
      </p:sp>
      <p:sp>
        <p:nvSpPr>
          <p:cNvPr id="273" name="Oval 272"/>
          <p:cNvSpPr/>
          <p:nvPr/>
        </p:nvSpPr>
        <p:spPr>
          <a:xfrm>
            <a:off x="5023323" y="7198645"/>
            <a:ext cx="1340591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chemeClr val="tx1"/>
                </a:solidFill>
              </a:rPr>
              <a:t>Year 10  Autumn Term 1b</a:t>
            </a:r>
          </a:p>
        </p:txBody>
      </p:sp>
      <p:sp>
        <p:nvSpPr>
          <p:cNvPr id="296" name="Oval 295"/>
          <p:cNvSpPr/>
          <p:nvPr/>
        </p:nvSpPr>
        <p:spPr>
          <a:xfrm>
            <a:off x="193148" y="6156817"/>
            <a:ext cx="1185298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chemeClr val="tx1"/>
                </a:solidFill>
              </a:rPr>
              <a:t>Year 10  Spring Term 2a</a:t>
            </a:r>
          </a:p>
        </p:txBody>
      </p:sp>
      <p:sp>
        <p:nvSpPr>
          <p:cNvPr id="299" name="Oval 298"/>
          <p:cNvSpPr/>
          <p:nvPr/>
        </p:nvSpPr>
        <p:spPr>
          <a:xfrm>
            <a:off x="5115769" y="5182610"/>
            <a:ext cx="1185298" cy="821430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chemeClr val="tx1"/>
                </a:solidFill>
              </a:rPr>
              <a:t>Year 10 Spring Term 2b</a:t>
            </a:r>
          </a:p>
        </p:txBody>
      </p:sp>
      <p:sp>
        <p:nvSpPr>
          <p:cNvPr id="302" name="Oval 301"/>
          <p:cNvSpPr/>
          <p:nvPr/>
        </p:nvSpPr>
        <p:spPr>
          <a:xfrm>
            <a:off x="460375" y="4129368"/>
            <a:ext cx="1338773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chemeClr val="tx1"/>
                </a:solidFill>
              </a:rPr>
              <a:t>Year 10  Summer Term 3a</a:t>
            </a:r>
          </a:p>
        </p:txBody>
      </p:sp>
      <p:pic>
        <p:nvPicPr>
          <p:cNvPr id="306" name="Picture 30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1447" y="1587559"/>
            <a:ext cx="5591175" cy="1800225"/>
          </a:xfrm>
          <a:prstGeom prst="rect">
            <a:avLst/>
          </a:prstGeom>
        </p:spPr>
      </p:pic>
      <p:sp>
        <p:nvSpPr>
          <p:cNvPr id="303" name="Oval 302"/>
          <p:cNvSpPr/>
          <p:nvPr/>
        </p:nvSpPr>
        <p:spPr>
          <a:xfrm>
            <a:off x="5358097" y="3257922"/>
            <a:ext cx="1281320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chemeClr val="tx1"/>
                </a:solidFill>
              </a:rPr>
              <a:t>Year 10 Summer Term 3b</a:t>
            </a:r>
          </a:p>
        </p:txBody>
      </p:sp>
      <p:sp>
        <p:nvSpPr>
          <p:cNvPr id="308" name="Rectangle 307"/>
          <p:cNvSpPr/>
          <p:nvPr/>
        </p:nvSpPr>
        <p:spPr>
          <a:xfrm>
            <a:off x="5177701" y="840759"/>
            <a:ext cx="90329" cy="1058629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07" name="Pentagon 306"/>
          <p:cNvSpPr/>
          <p:nvPr/>
        </p:nvSpPr>
        <p:spPr>
          <a:xfrm>
            <a:off x="5048838" y="938954"/>
            <a:ext cx="1326561" cy="329988"/>
          </a:xfrm>
          <a:prstGeom prst="homePlate">
            <a:avLst/>
          </a:prstGeom>
          <a:solidFill>
            <a:srgbClr val="9900CC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dirty="0"/>
              <a:t>Year 11 this way!</a:t>
            </a:r>
          </a:p>
        </p:txBody>
      </p:sp>
      <p:sp>
        <p:nvSpPr>
          <p:cNvPr id="118" name="TextBox 117"/>
          <p:cNvSpPr txBox="1"/>
          <p:nvPr/>
        </p:nvSpPr>
        <p:spPr>
          <a:xfrm>
            <a:off x="3471310" y="2480809"/>
            <a:ext cx="476897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600" dirty="0"/>
          </a:p>
        </p:txBody>
      </p:sp>
      <p:sp>
        <p:nvSpPr>
          <p:cNvPr id="119" name="TextBox 118"/>
          <p:cNvSpPr txBox="1"/>
          <p:nvPr/>
        </p:nvSpPr>
        <p:spPr>
          <a:xfrm>
            <a:off x="3911947" y="2488531"/>
            <a:ext cx="476897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600" dirty="0"/>
          </a:p>
        </p:txBody>
      </p:sp>
      <p:sp>
        <p:nvSpPr>
          <p:cNvPr id="120" name="TextBox 119"/>
          <p:cNvSpPr txBox="1"/>
          <p:nvPr/>
        </p:nvSpPr>
        <p:spPr>
          <a:xfrm>
            <a:off x="4452590" y="2490308"/>
            <a:ext cx="476897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600" dirty="0"/>
          </a:p>
        </p:txBody>
      </p:sp>
      <p:cxnSp>
        <p:nvCxnSpPr>
          <p:cNvPr id="126" name="Straight Connector 125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3459163" y="2827595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6" name="Straight Connector 135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2850580" y="3840496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0" name="TextBox 139"/>
          <p:cNvSpPr txBox="1"/>
          <p:nvPr/>
        </p:nvSpPr>
        <p:spPr>
          <a:xfrm>
            <a:off x="2398686" y="4456292"/>
            <a:ext cx="476897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600" dirty="0"/>
          </a:p>
        </p:txBody>
      </p:sp>
      <p:cxnSp>
        <p:nvCxnSpPr>
          <p:cNvPr id="146" name="Straight Connector 145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1916151" y="5756390"/>
            <a:ext cx="0" cy="25834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7" name="Straight Connector 146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3299481" y="5754895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0" name="Straight Connector 149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4319113" y="5745852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1" name="Straight Connector 150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5012579" y="4805881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0" name="Straight Connector 159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4175518" y="6811187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3" name="Straight Connector 162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2488593" y="6785528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5" name="Straight Connector 134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3174867" y="4796489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4" name="TextBox 163"/>
          <p:cNvSpPr txBox="1"/>
          <p:nvPr/>
        </p:nvSpPr>
        <p:spPr>
          <a:xfrm>
            <a:off x="2254012" y="6402104"/>
            <a:ext cx="476897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600" dirty="0"/>
          </a:p>
        </p:txBody>
      </p:sp>
      <p:cxnSp>
        <p:nvCxnSpPr>
          <p:cNvPr id="171" name="Straight Connector 170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2640598" y="7842650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3" name="Straight Connector 172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4108059" y="7740255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9" name="TextBox 178"/>
          <p:cNvSpPr txBox="1"/>
          <p:nvPr/>
        </p:nvSpPr>
        <p:spPr>
          <a:xfrm>
            <a:off x="4329227" y="7440583"/>
            <a:ext cx="476897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600" dirty="0"/>
          </a:p>
        </p:txBody>
      </p:sp>
      <p:sp>
        <p:nvSpPr>
          <p:cNvPr id="107" name="TextBox 106">
            <a:extLst>
              <a:ext uri="{FF2B5EF4-FFF2-40B4-BE49-F238E27FC236}">
                <a16:creationId xmlns:a16="http://schemas.microsoft.com/office/drawing/2014/main" id="{AEA30D88-8E8F-4D80-A4E4-7290BD085A25}"/>
              </a:ext>
            </a:extLst>
          </p:cNvPr>
          <p:cNvSpPr txBox="1"/>
          <p:nvPr/>
        </p:nvSpPr>
        <p:spPr>
          <a:xfrm>
            <a:off x="1811192" y="7334404"/>
            <a:ext cx="1526124" cy="415498"/>
          </a:xfrm>
          <a:prstGeom prst="rect">
            <a:avLst/>
          </a:prstGeom>
          <a:ln w="38100"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 anchor="t">
            <a:spAutoFit/>
          </a:bodyPr>
          <a:lstStyle/>
          <a:p>
            <a:pPr algn="ctr"/>
            <a:r>
              <a:rPr lang="en-US" sz="1050" dirty="0">
                <a:cs typeface="Calibri"/>
              </a:rPr>
              <a:t>Congruence, similarity and enlargement</a:t>
            </a:r>
            <a:endParaRPr lang="en-GB" sz="1050" dirty="0">
              <a:cs typeface="Calibri"/>
            </a:endParaRPr>
          </a:p>
        </p:txBody>
      </p:sp>
      <p:sp>
        <p:nvSpPr>
          <p:cNvPr id="110" name="TextBox 109">
            <a:extLst>
              <a:ext uri="{FF2B5EF4-FFF2-40B4-BE49-F238E27FC236}">
                <a16:creationId xmlns:a16="http://schemas.microsoft.com/office/drawing/2014/main" id="{36FF8030-E3D3-4754-8FC6-89DBF339D639}"/>
              </a:ext>
            </a:extLst>
          </p:cNvPr>
          <p:cNvSpPr txBox="1"/>
          <p:nvPr/>
        </p:nvSpPr>
        <p:spPr>
          <a:xfrm>
            <a:off x="3588064" y="7383399"/>
            <a:ext cx="956381" cy="253916"/>
          </a:xfrm>
          <a:prstGeom prst="rect">
            <a:avLst/>
          </a:prstGeom>
          <a:ln w="38100"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 anchor="t">
            <a:spAutoFit/>
          </a:bodyPr>
          <a:lstStyle/>
          <a:p>
            <a:pPr algn="ctr"/>
            <a:r>
              <a:rPr lang="en-US" sz="1050" dirty="0">
                <a:cs typeface="Calibri"/>
              </a:rPr>
              <a:t>Trigonometry</a:t>
            </a:r>
            <a:endParaRPr lang="en-GB" sz="1050" dirty="0"/>
          </a:p>
        </p:txBody>
      </p:sp>
      <p:sp>
        <p:nvSpPr>
          <p:cNvPr id="113" name="TextBox 112">
            <a:extLst>
              <a:ext uri="{FF2B5EF4-FFF2-40B4-BE49-F238E27FC236}">
                <a16:creationId xmlns:a16="http://schemas.microsoft.com/office/drawing/2014/main" id="{9EDFCCC5-C288-4056-96B7-7E40E5675D9B}"/>
              </a:ext>
            </a:extLst>
          </p:cNvPr>
          <p:cNvSpPr txBox="1"/>
          <p:nvPr/>
        </p:nvSpPr>
        <p:spPr>
          <a:xfrm>
            <a:off x="3429001" y="6385802"/>
            <a:ext cx="1590138" cy="369332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wrap="square" rtlCol="0" anchor="t">
            <a:spAutoFit/>
          </a:bodyPr>
          <a:lstStyle/>
          <a:p>
            <a:pPr algn="ctr"/>
            <a:r>
              <a:rPr lang="en-US" sz="900" dirty="0">
                <a:cs typeface="Calibri"/>
              </a:rPr>
              <a:t>Representing solutions of equations and inequalities</a:t>
            </a:r>
            <a:endParaRPr lang="en-GB" sz="900" dirty="0">
              <a:cs typeface="Calibri"/>
            </a:endParaRPr>
          </a:p>
        </p:txBody>
      </p:sp>
      <p:sp>
        <p:nvSpPr>
          <p:cNvPr id="114" name="TextBox 113">
            <a:extLst>
              <a:ext uri="{FF2B5EF4-FFF2-40B4-BE49-F238E27FC236}">
                <a16:creationId xmlns:a16="http://schemas.microsoft.com/office/drawing/2014/main" id="{27BE473E-6801-4191-8CB6-A4941661A686}"/>
              </a:ext>
            </a:extLst>
          </p:cNvPr>
          <p:cNvSpPr txBox="1"/>
          <p:nvPr/>
        </p:nvSpPr>
        <p:spPr>
          <a:xfrm>
            <a:off x="1984034" y="6412986"/>
            <a:ext cx="993831" cy="369332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wrap="square" rtlCol="0" anchor="t">
            <a:spAutoFit/>
          </a:bodyPr>
          <a:lstStyle/>
          <a:p>
            <a:pPr algn="ctr"/>
            <a:r>
              <a:rPr lang="en-US" sz="900" dirty="0">
                <a:cs typeface="Calibri"/>
              </a:rPr>
              <a:t>Simultaneous equations</a:t>
            </a:r>
            <a:endParaRPr lang="en-GB" sz="900" dirty="0"/>
          </a:p>
        </p:txBody>
      </p:sp>
      <p:sp>
        <p:nvSpPr>
          <p:cNvPr id="172" name="TextBox 171">
            <a:extLst>
              <a:ext uri="{FF2B5EF4-FFF2-40B4-BE49-F238E27FC236}">
                <a16:creationId xmlns:a16="http://schemas.microsoft.com/office/drawing/2014/main" id="{78BB745A-F9C0-4F12-87D1-BAAB7881023E}"/>
              </a:ext>
            </a:extLst>
          </p:cNvPr>
          <p:cNvSpPr txBox="1"/>
          <p:nvPr/>
        </p:nvSpPr>
        <p:spPr>
          <a:xfrm>
            <a:off x="4017287" y="5429954"/>
            <a:ext cx="643766" cy="246221"/>
          </a:xfrm>
          <a:prstGeom prst="rect">
            <a:avLst/>
          </a:prstGeom>
          <a:noFill/>
          <a:ln w="38100">
            <a:solidFill>
              <a:srgbClr val="00B050"/>
            </a:solidFill>
          </a:ln>
        </p:spPr>
        <p:txBody>
          <a:bodyPr wrap="square" rtlCol="0" anchor="t">
            <a:spAutoFit/>
          </a:bodyPr>
          <a:lstStyle/>
          <a:p>
            <a:pPr algn="ctr"/>
            <a:r>
              <a:rPr lang="en-US" sz="1000" dirty="0">
                <a:cs typeface="Calibri"/>
              </a:rPr>
              <a:t>Vectors</a:t>
            </a:r>
          </a:p>
        </p:txBody>
      </p:sp>
      <p:sp>
        <p:nvSpPr>
          <p:cNvPr id="182" name="TextBox 181">
            <a:extLst>
              <a:ext uri="{FF2B5EF4-FFF2-40B4-BE49-F238E27FC236}">
                <a16:creationId xmlns:a16="http://schemas.microsoft.com/office/drawing/2014/main" id="{BFF0876C-7187-4592-9F97-0DA4A6BCA0A2}"/>
              </a:ext>
            </a:extLst>
          </p:cNvPr>
          <p:cNvSpPr txBox="1"/>
          <p:nvPr/>
        </p:nvSpPr>
        <p:spPr>
          <a:xfrm>
            <a:off x="2948983" y="5353740"/>
            <a:ext cx="749399" cy="369332"/>
          </a:xfrm>
          <a:prstGeom prst="rect">
            <a:avLst/>
          </a:prstGeom>
          <a:noFill/>
          <a:ln w="38100">
            <a:solidFill>
              <a:srgbClr val="00B050"/>
            </a:solidFill>
          </a:ln>
        </p:spPr>
        <p:txBody>
          <a:bodyPr wrap="square" rtlCol="0" anchor="t">
            <a:spAutoFit/>
          </a:bodyPr>
          <a:lstStyle/>
          <a:p>
            <a:pPr algn="ctr"/>
            <a:r>
              <a:rPr lang="en-US" sz="900" dirty="0">
                <a:cs typeface="Calibri"/>
              </a:rPr>
              <a:t>Working with circles</a:t>
            </a:r>
          </a:p>
        </p:txBody>
      </p:sp>
      <p:sp>
        <p:nvSpPr>
          <p:cNvPr id="184" name="TextBox 183">
            <a:extLst>
              <a:ext uri="{FF2B5EF4-FFF2-40B4-BE49-F238E27FC236}">
                <a16:creationId xmlns:a16="http://schemas.microsoft.com/office/drawing/2014/main" id="{1CDE632A-F630-46E8-96A8-D3527EBD7B4D}"/>
              </a:ext>
            </a:extLst>
          </p:cNvPr>
          <p:cNvSpPr txBox="1"/>
          <p:nvPr/>
        </p:nvSpPr>
        <p:spPr>
          <a:xfrm>
            <a:off x="1489809" y="5353740"/>
            <a:ext cx="828784" cy="369332"/>
          </a:xfrm>
          <a:prstGeom prst="rect">
            <a:avLst/>
          </a:prstGeom>
          <a:noFill/>
          <a:ln w="38100">
            <a:solidFill>
              <a:srgbClr val="00B050"/>
            </a:solidFill>
          </a:ln>
        </p:spPr>
        <p:txBody>
          <a:bodyPr wrap="square" rtlCol="0" anchor="t">
            <a:spAutoFit/>
          </a:bodyPr>
          <a:lstStyle/>
          <a:p>
            <a:pPr algn="ctr"/>
            <a:r>
              <a:rPr lang="en-US" sz="900" dirty="0"/>
              <a:t>Angles and bearings</a:t>
            </a:r>
            <a:endParaRPr lang="en-US" sz="900" dirty="0">
              <a:cs typeface="Calibri"/>
            </a:endParaRPr>
          </a:p>
        </p:txBody>
      </p:sp>
      <p:sp>
        <p:nvSpPr>
          <p:cNvPr id="187" name="TextBox 186">
            <a:extLst>
              <a:ext uri="{FF2B5EF4-FFF2-40B4-BE49-F238E27FC236}">
                <a16:creationId xmlns:a16="http://schemas.microsoft.com/office/drawing/2014/main" id="{F5CBE382-4EDD-4089-B721-2D2076B9A6B0}"/>
              </a:ext>
            </a:extLst>
          </p:cNvPr>
          <p:cNvSpPr txBox="1"/>
          <p:nvPr/>
        </p:nvSpPr>
        <p:spPr>
          <a:xfrm>
            <a:off x="4661053" y="4382692"/>
            <a:ext cx="888953" cy="369332"/>
          </a:xfrm>
          <a:prstGeom prst="rect">
            <a:avLst/>
          </a:prstGeom>
          <a:noFill/>
          <a:ln w="38100">
            <a:solidFill>
              <a:srgbClr val="FFFF00"/>
            </a:solidFill>
          </a:ln>
        </p:spPr>
        <p:txBody>
          <a:bodyPr wrap="square" rtlCol="0" anchor="t">
            <a:spAutoFit/>
          </a:bodyPr>
          <a:lstStyle/>
          <a:p>
            <a:pPr algn="ctr"/>
            <a:r>
              <a:rPr lang="en-US" sz="900" dirty="0">
                <a:cs typeface="Calibri"/>
              </a:rPr>
              <a:t>The collection of data</a:t>
            </a:r>
          </a:p>
        </p:txBody>
      </p:sp>
      <p:sp>
        <p:nvSpPr>
          <p:cNvPr id="201" name="TextBox 200">
            <a:extLst>
              <a:ext uri="{FF2B5EF4-FFF2-40B4-BE49-F238E27FC236}">
                <a16:creationId xmlns:a16="http://schemas.microsoft.com/office/drawing/2014/main" id="{B07539BD-265D-42FA-9E8E-C2C829CF1614}"/>
              </a:ext>
            </a:extLst>
          </p:cNvPr>
          <p:cNvSpPr txBox="1"/>
          <p:nvPr/>
        </p:nvSpPr>
        <p:spPr>
          <a:xfrm>
            <a:off x="2616713" y="3485758"/>
            <a:ext cx="717322" cy="230832"/>
          </a:xfrm>
          <a:prstGeom prst="rect">
            <a:avLst/>
          </a:prstGeom>
          <a:noFill/>
          <a:ln w="38100">
            <a:solidFill>
              <a:srgbClr val="002060"/>
            </a:solidFill>
          </a:ln>
        </p:spPr>
        <p:txBody>
          <a:bodyPr wrap="square" rtlCol="0" anchor="t">
            <a:spAutoFit/>
          </a:bodyPr>
          <a:lstStyle/>
          <a:p>
            <a:pPr algn="ctr"/>
            <a:r>
              <a:rPr lang="en-US" sz="900" dirty="0"/>
              <a:t>Vectors</a:t>
            </a:r>
            <a:endParaRPr lang="en-GB" sz="900" dirty="0"/>
          </a:p>
        </p:txBody>
      </p:sp>
      <p:sp>
        <p:nvSpPr>
          <p:cNvPr id="211" name="Rectangle 210">
            <a:extLst>
              <a:ext uri="{FF2B5EF4-FFF2-40B4-BE49-F238E27FC236}">
                <a16:creationId xmlns:a16="http://schemas.microsoft.com/office/drawing/2014/main" id="{3D2B25CE-C602-4EC2-A8E3-994A09EC7496}"/>
              </a:ext>
            </a:extLst>
          </p:cNvPr>
          <p:cNvSpPr/>
          <p:nvPr/>
        </p:nvSpPr>
        <p:spPr>
          <a:xfrm>
            <a:off x="15503" y="7392498"/>
            <a:ext cx="1526125" cy="577796"/>
          </a:xfrm>
          <a:prstGeom prst="rect">
            <a:avLst/>
          </a:prstGeom>
          <a:ln w="38100"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chemeClr val="tx1"/>
                </a:solidFill>
              </a:rPr>
              <a:t>Unit 1-Similarity</a:t>
            </a:r>
            <a:endParaRPr lang="en-GB" sz="1200" b="1" i="1" dirty="0">
              <a:solidFill>
                <a:schemeClr val="tx1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BD97434-5F09-447A-B69C-3476B920E774}"/>
              </a:ext>
            </a:extLst>
          </p:cNvPr>
          <p:cNvSpPr txBox="1"/>
          <p:nvPr/>
        </p:nvSpPr>
        <p:spPr>
          <a:xfrm>
            <a:off x="2006220" y="4469971"/>
            <a:ext cx="2279397" cy="230832"/>
          </a:xfrm>
          <a:prstGeom prst="rect">
            <a:avLst/>
          </a:prstGeom>
          <a:noFill/>
          <a:ln w="38100">
            <a:solidFill>
              <a:srgbClr val="FFFF00"/>
            </a:solidFill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900" dirty="0"/>
              <a:t>Processing, representing and </a:t>
            </a:r>
            <a:r>
              <a:rPr lang="en-US" sz="900" dirty="0" err="1"/>
              <a:t>analysing</a:t>
            </a:r>
            <a:r>
              <a:rPr lang="en-US" sz="900" dirty="0"/>
              <a:t> data</a:t>
            </a:r>
          </a:p>
        </p:txBody>
      </p:sp>
      <p:sp>
        <p:nvSpPr>
          <p:cNvPr id="76" name="Rectangle 75">
            <a:extLst>
              <a:ext uri="{FF2B5EF4-FFF2-40B4-BE49-F238E27FC236}">
                <a16:creationId xmlns:a16="http://schemas.microsoft.com/office/drawing/2014/main" id="{3D2B25CE-C602-4EC2-A8E3-994A09EC7496}"/>
              </a:ext>
            </a:extLst>
          </p:cNvPr>
          <p:cNvSpPr/>
          <p:nvPr/>
        </p:nvSpPr>
        <p:spPr>
          <a:xfrm>
            <a:off x="5203853" y="6338063"/>
            <a:ext cx="1526125" cy="577796"/>
          </a:xfrm>
          <a:prstGeom prst="rect">
            <a:avLst/>
          </a:prstGeom>
          <a:solidFill>
            <a:srgbClr val="F6F6F6"/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chemeClr val="tx1"/>
                </a:solidFill>
              </a:rPr>
              <a:t>Unit 2-Developing Algebra</a:t>
            </a:r>
            <a:endParaRPr lang="en-GB" sz="1200" b="1" i="1" dirty="0">
              <a:solidFill>
                <a:schemeClr val="tx1"/>
              </a:solidFill>
            </a:endParaRPr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3D2B25CE-C602-4EC2-A8E3-994A09EC7496}"/>
              </a:ext>
            </a:extLst>
          </p:cNvPr>
          <p:cNvSpPr/>
          <p:nvPr/>
        </p:nvSpPr>
        <p:spPr>
          <a:xfrm>
            <a:off x="67093" y="5181700"/>
            <a:ext cx="1120038" cy="577796"/>
          </a:xfrm>
          <a:prstGeom prst="rect">
            <a:avLst/>
          </a:prstGeom>
          <a:solidFill>
            <a:srgbClr val="F6F6F6"/>
          </a:solidFill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chemeClr val="tx1"/>
                </a:solidFill>
              </a:rPr>
              <a:t>Unit 3-Geometry</a:t>
            </a:r>
            <a:endParaRPr lang="en-GB" sz="1200" b="1" i="1" dirty="0">
              <a:solidFill>
                <a:schemeClr val="tx1"/>
              </a:solidFill>
            </a:endParaRPr>
          </a:p>
        </p:txBody>
      </p:sp>
      <p:sp>
        <p:nvSpPr>
          <p:cNvPr id="78" name="Rectangle 77">
            <a:extLst>
              <a:ext uri="{FF2B5EF4-FFF2-40B4-BE49-F238E27FC236}">
                <a16:creationId xmlns:a16="http://schemas.microsoft.com/office/drawing/2014/main" id="{3D2B25CE-C602-4EC2-A8E3-994A09EC7496}"/>
              </a:ext>
            </a:extLst>
          </p:cNvPr>
          <p:cNvSpPr/>
          <p:nvPr/>
        </p:nvSpPr>
        <p:spPr>
          <a:xfrm>
            <a:off x="5734050" y="4404793"/>
            <a:ext cx="969169" cy="748533"/>
          </a:xfrm>
          <a:prstGeom prst="rect">
            <a:avLst/>
          </a:prstGeom>
          <a:solidFill>
            <a:srgbClr val="F6F6F6"/>
          </a:solidFill>
          <a:ln w="381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chemeClr val="tx1"/>
                </a:solidFill>
              </a:rPr>
              <a:t>Unit 4 – The collection of data</a:t>
            </a:r>
            <a:endParaRPr lang="en-GB" sz="1200" b="1" dirty="0">
              <a:solidFill>
                <a:schemeClr val="tx1"/>
              </a:solidFill>
            </a:endParaRPr>
          </a:p>
        </p:txBody>
      </p:sp>
      <p:sp>
        <p:nvSpPr>
          <p:cNvPr id="80" name="Rectangle 79">
            <a:extLst>
              <a:ext uri="{FF2B5EF4-FFF2-40B4-BE49-F238E27FC236}">
                <a16:creationId xmlns:a16="http://schemas.microsoft.com/office/drawing/2014/main" id="{3D2B25CE-C602-4EC2-A8E3-994A09EC7496}"/>
              </a:ext>
            </a:extLst>
          </p:cNvPr>
          <p:cNvSpPr/>
          <p:nvPr/>
        </p:nvSpPr>
        <p:spPr>
          <a:xfrm>
            <a:off x="-18708" y="3425504"/>
            <a:ext cx="1526125" cy="577796"/>
          </a:xfrm>
          <a:prstGeom prst="rect">
            <a:avLst/>
          </a:prstGeom>
          <a:solidFill>
            <a:srgbClr val="F6F6F6"/>
          </a:solidFill>
          <a:ln w="381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chemeClr val="tx1"/>
                </a:solidFill>
              </a:rPr>
              <a:t>Unit 4 - Proportions and proportional change</a:t>
            </a:r>
            <a:endParaRPr lang="en-GB" sz="1200" b="1" i="1" dirty="0">
              <a:solidFill>
                <a:schemeClr val="tx1"/>
              </a:solidFill>
            </a:endParaRPr>
          </a:p>
        </p:txBody>
      </p:sp>
      <p:sp>
        <p:nvSpPr>
          <p:cNvPr id="92" name="TextBox 91">
            <a:extLst>
              <a:ext uri="{FF2B5EF4-FFF2-40B4-BE49-F238E27FC236}">
                <a16:creationId xmlns:a16="http://schemas.microsoft.com/office/drawing/2014/main" id="{F474C90A-3E08-455C-BB2C-7E5C19E820B2}"/>
              </a:ext>
            </a:extLst>
          </p:cNvPr>
          <p:cNvSpPr txBox="1"/>
          <p:nvPr/>
        </p:nvSpPr>
        <p:spPr>
          <a:xfrm>
            <a:off x="2343514" y="9442196"/>
            <a:ext cx="3094410" cy="338554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en-US" sz="1600" dirty="0"/>
              <a:t>Homework on Mathswatch</a:t>
            </a:r>
            <a:endParaRPr lang="en-US" sz="4400" dirty="0"/>
          </a:p>
        </p:txBody>
      </p:sp>
      <p:cxnSp>
        <p:nvCxnSpPr>
          <p:cNvPr id="75" name="Straight Connector 74">
            <a:extLst>
              <a:ext uri="{FF2B5EF4-FFF2-40B4-BE49-F238E27FC236}">
                <a16:creationId xmlns:a16="http://schemas.microsoft.com/office/drawing/2014/main" id="{F6AC3D04-3F89-4D63-AFE4-8F6B133F8FCE}"/>
              </a:ext>
            </a:extLst>
          </p:cNvPr>
          <p:cNvCxnSpPr>
            <a:cxnSpLocks/>
          </p:cNvCxnSpPr>
          <p:nvPr/>
        </p:nvCxnSpPr>
        <p:spPr>
          <a:xfrm flipV="1">
            <a:off x="4806124" y="2772196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TextBox 82">
            <a:extLst>
              <a:ext uri="{FF2B5EF4-FFF2-40B4-BE49-F238E27FC236}">
                <a16:creationId xmlns:a16="http://schemas.microsoft.com/office/drawing/2014/main" id="{04D0DBAD-1295-4727-96C0-FA5B694F5E5E}"/>
              </a:ext>
            </a:extLst>
          </p:cNvPr>
          <p:cNvSpPr txBox="1"/>
          <p:nvPr/>
        </p:nvSpPr>
        <p:spPr>
          <a:xfrm>
            <a:off x="1246450" y="685593"/>
            <a:ext cx="419649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dirty="0">
                <a:solidFill>
                  <a:srgbClr val="9900CC"/>
                </a:solidFill>
              </a:rPr>
              <a:t>Year 10</a:t>
            </a:r>
          </a:p>
        </p:txBody>
      </p:sp>
      <p:cxnSp>
        <p:nvCxnSpPr>
          <p:cNvPr id="86" name="Straight Connector 85">
            <a:extLst>
              <a:ext uri="{FF2B5EF4-FFF2-40B4-BE49-F238E27FC236}">
                <a16:creationId xmlns:a16="http://schemas.microsoft.com/office/drawing/2014/main" id="{7D3A8114-DAF6-4A0E-966F-DEF055212992}"/>
              </a:ext>
            </a:extLst>
          </p:cNvPr>
          <p:cNvCxnSpPr>
            <a:cxnSpLocks/>
          </p:cNvCxnSpPr>
          <p:nvPr/>
        </p:nvCxnSpPr>
        <p:spPr>
          <a:xfrm flipV="1">
            <a:off x="4256516" y="3760364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Straight Connector 86">
            <a:extLst>
              <a:ext uri="{FF2B5EF4-FFF2-40B4-BE49-F238E27FC236}">
                <a16:creationId xmlns:a16="http://schemas.microsoft.com/office/drawing/2014/main" id="{789D7966-BA74-4FAC-915D-63FDD24822CE}"/>
              </a:ext>
            </a:extLst>
          </p:cNvPr>
          <p:cNvCxnSpPr>
            <a:cxnSpLocks/>
          </p:cNvCxnSpPr>
          <p:nvPr/>
        </p:nvCxnSpPr>
        <p:spPr>
          <a:xfrm flipV="1">
            <a:off x="2037239" y="3895150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5" name="TextBox 84">
            <a:extLst>
              <a:ext uri="{FF2B5EF4-FFF2-40B4-BE49-F238E27FC236}">
                <a16:creationId xmlns:a16="http://schemas.microsoft.com/office/drawing/2014/main" id="{5CB6C76B-3C89-4B89-A9C4-3BA4F531D29F}"/>
              </a:ext>
            </a:extLst>
          </p:cNvPr>
          <p:cNvSpPr txBox="1"/>
          <p:nvPr/>
        </p:nvSpPr>
        <p:spPr>
          <a:xfrm>
            <a:off x="1651010" y="3429262"/>
            <a:ext cx="888953" cy="369332"/>
          </a:xfrm>
          <a:prstGeom prst="rect">
            <a:avLst/>
          </a:prstGeom>
          <a:noFill/>
          <a:ln w="38100">
            <a:solidFill>
              <a:srgbClr val="FFFF00"/>
            </a:solidFill>
          </a:ln>
        </p:spPr>
        <p:txBody>
          <a:bodyPr wrap="square" rtlCol="0" anchor="t">
            <a:spAutoFit/>
          </a:bodyPr>
          <a:lstStyle/>
          <a:p>
            <a:pPr algn="ctr"/>
            <a:r>
              <a:rPr lang="en-US" sz="900" dirty="0">
                <a:cs typeface="Calibri"/>
              </a:rPr>
              <a:t>Averages and range</a:t>
            </a:r>
          </a:p>
        </p:txBody>
      </p:sp>
      <p:sp>
        <p:nvSpPr>
          <p:cNvPr id="88" name="TextBox 87">
            <a:extLst>
              <a:ext uri="{FF2B5EF4-FFF2-40B4-BE49-F238E27FC236}">
                <a16:creationId xmlns:a16="http://schemas.microsoft.com/office/drawing/2014/main" id="{47811D1F-8095-45FD-9113-0C5D26F38CDA}"/>
              </a:ext>
            </a:extLst>
          </p:cNvPr>
          <p:cNvSpPr txBox="1"/>
          <p:nvPr/>
        </p:nvSpPr>
        <p:spPr>
          <a:xfrm>
            <a:off x="3539477" y="3475392"/>
            <a:ext cx="1361192" cy="230832"/>
          </a:xfrm>
          <a:prstGeom prst="rect">
            <a:avLst/>
          </a:prstGeom>
          <a:noFill/>
          <a:ln w="38100">
            <a:solidFill>
              <a:srgbClr val="002060"/>
            </a:solidFill>
          </a:ln>
        </p:spPr>
        <p:txBody>
          <a:bodyPr wrap="square" rtlCol="0" anchor="t">
            <a:spAutoFit/>
          </a:bodyPr>
          <a:lstStyle/>
          <a:p>
            <a:pPr algn="ctr"/>
            <a:r>
              <a:rPr lang="en-US" sz="900" dirty="0"/>
              <a:t>Ratio and Fractions</a:t>
            </a:r>
            <a:endParaRPr lang="en-GB" sz="900" dirty="0"/>
          </a:p>
        </p:txBody>
      </p:sp>
      <p:sp>
        <p:nvSpPr>
          <p:cNvPr id="91" name="TextBox 90">
            <a:extLst>
              <a:ext uri="{FF2B5EF4-FFF2-40B4-BE49-F238E27FC236}">
                <a16:creationId xmlns:a16="http://schemas.microsoft.com/office/drawing/2014/main" id="{B8FDBF70-FB0A-4C89-8BBF-702DD2DA2BAD}"/>
              </a:ext>
            </a:extLst>
          </p:cNvPr>
          <p:cNvSpPr txBox="1"/>
          <p:nvPr/>
        </p:nvSpPr>
        <p:spPr>
          <a:xfrm>
            <a:off x="4073410" y="2418319"/>
            <a:ext cx="1361192" cy="230832"/>
          </a:xfrm>
          <a:prstGeom prst="rect">
            <a:avLst/>
          </a:prstGeom>
          <a:noFill/>
          <a:ln w="38100">
            <a:solidFill>
              <a:srgbClr val="002060"/>
            </a:solidFill>
          </a:ln>
        </p:spPr>
        <p:txBody>
          <a:bodyPr wrap="square" rtlCol="0" anchor="t">
            <a:spAutoFit/>
          </a:bodyPr>
          <a:lstStyle/>
          <a:p>
            <a:pPr algn="ctr"/>
            <a:r>
              <a:rPr lang="en-US" sz="900" dirty="0"/>
              <a:t>Percentage and interest</a:t>
            </a:r>
            <a:endParaRPr lang="en-GB" sz="900" dirty="0"/>
          </a:p>
        </p:txBody>
      </p:sp>
      <p:sp>
        <p:nvSpPr>
          <p:cNvPr id="93" name="TextBox 92">
            <a:extLst>
              <a:ext uri="{FF2B5EF4-FFF2-40B4-BE49-F238E27FC236}">
                <a16:creationId xmlns:a16="http://schemas.microsoft.com/office/drawing/2014/main" id="{CCF40A8D-BF62-438C-8C9B-EDD06F5C87DF}"/>
              </a:ext>
            </a:extLst>
          </p:cNvPr>
          <p:cNvSpPr txBox="1"/>
          <p:nvPr/>
        </p:nvSpPr>
        <p:spPr>
          <a:xfrm>
            <a:off x="2865057" y="2506961"/>
            <a:ext cx="1072750" cy="230832"/>
          </a:xfrm>
          <a:prstGeom prst="rect">
            <a:avLst/>
          </a:prstGeom>
          <a:noFill/>
          <a:ln w="38100">
            <a:solidFill>
              <a:srgbClr val="FFFF00"/>
            </a:solidFill>
          </a:ln>
        </p:spPr>
        <p:txBody>
          <a:bodyPr wrap="square" rtlCol="0" anchor="t">
            <a:spAutoFit/>
          </a:bodyPr>
          <a:lstStyle/>
          <a:p>
            <a:pPr algn="ctr"/>
            <a:r>
              <a:rPr lang="en-US" sz="900" dirty="0">
                <a:cs typeface="Calibri"/>
              </a:rPr>
              <a:t>Probability</a:t>
            </a:r>
          </a:p>
        </p:txBody>
      </p:sp>
      <p:cxnSp>
        <p:nvCxnSpPr>
          <p:cNvPr id="94" name="Straight Connector 93">
            <a:extLst>
              <a:ext uri="{FF2B5EF4-FFF2-40B4-BE49-F238E27FC236}">
                <a16:creationId xmlns:a16="http://schemas.microsoft.com/office/drawing/2014/main" id="{DF58E9E3-C5B9-4CB4-9EC7-B9F0EE1F28D8}"/>
              </a:ext>
            </a:extLst>
          </p:cNvPr>
          <p:cNvCxnSpPr>
            <a:cxnSpLocks/>
          </p:cNvCxnSpPr>
          <p:nvPr/>
        </p:nvCxnSpPr>
        <p:spPr>
          <a:xfrm flipV="1">
            <a:off x="2095486" y="2876769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TextBox 94">
            <a:extLst>
              <a:ext uri="{FF2B5EF4-FFF2-40B4-BE49-F238E27FC236}">
                <a16:creationId xmlns:a16="http://schemas.microsoft.com/office/drawing/2014/main" id="{8B65AE10-090B-43D9-A7F4-A25EB80AF485}"/>
              </a:ext>
            </a:extLst>
          </p:cNvPr>
          <p:cNvSpPr txBox="1"/>
          <p:nvPr/>
        </p:nvSpPr>
        <p:spPr>
          <a:xfrm>
            <a:off x="1327247" y="2465413"/>
            <a:ext cx="1361192" cy="369332"/>
          </a:xfrm>
          <a:prstGeom prst="rect">
            <a:avLst/>
          </a:prstGeom>
          <a:noFill/>
          <a:ln w="38100">
            <a:solidFill>
              <a:srgbClr val="002060"/>
            </a:solidFill>
          </a:ln>
        </p:spPr>
        <p:txBody>
          <a:bodyPr wrap="square" rtlCol="0" anchor="t">
            <a:spAutoFit/>
          </a:bodyPr>
          <a:lstStyle/>
          <a:p>
            <a:pPr algn="ctr"/>
            <a:r>
              <a:rPr lang="en-US" sz="900" dirty="0"/>
              <a:t>Types of number and sequences</a:t>
            </a:r>
            <a:endParaRPr lang="en-GB" sz="900" dirty="0"/>
          </a:p>
        </p:txBody>
      </p:sp>
    </p:spTree>
    <p:extLst>
      <p:ext uri="{BB962C8B-B14F-4D97-AF65-F5344CB8AC3E}">
        <p14:creationId xmlns:p14="http://schemas.microsoft.com/office/powerpoint/2010/main" val="28540284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1ccfb3b9-5c03-4012-82d0-741db3a39192">
      <UserInfo>
        <DisplayName>John Williams</DisplayName>
        <AccountId>13</AccountId>
        <AccountType/>
      </UserInfo>
    </SharedWithUsers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938EA1A64A95B48ADAE4238B8CD4F3E" ma:contentTypeVersion="6" ma:contentTypeDescription="Create a new document." ma:contentTypeScope="" ma:versionID="ee9848478c77b94d44e90bb5177f526e">
  <xsd:schema xmlns:xsd="http://www.w3.org/2001/XMLSchema" xmlns:xs="http://www.w3.org/2001/XMLSchema" xmlns:p="http://schemas.microsoft.com/office/2006/metadata/properties" xmlns:ns2="8c699e22-bc51-43b2-9ee5-14f528ae003b" xmlns:ns3="1ccfb3b9-5c03-4012-82d0-741db3a39192" targetNamespace="http://schemas.microsoft.com/office/2006/metadata/properties" ma:root="true" ma:fieldsID="0ace8ac5efe6a12ea83e252b95d7650b" ns2:_="" ns3:_="">
    <xsd:import namespace="8c699e22-bc51-43b2-9ee5-14f528ae003b"/>
    <xsd:import namespace="1ccfb3b9-5c03-4012-82d0-741db3a3919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c699e22-bc51-43b2-9ee5-14f528ae003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ccfb3b9-5c03-4012-82d0-741db3a39192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935FB79-912E-4031-B907-657447A6E7E6}">
  <ds:schemaRefs>
    <ds:schemaRef ds:uri="http://www.w3.org/XML/1998/namespace"/>
    <ds:schemaRef ds:uri="http://schemas.microsoft.com/office/2006/documentManagement/types"/>
    <ds:schemaRef ds:uri="1ccfb3b9-5c03-4012-82d0-741db3a39192"/>
    <ds:schemaRef ds:uri="http://purl.org/dc/terms/"/>
    <ds:schemaRef ds:uri="8c699e22-bc51-43b2-9ee5-14f528ae003b"/>
    <ds:schemaRef ds:uri="http://schemas.openxmlformats.org/package/2006/metadata/core-properties"/>
    <ds:schemaRef ds:uri="http://schemas.microsoft.com/office/2006/metadata/properties"/>
    <ds:schemaRef ds:uri="http://purl.org/dc/dcmitype/"/>
    <ds:schemaRef ds:uri="http://schemas.microsoft.com/office/infopath/2007/PartnerControls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CAF63E67-3B5E-4CC6-BA9B-0A34AD8284A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B9B250E-2418-43F8-B5A6-98FA4BA985A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c699e22-bc51-43b2-9ee5-14f528ae003b"/>
    <ds:schemaRef ds:uri="1ccfb3b9-5c03-4012-82d0-741db3a3919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2005</TotalTime>
  <Words>104</Words>
  <Application>Microsoft Office PowerPoint</Application>
  <PresentationFormat>A4 Paper (210x297 mm)</PresentationFormat>
  <Paragraphs>31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Waltograph UI</vt:lpstr>
      <vt:lpstr>Office Theme</vt:lpstr>
      <vt:lpstr>The BHS Learning Journey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Emma Starkey</dc:creator>
  <cp:lastModifiedBy>claire.cragg</cp:lastModifiedBy>
  <cp:revision>242</cp:revision>
  <dcterms:created xsi:type="dcterms:W3CDTF">2019-07-02T10:31:49Z</dcterms:created>
  <dcterms:modified xsi:type="dcterms:W3CDTF">2022-03-07T11:02:04Z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0x0101001938EA1A64A95B48ADAE4238B8CD4F3E</vt:lpwstr>
  </property>
</Properties>
</file>