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9A8A2-F5E2-4BDA-8EB2-1EF542E9BDC8}" v="1" dt="2021-10-29T20:11:37.215"/>
    <p1510:client id="{3EF7DAE0-9E44-7642-1589-DB45D3ABF1D1}" v="1039" dt="2020-04-29T14:20:21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3708" autoAdjust="0"/>
  </p:normalViewPr>
  <p:slideViewPr>
    <p:cSldViewPr snapToGrid="0">
      <p:cViewPr>
        <p:scale>
          <a:sx n="125" d="100"/>
          <a:sy n="125" d="100"/>
        </p:scale>
        <p:origin x="1404" y="-18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DE0F8873-11AF-4164-97F8-2F760EA9CD6E}"/>
              </a:ext>
            </a:extLst>
          </p:cNvPr>
          <p:cNvSpPr/>
          <p:nvPr/>
        </p:nvSpPr>
        <p:spPr>
          <a:xfrm>
            <a:off x="-1658555" y="-334695"/>
            <a:ext cx="6858000" cy="99513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271757" y="2944351"/>
            <a:ext cx="6550025" cy="6392546"/>
            <a:chOff x="307975" y="2969963"/>
            <a:chExt cx="6550025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r="6603"/>
            <a:stretch/>
          </p:blipFill>
          <p:spPr>
            <a:xfrm>
              <a:off x="319671" y="3935785"/>
              <a:ext cx="6080461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390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8145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KS4 Maths begins...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1a</a:t>
            </a:r>
          </a:p>
        </p:txBody>
      </p:sp>
      <p:sp>
        <p:nvSpPr>
          <p:cNvPr id="273" name="Oval 272"/>
          <p:cNvSpPr/>
          <p:nvPr/>
        </p:nvSpPr>
        <p:spPr>
          <a:xfrm>
            <a:off x="5023323" y="7198645"/>
            <a:ext cx="1340591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 Autumn Term 1b</a:t>
            </a:r>
          </a:p>
        </p:txBody>
      </p:sp>
      <p:sp>
        <p:nvSpPr>
          <p:cNvPr id="296" name="Oval 295"/>
          <p:cNvSpPr/>
          <p:nvPr/>
        </p:nvSpPr>
        <p:spPr>
          <a:xfrm>
            <a:off x="193148" y="61568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 Spring Term 2a</a:t>
            </a:r>
          </a:p>
        </p:txBody>
      </p:sp>
      <p:sp>
        <p:nvSpPr>
          <p:cNvPr id="299" name="Oval 298"/>
          <p:cNvSpPr/>
          <p:nvPr/>
        </p:nvSpPr>
        <p:spPr>
          <a:xfrm>
            <a:off x="5115769" y="5182610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2b</a:t>
            </a:r>
          </a:p>
        </p:txBody>
      </p:sp>
      <p:sp>
        <p:nvSpPr>
          <p:cNvPr id="302" name="Oval 301"/>
          <p:cNvSpPr/>
          <p:nvPr/>
        </p:nvSpPr>
        <p:spPr>
          <a:xfrm>
            <a:off x="460375" y="4129368"/>
            <a:ext cx="1338773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 Summer Term 3a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7" y="1587559"/>
            <a:ext cx="5591175" cy="1800225"/>
          </a:xfrm>
          <a:prstGeom prst="rect">
            <a:avLst/>
          </a:prstGeom>
        </p:spPr>
      </p:pic>
      <p:sp>
        <p:nvSpPr>
          <p:cNvPr id="303" name="Oval 302"/>
          <p:cNvSpPr/>
          <p:nvPr/>
        </p:nvSpPr>
        <p:spPr>
          <a:xfrm>
            <a:off x="5358097" y="3257922"/>
            <a:ext cx="1281320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 Summer Term 3b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9163" y="282759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50580" y="38404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151" y="5756390"/>
            <a:ext cx="0" cy="2583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99481" y="575489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19113" y="57458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012579" y="48058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5518" y="68111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88593" y="678552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4867" y="47964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598" y="784265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08059" y="774025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A30D88-8E8F-4D80-A4E4-7290BD085A25}"/>
              </a:ext>
            </a:extLst>
          </p:cNvPr>
          <p:cNvSpPr txBox="1"/>
          <p:nvPr/>
        </p:nvSpPr>
        <p:spPr>
          <a:xfrm>
            <a:off x="1811192" y="7334404"/>
            <a:ext cx="1526124" cy="415498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Calibri"/>
              </a:rPr>
              <a:t>Congruence, similarity and enlargement</a:t>
            </a:r>
            <a:endParaRPr lang="en-GB" sz="1050" dirty="0">
              <a:cs typeface="Calibri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6FF8030-E3D3-4754-8FC6-89DBF339D639}"/>
              </a:ext>
            </a:extLst>
          </p:cNvPr>
          <p:cNvSpPr txBox="1"/>
          <p:nvPr/>
        </p:nvSpPr>
        <p:spPr>
          <a:xfrm>
            <a:off x="3588064" y="7383399"/>
            <a:ext cx="956381" cy="25391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Calibri"/>
              </a:rPr>
              <a:t>Trigonometry</a:t>
            </a:r>
            <a:endParaRPr lang="en-GB" sz="105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EDFCCC5-C288-4056-96B7-7E40E5675D9B}"/>
              </a:ext>
            </a:extLst>
          </p:cNvPr>
          <p:cNvSpPr txBox="1"/>
          <p:nvPr/>
        </p:nvSpPr>
        <p:spPr>
          <a:xfrm>
            <a:off x="3429001" y="6385802"/>
            <a:ext cx="159013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Representing solutions of equations and inequalities</a:t>
            </a:r>
            <a:endParaRPr lang="en-GB" sz="900" dirty="0">
              <a:cs typeface="Calibri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7BE473E-6801-4191-8CB6-A4941661A686}"/>
              </a:ext>
            </a:extLst>
          </p:cNvPr>
          <p:cNvSpPr txBox="1"/>
          <p:nvPr/>
        </p:nvSpPr>
        <p:spPr>
          <a:xfrm>
            <a:off x="1984034" y="6412986"/>
            <a:ext cx="99383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Simultaneous equations</a:t>
            </a:r>
            <a:endParaRPr lang="en-GB" sz="900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8BB745A-F9C0-4F12-87D1-BAAB7881023E}"/>
              </a:ext>
            </a:extLst>
          </p:cNvPr>
          <p:cNvSpPr txBox="1"/>
          <p:nvPr/>
        </p:nvSpPr>
        <p:spPr>
          <a:xfrm>
            <a:off x="4017287" y="5429954"/>
            <a:ext cx="643766" cy="24622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000" dirty="0">
                <a:cs typeface="Calibri"/>
              </a:rPr>
              <a:t>Vectors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BFF0876C-7187-4592-9F97-0DA4A6BCA0A2}"/>
              </a:ext>
            </a:extLst>
          </p:cNvPr>
          <p:cNvSpPr txBox="1"/>
          <p:nvPr/>
        </p:nvSpPr>
        <p:spPr>
          <a:xfrm>
            <a:off x="2948983" y="5353740"/>
            <a:ext cx="749399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Working with circles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CDE632A-F630-46E8-96A8-D3527EBD7B4D}"/>
              </a:ext>
            </a:extLst>
          </p:cNvPr>
          <p:cNvSpPr txBox="1"/>
          <p:nvPr/>
        </p:nvSpPr>
        <p:spPr>
          <a:xfrm>
            <a:off x="1489809" y="5353740"/>
            <a:ext cx="828784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Angles and bearings</a:t>
            </a:r>
            <a:endParaRPr lang="en-US" sz="900" dirty="0">
              <a:cs typeface="Calibri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5CBE382-4EDD-4089-B721-2D2076B9A6B0}"/>
              </a:ext>
            </a:extLst>
          </p:cNvPr>
          <p:cNvSpPr txBox="1"/>
          <p:nvPr/>
        </p:nvSpPr>
        <p:spPr>
          <a:xfrm>
            <a:off x="4661053" y="4382692"/>
            <a:ext cx="888953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The collection of data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07539BD-265D-42FA-9E8E-C2C829CF1614}"/>
              </a:ext>
            </a:extLst>
          </p:cNvPr>
          <p:cNvSpPr txBox="1"/>
          <p:nvPr/>
        </p:nvSpPr>
        <p:spPr>
          <a:xfrm>
            <a:off x="2616713" y="3485758"/>
            <a:ext cx="717322" cy="2308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Vectors</a:t>
            </a:r>
            <a:endParaRPr lang="en-GB" sz="900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15503" y="7392498"/>
            <a:ext cx="1526125" cy="57779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1-Similarity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D97434-5F09-447A-B69C-3476B920E774}"/>
              </a:ext>
            </a:extLst>
          </p:cNvPr>
          <p:cNvSpPr txBox="1"/>
          <p:nvPr/>
        </p:nvSpPr>
        <p:spPr>
          <a:xfrm>
            <a:off x="2006220" y="4469971"/>
            <a:ext cx="2279397" cy="2308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/>
              <a:t>Processing, representing and </a:t>
            </a:r>
            <a:r>
              <a:rPr lang="en-US" sz="900" dirty="0" err="1"/>
              <a:t>analysing</a:t>
            </a:r>
            <a:r>
              <a:rPr lang="en-US" sz="900" dirty="0"/>
              <a:t> data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5203853" y="6338063"/>
            <a:ext cx="1526125" cy="577796"/>
          </a:xfrm>
          <a:prstGeom prst="rect">
            <a:avLst/>
          </a:prstGeom>
          <a:solidFill>
            <a:srgbClr val="F6F6F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2-Developing Algebra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67093" y="5181700"/>
            <a:ext cx="1120038" cy="577796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3-Geometry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5734050" y="4404793"/>
            <a:ext cx="969169" cy="748533"/>
          </a:xfrm>
          <a:prstGeom prst="rect">
            <a:avLst/>
          </a:prstGeom>
          <a:solidFill>
            <a:srgbClr val="F6F6F6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4 – The collection of data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-18708" y="3425504"/>
            <a:ext cx="1526125" cy="577796"/>
          </a:xfrm>
          <a:prstGeom prst="rect">
            <a:avLst/>
          </a:prstGeom>
          <a:solidFill>
            <a:srgbClr val="F6F6F6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4 - Proportions and proportional change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474C90A-3E08-455C-BB2C-7E5C19E820B2}"/>
              </a:ext>
            </a:extLst>
          </p:cNvPr>
          <p:cNvSpPr txBox="1"/>
          <p:nvPr/>
        </p:nvSpPr>
        <p:spPr>
          <a:xfrm>
            <a:off x="2343514" y="9442196"/>
            <a:ext cx="309441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dirty="0"/>
              <a:t>Homework on Mathswatch</a:t>
            </a:r>
            <a:endParaRPr lang="en-US" sz="4400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6AC3D04-3F89-4D63-AFE4-8F6B133F8FCE}"/>
              </a:ext>
            </a:extLst>
          </p:cNvPr>
          <p:cNvCxnSpPr>
            <a:cxnSpLocks/>
          </p:cNvCxnSpPr>
          <p:nvPr/>
        </p:nvCxnSpPr>
        <p:spPr>
          <a:xfrm flipV="1">
            <a:off x="4806124" y="27721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04D0DBAD-1295-4727-96C0-FA5B694F5E5E}"/>
              </a:ext>
            </a:extLst>
          </p:cNvPr>
          <p:cNvSpPr txBox="1"/>
          <p:nvPr/>
        </p:nvSpPr>
        <p:spPr>
          <a:xfrm>
            <a:off x="1246450" y="685593"/>
            <a:ext cx="4196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9900CC"/>
                </a:solidFill>
              </a:rPr>
              <a:t>Year 10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D3A8114-DAF6-4A0E-966F-DEF055212992}"/>
              </a:ext>
            </a:extLst>
          </p:cNvPr>
          <p:cNvCxnSpPr>
            <a:cxnSpLocks/>
          </p:cNvCxnSpPr>
          <p:nvPr/>
        </p:nvCxnSpPr>
        <p:spPr>
          <a:xfrm flipV="1">
            <a:off x="4256516" y="376036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89D7966-BA74-4FAC-915D-63FDD24822CE}"/>
              </a:ext>
            </a:extLst>
          </p:cNvPr>
          <p:cNvCxnSpPr>
            <a:cxnSpLocks/>
          </p:cNvCxnSpPr>
          <p:nvPr/>
        </p:nvCxnSpPr>
        <p:spPr>
          <a:xfrm flipV="1">
            <a:off x="2037239" y="389515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5CB6C76B-3C89-4B89-A9C4-3BA4F531D29F}"/>
              </a:ext>
            </a:extLst>
          </p:cNvPr>
          <p:cNvSpPr txBox="1"/>
          <p:nvPr/>
        </p:nvSpPr>
        <p:spPr>
          <a:xfrm>
            <a:off x="1651010" y="3429262"/>
            <a:ext cx="888953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Averages and range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811D1F-8095-45FD-9113-0C5D26F38CDA}"/>
              </a:ext>
            </a:extLst>
          </p:cNvPr>
          <p:cNvSpPr txBox="1"/>
          <p:nvPr/>
        </p:nvSpPr>
        <p:spPr>
          <a:xfrm>
            <a:off x="3539477" y="3475392"/>
            <a:ext cx="1361192" cy="2308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Ratio and Fractions</a:t>
            </a:r>
            <a:endParaRPr lang="en-GB" sz="9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8FDBF70-FB0A-4C89-8BBF-702DD2DA2BAD}"/>
              </a:ext>
            </a:extLst>
          </p:cNvPr>
          <p:cNvSpPr txBox="1"/>
          <p:nvPr/>
        </p:nvSpPr>
        <p:spPr>
          <a:xfrm>
            <a:off x="4073410" y="2418319"/>
            <a:ext cx="1361192" cy="2308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Percentage and interest</a:t>
            </a:r>
            <a:endParaRPr lang="en-GB" sz="9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CF40A8D-BF62-438C-8C9B-EDD06F5C87DF}"/>
              </a:ext>
            </a:extLst>
          </p:cNvPr>
          <p:cNvSpPr txBox="1"/>
          <p:nvPr/>
        </p:nvSpPr>
        <p:spPr>
          <a:xfrm>
            <a:off x="2865057" y="2506961"/>
            <a:ext cx="1072750" cy="2308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>
                <a:cs typeface="Calibri"/>
              </a:rPr>
              <a:t>Probability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F58E9E3-C5B9-4CB4-9EC7-B9F0EE1F28D8}"/>
              </a:ext>
            </a:extLst>
          </p:cNvPr>
          <p:cNvCxnSpPr>
            <a:cxnSpLocks/>
          </p:cNvCxnSpPr>
          <p:nvPr/>
        </p:nvCxnSpPr>
        <p:spPr>
          <a:xfrm flipV="1">
            <a:off x="2095486" y="287676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B65AE10-090B-43D9-A7F4-A25EB80AF485}"/>
              </a:ext>
            </a:extLst>
          </p:cNvPr>
          <p:cNvSpPr txBox="1"/>
          <p:nvPr/>
        </p:nvSpPr>
        <p:spPr>
          <a:xfrm>
            <a:off x="1327247" y="2465413"/>
            <a:ext cx="1361192" cy="3693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900" dirty="0"/>
              <a:t>Types of number and sequences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>John Williams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35FB79-912E-4031-B907-657447A6E7E6}">
  <ds:schemaRefs>
    <ds:schemaRef ds:uri="http://www.w3.org/XML/1998/namespace"/>
    <ds:schemaRef ds:uri="http://schemas.microsoft.com/office/2006/documentManagement/types"/>
    <ds:schemaRef ds:uri="1ccfb3b9-5c03-4012-82d0-741db3a39192"/>
    <ds:schemaRef ds:uri="http://purl.org/dc/terms/"/>
    <ds:schemaRef ds:uri="8c699e22-bc51-43b2-9ee5-14f528ae003b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AF63E67-3B5E-4CC6-BA9B-0A34AD8284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9B250E-2418-43F8-B5A6-98FA4BA985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99e22-bc51-43b2-9ee5-14f528ae003b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2005</TotalTime>
  <Words>104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claire.cragg</cp:lastModifiedBy>
  <cp:revision>242</cp:revision>
  <dcterms:created xsi:type="dcterms:W3CDTF">2019-07-02T10:31:49Z</dcterms:created>
  <dcterms:modified xsi:type="dcterms:W3CDTF">2022-03-07T11:02:04Z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