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63E7C8-DFFD-4ED2-F3D5-AD11A5786937}" v="89" dt="2020-04-13T09:27:44.825"/>
    <p1510:client id="{1D85F977-6E4A-0058-621A-6440FE99EC9B}" v="198" dt="2020-06-18T08:32:17.568"/>
    <p1510:client id="{49B062E6-7835-4780-4744-42FC7B9C62A6}" v="83" dt="2020-06-17T13:43:10.078"/>
    <p1510:client id="{6FD05E5B-B153-DDEB-A3D1-E1DFE131442D}" v="2" dt="2020-04-17T10:38:41.133"/>
    <p1510:client id="{73629753-5901-52DA-BE71-76872A957B8E}" v="6" dt="2020-06-21T09:34:15.234"/>
    <p1510:client id="{B44F08CA-5A9B-A573-27E2-BD7E6FCD8AB3}" v="16" dt="2021-06-03T08:20:44.348"/>
    <p1510:client id="{C863DA8B-2868-3690-12D3-B5C270CBD7AC}" v="57" dt="2020-06-18T09:45:28.7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0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1"/>
          <p:cNvSpPr txBox="1">
            <a:spLocks/>
          </p:cNvSpPr>
          <p:nvPr/>
        </p:nvSpPr>
        <p:spPr>
          <a:xfrm>
            <a:off x="24696" y="16856"/>
            <a:ext cx="6815511" cy="1374295"/>
          </a:xfrm>
          <a:prstGeom prst="rect">
            <a:avLst/>
          </a:prstGeom>
          <a:solidFill>
            <a:srgbClr val="9900CC"/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solidFill>
                  <a:schemeClr val="bg1"/>
                </a:solidFill>
                <a:latin typeface="Waltograph UI"/>
              </a:rPr>
              <a:t>The BHS Learning Journey - Personal Development – Preparing you for life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grpSp>
        <p:nvGrpSpPr>
          <p:cNvPr id="255" name="Group 254"/>
          <p:cNvGrpSpPr/>
          <p:nvPr/>
        </p:nvGrpSpPr>
        <p:grpSpPr>
          <a:xfrm>
            <a:off x="56997" y="2929484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4258804" y="888852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Welcome Back!</a:t>
            </a: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Autumn HT1A</a:t>
            </a:r>
          </a:p>
        </p:txBody>
      </p:sp>
      <p:sp>
        <p:nvSpPr>
          <p:cNvPr id="273" name="Oval 272"/>
          <p:cNvSpPr/>
          <p:nvPr/>
        </p:nvSpPr>
        <p:spPr>
          <a:xfrm>
            <a:off x="4868574" y="6827704"/>
            <a:ext cx="1185298" cy="739296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Autumn HT1B</a:t>
            </a:r>
          </a:p>
        </p:txBody>
      </p:sp>
      <p:sp>
        <p:nvSpPr>
          <p:cNvPr id="288" name="Rectangle 287"/>
          <p:cNvSpPr/>
          <p:nvPr/>
        </p:nvSpPr>
        <p:spPr>
          <a:xfrm>
            <a:off x="4945605" y="7530053"/>
            <a:ext cx="798771" cy="26227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 – SMHW QUIZ</a:t>
            </a:r>
            <a:endParaRPr lang="en-GB" sz="8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296" name="Oval 295"/>
          <p:cNvSpPr/>
          <p:nvPr/>
        </p:nvSpPr>
        <p:spPr>
          <a:xfrm>
            <a:off x="923358" y="548348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Spring HT2A</a:t>
            </a:r>
          </a:p>
        </p:txBody>
      </p:sp>
      <p:sp>
        <p:nvSpPr>
          <p:cNvPr id="299" name="Oval 298"/>
          <p:cNvSpPr/>
          <p:nvPr/>
        </p:nvSpPr>
        <p:spPr>
          <a:xfrm>
            <a:off x="4797875" y="4553634"/>
            <a:ext cx="1185298" cy="821430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Spring HT2B</a:t>
            </a:r>
          </a:p>
        </p:txBody>
      </p:sp>
      <p:sp>
        <p:nvSpPr>
          <p:cNvPr id="302" name="Oval 301"/>
          <p:cNvSpPr/>
          <p:nvPr/>
        </p:nvSpPr>
        <p:spPr>
          <a:xfrm>
            <a:off x="1083895" y="361532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Summer HT3A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997" y="1597029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155575" y="2309028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 10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5674146" y="2934310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Summer HT3B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58865" y="979790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7" name="Pentagon 306"/>
          <p:cNvSpPr/>
          <p:nvPr/>
        </p:nvSpPr>
        <p:spPr>
          <a:xfrm>
            <a:off x="5136120" y="1027223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11 this way!</a:t>
            </a:r>
          </a:p>
        </p:txBody>
      </p: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10</a:t>
            </a:r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00315" y="278494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2107769" y="3488864"/>
            <a:ext cx="747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1. Gang cohesion and peer pressure.</a:t>
            </a:r>
          </a:p>
          <a:p>
            <a:r>
              <a:rPr lang="en-US" sz="600" dirty="0"/>
              <a:t>. 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0" name="TextBox 119"/>
          <p:cNvSpPr txBox="1"/>
          <p:nvPr/>
        </p:nvSpPr>
        <p:spPr>
          <a:xfrm>
            <a:off x="4452590" y="2490308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963293" y="3789805"/>
            <a:ext cx="8027" cy="19750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984874" y="275652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3948147" y="4329659"/>
            <a:ext cx="648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 2. Managing time - Work/life balance</a:t>
            </a:r>
          </a:p>
          <a:p>
            <a:pPr algn="ctr"/>
            <a:r>
              <a:rPr lang="en-US" sz="600" dirty="0"/>
              <a:t>. </a:t>
            </a:r>
            <a:endParaRPr lang="en-GB" sz="600" dirty="0"/>
          </a:p>
          <a:p>
            <a:pPr algn="ctr"/>
            <a:endParaRPr lang="en-GB" sz="600" dirty="0"/>
          </a:p>
        </p:txBody>
      </p:sp>
      <p:sp>
        <p:nvSpPr>
          <p:cNvPr id="129" name="TextBox 128"/>
          <p:cNvSpPr txBox="1"/>
          <p:nvPr/>
        </p:nvSpPr>
        <p:spPr>
          <a:xfrm>
            <a:off x="4351909" y="4421993"/>
            <a:ext cx="755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 1.Coping with GCSE's, exam pressures</a:t>
            </a:r>
          </a:p>
          <a:p>
            <a:pPr algn="ctr"/>
            <a:r>
              <a:rPr lang="en-US" sz="600" dirty="0"/>
              <a:t>. 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3010306" y="4339545"/>
            <a:ext cx="12336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3. The positive associations between physical activity and promotion of mental wellbeing, including as an approach to combat stress.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1952465" y="4298279"/>
            <a:ext cx="11661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 4. Healthy lifestyle, maintaining a healthy weight, links between an inactive lifestyle and ill health, including cancer and cardiovascular ill-health. </a:t>
            </a:r>
          </a:p>
        </p:txBody>
      </p: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740439" y="4652824"/>
            <a:ext cx="249187" cy="23893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398686" y="4456292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41" name="TextBox 140"/>
          <p:cNvSpPr txBox="1"/>
          <p:nvPr/>
        </p:nvSpPr>
        <p:spPr>
          <a:xfrm>
            <a:off x="2627919" y="5421961"/>
            <a:ext cx="590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2.  Criminal justice system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3518320" y="6310987"/>
            <a:ext cx="11712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 2. Contraception - Safe sex and STI'S -  the benefits of regular self-examination and</a:t>
            </a:r>
          </a:p>
          <a:p>
            <a:r>
              <a:rPr lang="en-US" sz="600" dirty="0"/>
              <a:t>screening</a:t>
            </a:r>
          </a:p>
          <a:p>
            <a:endParaRPr lang="en-GB" sz="600" dirty="0"/>
          </a:p>
        </p:txBody>
      </p:sp>
      <p:sp>
        <p:nvSpPr>
          <p:cNvPr id="143" name="TextBox 142"/>
          <p:cNvSpPr txBox="1"/>
          <p:nvPr/>
        </p:nvSpPr>
        <p:spPr>
          <a:xfrm>
            <a:off x="2069675" y="5481659"/>
            <a:ext cx="626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1.Rule of law in Britain </a:t>
            </a:r>
          </a:p>
          <a:p>
            <a:r>
              <a:rPr lang="en-US" sz="600" dirty="0"/>
              <a:t> 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3119022" y="5405176"/>
            <a:ext cx="829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 3. Anti-social behaviour and community impacts</a:t>
            </a:r>
          </a:p>
        </p:txBody>
      </p: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141333" y="5796957"/>
            <a:ext cx="4509" cy="12649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>
            <a:off x="1888382" y="6300976"/>
            <a:ext cx="923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4. Forced marriage and honour-based violence - access to support?  FGM, and how these can affect current and future relationships.-.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2624425" y="6307407"/>
            <a:ext cx="10456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 3.Choices permitted by the law around pregnancy and abortion - all options explore</a:t>
            </a:r>
          </a:p>
          <a:p>
            <a:pPr algn="ctr"/>
            <a:r>
              <a:rPr lang="en-US" sz="600" dirty="0"/>
              <a:t>.</a:t>
            </a:r>
          </a:p>
        </p:txBody>
      </p: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837038" y="672820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108673" y="6735706"/>
            <a:ext cx="3973" cy="19109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69" name="TextBox 168"/>
          <p:cNvSpPr txBox="1"/>
          <p:nvPr/>
        </p:nvSpPr>
        <p:spPr>
          <a:xfrm>
            <a:off x="2977358" y="7290236"/>
            <a:ext cx="1124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3.  Addiction - The physical and psychological consequences of addiction, including alcohol dependency.</a:t>
            </a:r>
          </a:p>
        </p:txBody>
      </p: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603680" y="7718120"/>
            <a:ext cx="2081" cy="19240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 txBox="1"/>
          <p:nvPr/>
        </p:nvSpPr>
        <p:spPr>
          <a:xfrm>
            <a:off x="4125543" y="7266502"/>
            <a:ext cx="100016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 4. Awareness of the dangers of drugs which are prescribed but still present serious health risks. </a:t>
            </a:r>
            <a:endParaRPr lang="en-GB" sz="600" dirty="0"/>
          </a:p>
        </p:txBody>
      </p:sp>
      <p:sp>
        <p:nvSpPr>
          <p:cNvPr id="181" name="TextBox 180"/>
          <p:cNvSpPr txBox="1"/>
          <p:nvPr/>
        </p:nvSpPr>
        <p:spPr>
          <a:xfrm>
            <a:off x="650235" y="7522478"/>
            <a:ext cx="1064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1. Drugs, alcohol and  how they can create increased risky sexual behaviours.</a:t>
            </a:r>
          </a:p>
          <a:p>
            <a:r>
              <a:rPr lang="en-US" sz="600" dirty="0"/>
              <a:t>. </a:t>
            </a:r>
          </a:p>
        </p:txBody>
      </p:sp>
      <p:sp>
        <p:nvSpPr>
          <p:cNvPr id="185" name="Rectangle 184"/>
          <p:cNvSpPr/>
          <p:nvPr/>
        </p:nvSpPr>
        <p:spPr>
          <a:xfrm>
            <a:off x="49172" y="3465020"/>
            <a:ext cx="1040052" cy="104341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HT3A Crime and the law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8832BAE5-DDB2-4DC8-8119-C2753DDC5139}"/>
              </a:ext>
            </a:extLst>
          </p:cNvPr>
          <p:cNvSpPr txBox="1"/>
          <p:nvPr/>
        </p:nvSpPr>
        <p:spPr>
          <a:xfrm>
            <a:off x="2314281" y="8317974"/>
            <a:ext cx="3013683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800" dirty="0"/>
              <a:t>In your personal development lessons you will gain skills that will develop you in to a well rounded individual you will explore, relationships, health and wellbeing, the economy, crime, British values – these will all help you to live in the wider world.</a:t>
            </a:r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831875" y="7762409"/>
            <a:ext cx="180881" cy="14811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/>
          <p:cNvSpPr/>
          <p:nvPr/>
        </p:nvSpPr>
        <p:spPr>
          <a:xfrm>
            <a:off x="5488985" y="1939481"/>
            <a:ext cx="1040052" cy="104341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HT3B </a:t>
            </a:r>
            <a:r>
              <a:rPr lang="en-US" sz="1100" b="1" dirty="0">
                <a:solidFill>
                  <a:schemeClr val="tx1"/>
                </a:solidFill>
              </a:rPr>
              <a:t>Careers and Economic Education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-47771" y="8144447"/>
            <a:ext cx="1040052" cy="104341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HT1A  </a:t>
            </a:r>
            <a:r>
              <a:rPr lang="en-US" sz="1100" b="1" dirty="0">
                <a:solidFill>
                  <a:schemeClr val="tx1"/>
                </a:solidFill>
              </a:rPr>
              <a:t>Health and Mental Wellbeing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-42448" y="5397098"/>
            <a:ext cx="1040052" cy="104341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HT2A </a:t>
            </a:r>
            <a:r>
              <a:rPr lang="en-US" sz="1100" b="1" dirty="0">
                <a:solidFill>
                  <a:schemeClr val="tx1"/>
                </a:solidFill>
              </a:rPr>
              <a:t>British Values + Living in the wider world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5799491" y="5986448"/>
            <a:ext cx="1040052" cy="104341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HT1B RSE (Relationships and sex education)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67156" y="7277287"/>
            <a:ext cx="144050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dirty="0"/>
              <a:t> 2.  Health impacts - The facts about the harms from smoking tobacco and e-cigs (particularly the link to lung cancer), the benefits of quitting and how to access support to do so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070906" y="6408321"/>
            <a:ext cx="798771" cy="26227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 – SMHW QUIZ</a:t>
            </a:r>
            <a:endParaRPr lang="en-GB" sz="8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4802971" y="5530862"/>
            <a:ext cx="798771" cy="26227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 – SMHW QUIZ</a:t>
            </a:r>
            <a:endParaRPr lang="en-GB" sz="800" b="1" dirty="0">
              <a:solidFill>
                <a:schemeClr val="tx1"/>
              </a:solidFill>
              <a:cs typeface="Calibri"/>
            </a:endParaRPr>
          </a:p>
        </p:txBody>
      </p: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63189" y="4776365"/>
            <a:ext cx="9962" cy="17757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Rectangle 171"/>
          <p:cNvSpPr/>
          <p:nvPr/>
        </p:nvSpPr>
        <p:spPr>
          <a:xfrm>
            <a:off x="933843" y="4462916"/>
            <a:ext cx="798771" cy="26227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 – SMHW QUIZ</a:t>
            </a:r>
            <a:endParaRPr lang="en-GB" sz="8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5581229" y="3700084"/>
            <a:ext cx="798771" cy="26227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 – SMHW QUIZ</a:t>
            </a:r>
            <a:endParaRPr lang="en-GB" sz="800" b="1" dirty="0">
              <a:solidFill>
                <a:schemeClr val="tx1"/>
              </a:solidFill>
              <a:cs typeface="Calibri"/>
            </a:endParaRPr>
          </a:p>
        </p:txBody>
      </p: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  <a:endCxn id="182" idx="1"/>
          </p:cNvCxnSpPr>
          <p:nvPr/>
        </p:nvCxnSpPr>
        <p:spPr>
          <a:xfrm flipV="1">
            <a:off x="5301028" y="3831221"/>
            <a:ext cx="280201" cy="11467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76140" y="378712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998143" y="3805050"/>
            <a:ext cx="4509" cy="12649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Rectangle 188"/>
          <p:cNvSpPr/>
          <p:nvPr/>
        </p:nvSpPr>
        <p:spPr>
          <a:xfrm>
            <a:off x="1368416" y="2457244"/>
            <a:ext cx="798771" cy="26227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 – SMHW QUIZ</a:t>
            </a:r>
            <a:endParaRPr lang="en-GB" sz="800" b="1" dirty="0">
              <a:solidFill>
                <a:schemeClr val="tx1"/>
              </a:solidFill>
              <a:cs typeface="Calibri"/>
            </a:endParaRPr>
          </a:p>
        </p:txBody>
      </p: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771589" y="278876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TextBox 190"/>
          <p:cNvSpPr txBox="1"/>
          <p:nvPr/>
        </p:nvSpPr>
        <p:spPr>
          <a:xfrm>
            <a:off x="3060879" y="3358373"/>
            <a:ext cx="144137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2. Manipulation - factors which contribute to young people becoming involved in serious organised crime, including cybercrime. Drug runners.</a:t>
            </a:r>
          </a:p>
          <a:p>
            <a:endParaRPr lang="en-US" sz="600" dirty="0"/>
          </a:p>
        </p:txBody>
      </p:sp>
      <p:sp>
        <p:nvSpPr>
          <p:cNvPr id="194" name="Rectangle 193"/>
          <p:cNvSpPr/>
          <p:nvPr/>
        </p:nvSpPr>
        <p:spPr>
          <a:xfrm>
            <a:off x="5775907" y="4442509"/>
            <a:ext cx="1040052" cy="104341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HT2B Health and mental Wellbeing</a:t>
            </a:r>
            <a:endParaRPr lang="en-GB" sz="1200" dirty="0">
              <a:solidFill>
                <a:schemeClr val="tx1"/>
              </a:solidFill>
            </a:endParaRPr>
          </a:p>
        </p:txBody>
      </p: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576140" y="7715680"/>
            <a:ext cx="2081" cy="19240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199458" y="7967561"/>
            <a:ext cx="2081" cy="19240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532545" y="7740264"/>
            <a:ext cx="2081" cy="19240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939958" y="6797288"/>
            <a:ext cx="2081" cy="19240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715061" y="6723743"/>
            <a:ext cx="2081" cy="19240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888885" y="6723743"/>
            <a:ext cx="2081" cy="19240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 txBox="1"/>
          <p:nvPr/>
        </p:nvSpPr>
        <p:spPr>
          <a:xfrm>
            <a:off x="4594660" y="6293569"/>
            <a:ext cx="12995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1. Laws relating to, sexual consent. How people can communicate consent - Sexual exploitation, abuse, grooming, coercion, harassment, rape and domestic abuse. </a:t>
            </a:r>
          </a:p>
        </p:txBody>
      </p:sp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340419" y="5793310"/>
            <a:ext cx="4509" cy="12649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832245" y="5792306"/>
            <a:ext cx="4509" cy="12649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287029" y="4797796"/>
            <a:ext cx="4509" cy="12649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479695" y="5794144"/>
            <a:ext cx="4509" cy="12649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701146" y="4792353"/>
            <a:ext cx="4509" cy="12649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TextBox 207"/>
          <p:cNvSpPr txBox="1"/>
          <p:nvPr/>
        </p:nvSpPr>
        <p:spPr>
          <a:xfrm>
            <a:off x="4540588" y="2199088"/>
            <a:ext cx="8614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1. The benefits of setting ambitious goals and being open to opportunities in all</a:t>
            </a:r>
          </a:p>
          <a:p>
            <a:r>
              <a:rPr lang="en-US" sz="600" dirty="0"/>
              <a:t>aspects of life.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203282" y="2357202"/>
            <a:ext cx="12905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dirty="0"/>
              <a:t>2. Different types and patterns of work, including employment, self-employment and voluntary work; that everyone has a different pathway through life, education and work.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620085" y="3370630"/>
            <a:ext cx="87859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dirty="0"/>
              <a:t>3. Violence and control. What are county lines and their growth. </a:t>
            </a:r>
          </a:p>
          <a:p>
            <a:endParaRPr lang="en-US" sz="600" dirty="0"/>
          </a:p>
        </p:txBody>
      </p:sp>
      <p:sp>
        <p:nvSpPr>
          <p:cNvPr id="28" name="Rectangle 27"/>
          <p:cNvSpPr/>
          <p:nvPr/>
        </p:nvSpPr>
        <p:spPr>
          <a:xfrm>
            <a:off x="3875419" y="5400275"/>
            <a:ext cx="8887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dirty="0"/>
              <a:t>4. Community cohesion and its importance</a:t>
            </a:r>
          </a:p>
        </p:txBody>
      </p: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05935" y="5720034"/>
            <a:ext cx="151500" cy="18625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762452" y="4790170"/>
            <a:ext cx="4509" cy="12649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Rectangle 210"/>
          <p:cNvSpPr/>
          <p:nvPr/>
        </p:nvSpPr>
        <p:spPr>
          <a:xfrm>
            <a:off x="2149612" y="2398296"/>
            <a:ext cx="116049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dirty="0"/>
              <a:t>3.To  further develop your study and employability skills Developing your employability. Work experience.  What employees look at from school</a:t>
            </a:r>
          </a:p>
        </p:txBody>
      </p:sp>
      <p:cxnSp>
        <p:nvCxnSpPr>
          <p:cNvPr id="212" name="Straight Connector 2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006354" y="2867950"/>
            <a:ext cx="4509" cy="12649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6732961D139D4B91592E484C4CEA72" ma:contentTypeVersion="12" ma:contentTypeDescription="Create a new document." ma:contentTypeScope="" ma:versionID="79f938befa871ba392633763862aa9c0">
  <xsd:schema xmlns:xsd="http://www.w3.org/2001/XMLSchema" xmlns:xs="http://www.w3.org/2001/XMLSchema" xmlns:p="http://schemas.microsoft.com/office/2006/metadata/properties" xmlns:ns2="ec27fcd9-f279-4820-b8d5-c0c995a7061e" xmlns:ns3="f546131d-ecdf-4446-bca6-0ffd33f05779" targetNamespace="http://schemas.microsoft.com/office/2006/metadata/properties" ma:root="true" ma:fieldsID="9be778f2d97d02ae47d1c6d387b8e31d" ns2:_="" ns3:_="">
    <xsd:import namespace="ec27fcd9-f279-4820-b8d5-c0c995a7061e"/>
    <xsd:import namespace="f546131d-ecdf-4446-bca6-0ffd33f057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27fcd9-f279-4820-b8d5-c0c995a706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46131d-ecdf-4446-bca6-0ffd33f0577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A14E0B-B123-4722-A6A3-6742FAD1D4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27fcd9-f279-4820-b8d5-c0c995a7061e"/>
    <ds:schemaRef ds:uri="f546131d-ecdf-4446-bca6-0ffd33f057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B2C420-0248-42C8-BB7E-1DB9A6A87A0A}">
  <ds:schemaRefs>
    <ds:schemaRef ds:uri="http://schemas.microsoft.com/office/2006/metadata/properties"/>
    <ds:schemaRef ds:uri="http://schemas.microsoft.com/office/2006/documentManagement/types"/>
    <ds:schemaRef ds:uri="http://purl.org/dc/dcmitype/"/>
    <ds:schemaRef ds:uri="baff96f5-a7d4-4f1d-8526-ffc6a0e3c1dd"/>
    <ds:schemaRef ds:uri="http://www.w3.org/XML/1998/namespace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2ae8b9b8-deb7-4e47-ba09-cc2898df0d8c"/>
  </ds:schemaRefs>
</ds:datastoreItem>
</file>

<file path=customXml/itemProps3.xml><?xml version="1.0" encoding="utf-8"?>
<ds:datastoreItem xmlns:ds="http://schemas.openxmlformats.org/officeDocument/2006/customXml" ds:itemID="{BE63EF6B-7B02-4594-94B6-1B0193FFCD0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712</TotalTime>
  <Words>550</Words>
  <Application>Microsoft Office PowerPoint</Application>
  <PresentationFormat>A4 Paper (210x297 mm)</PresentationFormat>
  <Paragraphs>60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Beth Walmsley</cp:lastModifiedBy>
  <cp:revision>233</cp:revision>
  <dcterms:created xsi:type="dcterms:W3CDTF">2019-07-02T10:31:49Z</dcterms:created>
  <dcterms:modified xsi:type="dcterms:W3CDTF">2021-09-09T15:57:59Z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0x0101003F6732961D139D4B91592E484C4CEA72</vt:lpwstr>
  </property>
</Properties>
</file>