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"/>
  </p:notesMasterIdLst>
  <p:sldIdLst>
    <p:sldId id="260" r:id="rId5"/>
  </p:sldIdLst>
  <p:sldSz cx="15119350" cy="213836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  <a:srgbClr val="D56F8A"/>
    <a:srgbClr val="2DBD58"/>
    <a:srgbClr val="9588BB"/>
    <a:srgbClr val="6FA8D8"/>
    <a:srgbClr val="5FBBAF"/>
    <a:srgbClr val="FED631"/>
    <a:srgbClr val="6DA8D9"/>
    <a:srgbClr val="C1C577"/>
    <a:srgbClr val="92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3A4342-710E-410E-B57C-B3ABB6C6562B}" v="1" dt="2020-10-05T09:43:05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/>
    <p:restoredTop sz="94818"/>
  </p:normalViewPr>
  <p:slideViewPr>
    <p:cSldViewPr snapToGrid="0" snapToObjects="1">
      <p:cViewPr varScale="1">
        <p:scale>
          <a:sx n="22" d="100"/>
          <a:sy n="22" d="100"/>
        </p:scale>
        <p:origin x="23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Taylor" userId="S::ataylor@burnleyhigh.com::db2a069c-6d12-4794-9210-d2eb520292e5" providerId="AD" clId="Web-{B23A4342-710E-410E-B57C-B3ABB6C6562B}"/>
    <pc:docChg chg="modSld">
      <pc:chgData name="Alice Taylor" userId="S::ataylor@burnleyhigh.com::db2a069c-6d12-4794-9210-d2eb520292e5" providerId="AD" clId="Web-{B23A4342-710E-410E-B57C-B3ABB6C6562B}" dt="2020-10-05T09:43:05.800" v="0"/>
      <pc:docMkLst>
        <pc:docMk/>
      </pc:docMkLst>
      <pc:sldChg chg="addSp">
        <pc:chgData name="Alice Taylor" userId="S::ataylor@burnleyhigh.com::db2a069c-6d12-4794-9210-d2eb520292e5" providerId="AD" clId="Web-{B23A4342-710E-410E-B57C-B3ABB6C6562B}" dt="2020-10-05T09:43:05.800" v="0"/>
        <pc:sldMkLst>
          <pc:docMk/>
          <pc:sldMk cId="4105826592" sldId="259"/>
        </pc:sldMkLst>
        <pc:spChg chg="add">
          <ac:chgData name="Alice Taylor" userId="S::ataylor@burnleyhigh.com::db2a069c-6d12-4794-9210-d2eb520292e5" providerId="AD" clId="Web-{B23A4342-710E-410E-B57C-B3ABB6C6562B}" dt="2020-10-05T09:43:05.800" v="0"/>
          <ac:spMkLst>
            <pc:docMk/>
            <pc:sldMk cId="4105826592" sldId="259"/>
            <ac:spMk id="4" creationId="{06746BC1-6B72-4E48-AA60-E15028B27E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50BC8-EFA2-5042-A1C9-C0A69FE35B93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889EE-FEC1-8F4B-989B-AAA3D5DED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6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1pPr>
    <a:lvl2pPr marL="876041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2pPr>
    <a:lvl3pPr marL="1752082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3pPr>
    <a:lvl4pPr marL="2628123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4pPr>
    <a:lvl5pPr marL="3504164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5pPr>
    <a:lvl6pPr marL="4380205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6pPr>
    <a:lvl7pPr marL="5256246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7pPr>
    <a:lvl8pPr marL="6132286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8pPr>
    <a:lvl9pPr marL="7008327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889EE-FEC1-8F4B-989B-AAA3D5DED1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3499590"/>
            <a:ext cx="12851448" cy="7444669"/>
          </a:xfrm>
        </p:spPr>
        <p:txBody>
          <a:bodyPr anchor="b"/>
          <a:lstStyle>
            <a:lvl1pPr algn="ctr">
              <a:defRPr sz="992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11231355"/>
            <a:ext cx="11339513" cy="5162758"/>
          </a:xfrm>
        </p:spPr>
        <p:txBody>
          <a:bodyPr/>
          <a:lstStyle>
            <a:lvl1pPr marL="0" indent="0" algn="ctr">
              <a:buNone/>
              <a:defRPr sz="3968"/>
            </a:lvl1pPr>
            <a:lvl2pPr marL="755980" indent="0" algn="ctr">
              <a:buNone/>
              <a:defRPr sz="3307"/>
            </a:lvl2pPr>
            <a:lvl3pPr marL="1511960" indent="0" algn="ctr">
              <a:buNone/>
              <a:defRPr sz="2976"/>
            </a:lvl3pPr>
            <a:lvl4pPr marL="2267941" indent="0" algn="ctr">
              <a:buNone/>
              <a:defRPr sz="2646"/>
            </a:lvl4pPr>
            <a:lvl5pPr marL="3023921" indent="0" algn="ctr">
              <a:buNone/>
              <a:defRPr sz="2646"/>
            </a:lvl5pPr>
            <a:lvl6pPr marL="3779901" indent="0" algn="ctr">
              <a:buNone/>
              <a:defRPr sz="2646"/>
            </a:lvl6pPr>
            <a:lvl7pPr marL="4535881" indent="0" algn="ctr">
              <a:buNone/>
              <a:defRPr sz="2646"/>
            </a:lvl7pPr>
            <a:lvl8pPr marL="5291861" indent="0" algn="ctr">
              <a:buNone/>
              <a:defRPr sz="2646"/>
            </a:lvl8pPr>
            <a:lvl9pPr marL="6047842" indent="0" algn="ctr">
              <a:buNone/>
              <a:defRPr sz="2646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23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02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1138480"/>
            <a:ext cx="3260110" cy="1812163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1138480"/>
            <a:ext cx="9591338" cy="181216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6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8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5331063"/>
            <a:ext cx="13040439" cy="8894992"/>
          </a:xfrm>
        </p:spPr>
        <p:txBody>
          <a:bodyPr anchor="b"/>
          <a:lstStyle>
            <a:lvl1pPr>
              <a:defRPr sz="992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14310205"/>
            <a:ext cx="13040439" cy="4677666"/>
          </a:xfrm>
        </p:spPr>
        <p:txBody>
          <a:bodyPr/>
          <a:lstStyle>
            <a:lvl1pPr marL="0" indent="0">
              <a:buNone/>
              <a:defRPr sz="3968">
                <a:solidFill>
                  <a:schemeClr val="tx1"/>
                </a:solidFill>
              </a:defRPr>
            </a:lvl1pPr>
            <a:lvl2pPr marL="755980" indent="0">
              <a:buNone/>
              <a:defRPr sz="3307">
                <a:solidFill>
                  <a:schemeClr val="tx1">
                    <a:tint val="75000"/>
                  </a:schemeClr>
                </a:solidFill>
              </a:defRPr>
            </a:lvl2pPr>
            <a:lvl3pPr marL="1511960" indent="0">
              <a:buNone/>
              <a:defRPr sz="2976">
                <a:solidFill>
                  <a:schemeClr val="tx1">
                    <a:tint val="75000"/>
                  </a:schemeClr>
                </a:solidFill>
              </a:defRPr>
            </a:lvl3pPr>
            <a:lvl4pPr marL="226794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4pPr>
            <a:lvl5pPr marL="302392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5pPr>
            <a:lvl6pPr marL="377990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6pPr>
            <a:lvl7pPr marL="453588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7pPr>
            <a:lvl8pPr marL="529186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8pPr>
            <a:lvl9pPr marL="6047842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5692400"/>
            <a:ext cx="6425724" cy="13567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5692400"/>
            <a:ext cx="6425724" cy="13567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62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138485"/>
            <a:ext cx="13040439" cy="413317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5241960"/>
            <a:ext cx="6396193" cy="2569003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7810963"/>
            <a:ext cx="6396193" cy="11488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5241960"/>
            <a:ext cx="6427693" cy="2569003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7810963"/>
            <a:ext cx="6427693" cy="11488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9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7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425575"/>
            <a:ext cx="4876384" cy="4989513"/>
          </a:xfrm>
        </p:spPr>
        <p:txBody>
          <a:bodyPr anchor="b"/>
          <a:lstStyle>
            <a:lvl1pPr>
              <a:defRPr sz="529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3078850"/>
            <a:ext cx="7654171" cy="15196234"/>
          </a:xfrm>
        </p:spPr>
        <p:txBody>
          <a:bodyPr/>
          <a:lstStyle>
            <a:lvl1pPr>
              <a:defRPr sz="5291"/>
            </a:lvl1pPr>
            <a:lvl2pPr>
              <a:defRPr sz="4630"/>
            </a:lvl2pPr>
            <a:lvl3pPr>
              <a:defRPr sz="3968"/>
            </a:lvl3pPr>
            <a:lvl4pPr>
              <a:defRPr sz="3307"/>
            </a:lvl4pPr>
            <a:lvl5pPr>
              <a:defRPr sz="3307"/>
            </a:lvl5pPr>
            <a:lvl6pPr>
              <a:defRPr sz="3307"/>
            </a:lvl6pPr>
            <a:lvl7pPr>
              <a:defRPr sz="3307"/>
            </a:lvl7pPr>
            <a:lvl8pPr>
              <a:defRPr sz="3307"/>
            </a:lvl8pPr>
            <a:lvl9pPr>
              <a:defRPr sz="330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6415088"/>
            <a:ext cx="4876384" cy="11884743"/>
          </a:xfrm>
        </p:spPr>
        <p:txBody>
          <a:bodyPr/>
          <a:lstStyle>
            <a:lvl1pPr marL="0" indent="0">
              <a:buNone/>
              <a:defRPr sz="2646"/>
            </a:lvl1pPr>
            <a:lvl2pPr marL="755980" indent="0">
              <a:buNone/>
              <a:defRPr sz="2315"/>
            </a:lvl2pPr>
            <a:lvl3pPr marL="1511960" indent="0">
              <a:buNone/>
              <a:defRPr sz="1984"/>
            </a:lvl3pPr>
            <a:lvl4pPr marL="2267941" indent="0">
              <a:buNone/>
              <a:defRPr sz="1654"/>
            </a:lvl4pPr>
            <a:lvl5pPr marL="3023921" indent="0">
              <a:buNone/>
              <a:defRPr sz="1654"/>
            </a:lvl5pPr>
            <a:lvl6pPr marL="3779901" indent="0">
              <a:buNone/>
              <a:defRPr sz="1654"/>
            </a:lvl6pPr>
            <a:lvl7pPr marL="4535881" indent="0">
              <a:buNone/>
              <a:defRPr sz="1654"/>
            </a:lvl7pPr>
            <a:lvl8pPr marL="5291861" indent="0">
              <a:buNone/>
              <a:defRPr sz="1654"/>
            </a:lvl8pPr>
            <a:lvl9pPr marL="6047842" indent="0">
              <a:buNone/>
              <a:defRPr sz="165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1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425575"/>
            <a:ext cx="4876384" cy="4989513"/>
          </a:xfrm>
        </p:spPr>
        <p:txBody>
          <a:bodyPr anchor="b"/>
          <a:lstStyle>
            <a:lvl1pPr>
              <a:defRPr sz="529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3078850"/>
            <a:ext cx="7654171" cy="15196234"/>
          </a:xfrm>
        </p:spPr>
        <p:txBody>
          <a:bodyPr anchor="t"/>
          <a:lstStyle>
            <a:lvl1pPr marL="0" indent="0">
              <a:buNone/>
              <a:defRPr sz="5291"/>
            </a:lvl1pPr>
            <a:lvl2pPr marL="755980" indent="0">
              <a:buNone/>
              <a:defRPr sz="4630"/>
            </a:lvl2pPr>
            <a:lvl3pPr marL="1511960" indent="0">
              <a:buNone/>
              <a:defRPr sz="3968"/>
            </a:lvl3pPr>
            <a:lvl4pPr marL="2267941" indent="0">
              <a:buNone/>
              <a:defRPr sz="3307"/>
            </a:lvl4pPr>
            <a:lvl5pPr marL="3023921" indent="0">
              <a:buNone/>
              <a:defRPr sz="3307"/>
            </a:lvl5pPr>
            <a:lvl6pPr marL="3779901" indent="0">
              <a:buNone/>
              <a:defRPr sz="3307"/>
            </a:lvl6pPr>
            <a:lvl7pPr marL="4535881" indent="0">
              <a:buNone/>
              <a:defRPr sz="3307"/>
            </a:lvl7pPr>
            <a:lvl8pPr marL="5291861" indent="0">
              <a:buNone/>
              <a:defRPr sz="3307"/>
            </a:lvl8pPr>
            <a:lvl9pPr marL="6047842" indent="0">
              <a:buNone/>
              <a:defRPr sz="330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6415088"/>
            <a:ext cx="4876384" cy="11884743"/>
          </a:xfrm>
        </p:spPr>
        <p:txBody>
          <a:bodyPr/>
          <a:lstStyle>
            <a:lvl1pPr marL="0" indent="0">
              <a:buNone/>
              <a:defRPr sz="2646"/>
            </a:lvl1pPr>
            <a:lvl2pPr marL="755980" indent="0">
              <a:buNone/>
              <a:defRPr sz="2315"/>
            </a:lvl2pPr>
            <a:lvl3pPr marL="1511960" indent="0">
              <a:buNone/>
              <a:defRPr sz="1984"/>
            </a:lvl3pPr>
            <a:lvl4pPr marL="2267941" indent="0">
              <a:buNone/>
              <a:defRPr sz="1654"/>
            </a:lvl4pPr>
            <a:lvl5pPr marL="3023921" indent="0">
              <a:buNone/>
              <a:defRPr sz="1654"/>
            </a:lvl5pPr>
            <a:lvl6pPr marL="3779901" indent="0">
              <a:buNone/>
              <a:defRPr sz="1654"/>
            </a:lvl6pPr>
            <a:lvl7pPr marL="4535881" indent="0">
              <a:buNone/>
              <a:defRPr sz="1654"/>
            </a:lvl7pPr>
            <a:lvl8pPr marL="5291861" indent="0">
              <a:buNone/>
              <a:defRPr sz="1654"/>
            </a:lvl8pPr>
            <a:lvl9pPr marL="6047842" indent="0">
              <a:buNone/>
              <a:defRPr sz="165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1138485"/>
            <a:ext cx="13040439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5692400"/>
            <a:ext cx="13040439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19819457"/>
            <a:ext cx="340185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19819457"/>
            <a:ext cx="5102781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19819457"/>
            <a:ext cx="340185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9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511960" rtl="0" eaLnBrk="1" latinLnBrk="0" hangingPunct="1">
        <a:lnSpc>
          <a:spcPct val="90000"/>
        </a:lnSpc>
        <a:spcBef>
          <a:spcPct val="0"/>
        </a:spcBef>
        <a:buNone/>
        <a:defRPr sz="72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90" indent="-377990" algn="l" defTabSz="1511960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4630" kern="1200">
          <a:solidFill>
            <a:schemeClr val="tx1"/>
          </a:solidFill>
          <a:latin typeface="+mn-lt"/>
          <a:ea typeface="+mn-ea"/>
          <a:cs typeface="+mn-cs"/>
        </a:defRPr>
      </a:lvl1pPr>
      <a:lvl2pPr marL="1133970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2pPr>
      <a:lvl3pPr marL="188995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3pPr>
      <a:lvl4pPr marL="264593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40191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415789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91387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66985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42583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5598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51196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3pPr>
      <a:lvl4pPr marL="226794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02392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377990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53588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29186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047842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microsoft.com/office/2007/relationships/hdphoto" Target="../media/hdphoto2.wdp"/><Relationship Id="rId18" Type="http://schemas.openxmlformats.org/officeDocument/2006/relationships/image" Target="../media/image13.tiff"/><Relationship Id="rId3" Type="http://schemas.openxmlformats.org/officeDocument/2006/relationships/image" Target="../media/image1.tiff"/><Relationship Id="rId21" Type="http://schemas.openxmlformats.org/officeDocument/2006/relationships/image" Target="../media/image16.png"/><Relationship Id="rId7" Type="http://schemas.openxmlformats.org/officeDocument/2006/relationships/image" Target="../media/image5.emf"/><Relationship Id="rId12" Type="http://schemas.microsoft.com/office/2007/relationships/hdphoto" Target="../media/hdphoto1.wdp"/><Relationship Id="rId17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tiff"/><Relationship Id="rId20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3.tiff"/><Relationship Id="rId15" Type="http://schemas.microsoft.com/office/2007/relationships/hdphoto" Target="../media/hdphoto3.wdp"/><Relationship Id="rId23" Type="http://schemas.openxmlformats.org/officeDocument/2006/relationships/image" Target="../media/image18.tiff"/><Relationship Id="rId10" Type="http://schemas.openxmlformats.org/officeDocument/2006/relationships/image" Target="../media/image8.tiff"/><Relationship Id="rId19" Type="http://schemas.openxmlformats.org/officeDocument/2006/relationships/image" Target="../media/image14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Relationship Id="rId14" Type="http://schemas.openxmlformats.org/officeDocument/2006/relationships/image" Target="../media/image10.tiff"/><Relationship Id="rId22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585C0B1-588C-BF41-B30E-76A1309B7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2" t="20612" r="19601" b="20217"/>
          <a:stretch/>
        </p:blipFill>
        <p:spPr>
          <a:xfrm>
            <a:off x="2622303" y="11985155"/>
            <a:ext cx="1162621" cy="11390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53FBE6-A317-854E-9ED2-F692F0D2A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38" y="19527698"/>
            <a:ext cx="1668458" cy="1671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BA2080-4069-B444-8D07-4F5238790B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54" t="13336" r="10664" b="7522"/>
          <a:stretch/>
        </p:blipFill>
        <p:spPr>
          <a:xfrm>
            <a:off x="166930" y="15481890"/>
            <a:ext cx="1248186" cy="1270000"/>
          </a:xfrm>
          <a:prstGeom prst="rect">
            <a:avLst/>
          </a:prstGeom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DF22C74-6D7F-DF48-845D-359B42D567B9}"/>
              </a:ext>
            </a:extLst>
          </p:cNvPr>
          <p:cNvGrpSpPr/>
          <p:nvPr/>
        </p:nvGrpSpPr>
        <p:grpSpPr>
          <a:xfrm>
            <a:off x="835045" y="2355225"/>
            <a:ext cx="13004780" cy="17678176"/>
            <a:chOff x="835045" y="2355225"/>
            <a:chExt cx="13004780" cy="1767817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74C83AE-4474-E943-816B-E39A40DF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9525" y="2583601"/>
              <a:ext cx="12560300" cy="17449800"/>
            </a:xfrm>
            <a:prstGeom prst="rect">
              <a:avLst/>
            </a:prstGeom>
          </p:spPr>
        </p:pic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CB4EC6F-079E-094B-A948-E91EDB1F97ED}"/>
                </a:ext>
              </a:extLst>
            </p:cNvPr>
            <p:cNvSpPr/>
            <p:nvPr/>
          </p:nvSpPr>
          <p:spPr>
            <a:xfrm>
              <a:off x="835045" y="2355225"/>
              <a:ext cx="4292540" cy="15052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D262F34-6222-3B4F-9ECA-F2E1124047BB}"/>
              </a:ext>
            </a:extLst>
          </p:cNvPr>
          <p:cNvSpPr/>
          <p:nvPr/>
        </p:nvSpPr>
        <p:spPr>
          <a:xfrm>
            <a:off x="0" y="0"/>
            <a:ext cx="15119350" cy="146729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Year 10</a:t>
            </a:r>
          </a:p>
          <a:p>
            <a:pPr algn="ctr"/>
            <a:r>
              <a:rPr lang="en-US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Learning Journey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B41D090-DDF4-B24A-B350-14DEAA0BD368}"/>
              </a:ext>
            </a:extLst>
          </p:cNvPr>
          <p:cNvSpPr/>
          <p:nvPr/>
        </p:nvSpPr>
        <p:spPr>
          <a:xfrm>
            <a:off x="4353339" y="5466984"/>
            <a:ext cx="298174" cy="2981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1C6DAC-6476-4D4F-8716-641278C61A8C}"/>
              </a:ext>
            </a:extLst>
          </p:cNvPr>
          <p:cNvGrpSpPr/>
          <p:nvPr/>
        </p:nvGrpSpPr>
        <p:grpSpPr>
          <a:xfrm>
            <a:off x="11691623" y="19261689"/>
            <a:ext cx="1219200" cy="1219200"/>
            <a:chOff x="5324475" y="1985907"/>
            <a:chExt cx="1219200" cy="12192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A22618E-2C6A-6841-900C-E8D4B9189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24475" y="1985907"/>
              <a:ext cx="1219200" cy="1219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64836D-2358-5D47-80C7-93C571355983}"/>
                </a:ext>
              </a:extLst>
            </p:cNvPr>
            <p:cNvSpPr txBox="1"/>
            <p:nvPr/>
          </p:nvSpPr>
          <p:spPr>
            <a:xfrm>
              <a:off x="5415886" y="2393756"/>
              <a:ext cx="1040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Gill Sans" panose="020B0502020104020203" pitchFamily="34" charset="-79"/>
                  <a:cs typeface="Gill Sans" panose="020B0502020104020203" pitchFamily="34" charset="-79"/>
                </a:rPr>
                <a:t>HT1a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7833E66F-F2B4-9A4D-92A1-95947EAAA2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9111" y="16279476"/>
            <a:ext cx="1219200" cy="12192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217614E-238D-EA44-9417-7C95790B93E0}"/>
              </a:ext>
            </a:extLst>
          </p:cNvPr>
          <p:cNvSpPr txBox="1"/>
          <p:nvPr/>
        </p:nvSpPr>
        <p:spPr>
          <a:xfrm>
            <a:off x="13031538" y="16679701"/>
            <a:ext cx="104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HT1b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22358692-76DE-6946-8C9A-4BADFE6A16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18" t="4569" r="9820" b="5578"/>
          <a:stretch/>
        </p:blipFill>
        <p:spPr>
          <a:xfrm>
            <a:off x="5122281" y="20076823"/>
            <a:ext cx="1041510" cy="1185179"/>
          </a:xfrm>
          <a:prstGeom prst="rect">
            <a:avLst/>
          </a:prstGeom>
        </p:spPr>
      </p:pic>
      <p:sp>
        <p:nvSpPr>
          <p:cNvPr id="131" name="Oval 130">
            <a:extLst>
              <a:ext uri="{FF2B5EF4-FFF2-40B4-BE49-F238E27FC236}">
                <a16:creationId xmlns:a16="http://schemas.microsoft.com/office/drawing/2014/main" id="{2F65FE76-AD61-3C4D-8D2C-0A9FBDBA2226}"/>
              </a:ext>
            </a:extLst>
          </p:cNvPr>
          <p:cNvSpPr/>
          <p:nvPr/>
        </p:nvSpPr>
        <p:spPr>
          <a:xfrm>
            <a:off x="4507017" y="3199137"/>
            <a:ext cx="781212" cy="781212"/>
          </a:xfrm>
          <a:prstGeom prst="ellipse">
            <a:avLst/>
          </a:prstGeom>
          <a:solidFill>
            <a:srgbClr val="D56F8A"/>
          </a:solidFill>
          <a:ln w="165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39C6D16-0045-B147-9041-619331860BD6}"/>
              </a:ext>
            </a:extLst>
          </p:cNvPr>
          <p:cNvGrpSpPr/>
          <p:nvPr/>
        </p:nvGrpSpPr>
        <p:grpSpPr>
          <a:xfrm>
            <a:off x="1618418" y="1941102"/>
            <a:ext cx="2686060" cy="2471938"/>
            <a:chOff x="1618418" y="1941102"/>
            <a:chExt cx="2686060" cy="2471938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B13560F6-14A3-594F-A7BC-211A4B26B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4545"/>
            <a:stretch/>
          </p:blipFill>
          <p:spPr>
            <a:xfrm>
              <a:off x="1618418" y="1941102"/>
              <a:ext cx="2686060" cy="2471938"/>
            </a:xfrm>
            <a:prstGeom prst="rect">
              <a:avLst/>
            </a:prstGeom>
          </p:spPr>
        </p:pic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D4181CCB-5330-014A-9319-E7D8A30DF96D}"/>
                </a:ext>
              </a:extLst>
            </p:cNvPr>
            <p:cNvSpPr/>
            <p:nvPr/>
          </p:nvSpPr>
          <p:spPr>
            <a:xfrm>
              <a:off x="2351870" y="2692400"/>
              <a:ext cx="1224450" cy="254000"/>
            </a:xfrm>
            <a:custGeom>
              <a:avLst/>
              <a:gdLst>
                <a:gd name="connsiteX0" fmla="*/ 5250 w 1224450"/>
                <a:gd name="connsiteY0" fmla="*/ 71120 h 254000"/>
                <a:gd name="connsiteX1" fmla="*/ 5250 w 1224450"/>
                <a:gd name="connsiteY1" fmla="*/ 152400 h 254000"/>
                <a:gd name="connsiteX2" fmla="*/ 20490 w 1224450"/>
                <a:gd name="connsiteY2" fmla="*/ 182880 h 254000"/>
                <a:gd name="connsiteX3" fmla="*/ 35730 w 1224450"/>
                <a:gd name="connsiteY3" fmla="*/ 193040 h 254000"/>
                <a:gd name="connsiteX4" fmla="*/ 56050 w 1224450"/>
                <a:gd name="connsiteY4" fmla="*/ 223520 h 254000"/>
                <a:gd name="connsiteX5" fmla="*/ 81450 w 1224450"/>
                <a:gd name="connsiteY5" fmla="*/ 248920 h 254000"/>
                <a:gd name="connsiteX6" fmla="*/ 96690 w 1224450"/>
                <a:gd name="connsiteY6" fmla="*/ 254000 h 254000"/>
                <a:gd name="connsiteX7" fmla="*/ 198290 w 1224450"/>
                <a:gd name="connsiteY7" fmla="*/ 243840 h 254000"/>
                <a:gd name="connsiteX8" fmla="*/ 228770 w 1224450"/>
                <a:gd name="connsiteY8" fmla="*/ 233680 h 254000"/>
                <a:gd name="connsiteX9" fmla="*/ 264330 w 1224450"/>
                <a:gd name="connsiteY9" fmla="*/ 228600 h 254000"/>
                <a:gd name="connsiteX10" fmla="*/ 284650 w 1224450"/>
                <a:gd name="connsiteY10" fmla="*/ 223520 h 254000"/>
                <a:gd name="connsiteX11" fmla="*/ 345610 w 1224450"/>
                <a:gd name="connsiteY11" fmla="*/ 213360 h 254000"/>
                <a:gd name="connsiteX12" fmla="*/ 386250 w 1224450"/>
                <a:gd name="connsiteY12" fmla="*/ 218440 h 254000"/>
                <a:gd name="connsiteX13" fmla="*/ 365930 w 1224450"/>
                <a:gd name="connsiteY13" fmla="*/ 223520 h 254000"/>
                <a:gd name="connsiteX14" fmla="*/ 396410 w 1224450"/>
                <a:gd name="connsiteY14" fmla="*/ 218440 h 254000"/>
                <a:gd name="connsiteX15" fmla="*/ 462450 w 1224450"/>
                <a:gd name="connsiteY15" fmla="*/ 208280 h 254000"/>
                <a:gd name="connsiteX16" fmla="*/ 487850 w 1224450"/>
                <a:gd name="connsiteY16" fmla="*/ 203200 h 254000"/>
                <a:gd name="connsiteX17" fmla="*/ 508170 w 1224450"/>
                <a:gd name="connsiteY17" fmla="*/ 198120 h 254000"/>
                <a:gd name="connsiteX18" fmla="*/ 548810 w 1224450"/>
                <a:gd name="connsiteY18" fmla="*/ 193040 h 254000"/>
                <a:gd name="connsiteX19" fmla="*/ 731690 w 1224450"/>
                <a:gd name="connsiteY19" fmla="*/ 208280 h 254000"/>
                <a:gd name="connsiteX20" fmla="*/ 873930 w 1224450"/>
                <a:gd name="connsiteY20" fmla="*/ 213360 h 254000"/>
                <a:gd name="connsiteX21" fmla="*/ 1006010 w 1224450"/>
                <a:gd name="connsiteY21" fmla="*/ 228600 h 254000"/>
                <a:gd name="connsiteX22" fmla="*/ 1072050 w 1224450"/>
                <a:gd name="connsiteY22" fmla="*/ 243840 h 254000"/>
                <a:gd name="connsiteX23" fmla="*/ 1087290 w 1224450"/>
                <a:gd name="connsiteY23" fmla="*/ 248920 h 254000"/>
                <a:gd name="connsiteX24" fmla="*/ 1178730 w 1224450"/>
                <a:gd name="connsiteY24" fmla="*/ 243840 h 254000"/>
                <a:gd name="connsiteX25" fmla="*/ 1188890 w 1224450"/>
                <a:gd name="connsiteY25" fmla="*/ 228600 h 254000"/>
                <a:gd name="connsiteX26" fmla="*/ 1199050 w 1224450"/>
                <a:gd name="connsiteY26" fmla="*/ 198120 h 254000"/>
                <a:gd name="connsiteX27" fmla="*/ 1209210 w 1224450"/>
                <a:gd name="connsiteY27" fmla="*/ 162560 h 254000"/>
                <a:gd name="connsiteX28" fmla="*/ 1219370 w 1224450"/>
                <a:gd name="connsiteY28" fmla="*/ 116840 h 254000"/>
                <a:gd name="connsiteX29" fmla="*/ 1224450 w 1224450"/>
                <a:gd name="connsiteY29" fmla="*/ 96520 h 254000"/>
                <a:gd name="connsiteX30" fmla="*/ 1209210 w 1224450"/>
                <a:gd name="connsiteY30" fmla="*/ 45720 h 254000"/>
                <a:gd name="connsiteX31" fmla="*/ 1188890 w 1224450"/>
                <a:gd name="connsiteY31" fmla="*/ 40640 h 254000"/>
                <a:gd name="connsiteX32" fmla="*/ 1158410 w 1224450"/>
                <a:gd name="connsiteY32" fmla="*/ 30480 h 254000"/>
                <a:gd name="connsiteX33" fmla="*/ 1021250 w 1224450"/>
                <a:gd name="connsiteY33" fmla="*/ 20320 h 254000"/>
                <a:gd name="connsiteX34" fmla="*/ 975530 w 1224450"/>
                <a:gd name="connsiteY34" fmla="*/ 15240 h 254000"/>
                <a:gd name="connsiteX35" fmla="*/ 955210 w 1224450"/>
                <a:gd name="connsiteY35" fmla="*/ 10160 h 254000"/>
                <a:gd name="connsiteX36" fmla="*/ 746930 w 1224450"/>
                <a:gd name="connsiteY36" fmla="*/ 0 h 254000"/>
                <a:gd name="connsiteX37" fmla="*/ 574210 w 1224450"/>
                <a:gd name="connsiteY37" fmla="*/ 5080 h 254000"/>
                <a:gd name="connsiteX38" fmla="*/ 538650 w 1224450"/>
                <a:gd name="connsiteY38" fmla="*/ 10160 h 254000"/>
                <a:gd name="connsiteX39" fmla="*/ 498010 w 1224450"/>
                <a:gd name="connsiteY39" fmla="*/ 15240 h 254000"/>
                <a:gd name="connsiteX40" fmla="*/ 447210 w 1224450"/>
                <a:gd name="connsiteY40" fmla="*/ 15240 h 254000"/>
                <a:gd name="connsiteX41" fmla="*/ 335450 w 1224450"/>
                <a:gd name="connsiteY41" fmla="*/ 20320 h 254000"/>
                <a:gd name="connsiteX42" fmla="*/ 249090 w 1224450"/>
                <a:gd name="connsiteY42" fmla="*/ 25400 h 254000"/>
                <a:gd name="connsiteX43" fmla="*/ 188130 w 1224450"/>
                <a:gd name="connsiteY43" fmla="*/ 35560 h 254000"/>
                <a:gd name="connsiteX44" fmla="*/ 162730 w 1224450"/>
                <a:gd name="connsiteY44" fmla="*/ 40640 h 254000"/>
                <a:gd name="connsiteX45" fmla="*/ 71290 w 1224450"/>
                <a:gd name="connsiteY45" fmla="*/ 45720 h 254000"/>
                <a:gd name="connsiteX46" fmla="*/ 35730 w 1224450"/>
                <a:gd name="connsiteY46" fmla="*/ 55880 h 254000"/>
                <a:gd name="connsiteX47" fmla="*/ 5250 w 1224450"/>
                <a:gd name="connsiteY47" fmla="*/ 7112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24450" h="254000">
                  <a:moveTo>
                    <a:pt x="5250" y="71120"/>
                  </a:moveTo>
                  <a:cubicBezTo>
                    <a:pt x="170" y="87207"/>
                    <a:pt x="-3443" y="113283"/>
                    <a:pt x="5250" y="152400"/>
                  </a:cubicBezTo>
                  <a:cubicBezTo>
                    <a:pt x="7611" y="163024"/>
                    <a:pt x="12661" y="175051"/>
                    <a:pt x="20490" y="182880"/>
                  </a:cubicBezTo>
                  <a:cubicBezTo>
                    <a:pt x="24807" y="187197"/>
                    <a:pt x="30650" y="189653"/>
                    <a:pt x="35730" y="193040"/>
                  </a:cubicBezTo>
                  <a:lnTo>
                    <a:pt x="56050" y="223520"/>
                  </a:lnTo>
                  <a:cubicBezTo>
                    <a:pt x="66210" y="238760"/>
                    <a:pt x="64517" y="240453"/>
                    <a:pt x="81450" y="248920"/>
                  </a:cubicBezTo>
                  <a:cubicBezTo>
                    <a:pt x="86239" y="251315"/>
                    <a:pt x="91610" y="252307"/>
                    <a:pt x="96690" y="254000"/>
                  </a:cubicBezTo>
                  <a:cubicBezTo>
                    <a:pt x="103926" y="253342"/>
                    <a:pt x="186381" y="246222"/>
                    <a:pt x="198290" y="243840"/>
                  </a:cubicBezTo>
                  <a:cubicBezTo>
                    <a:pt x="208792" y="241740"/>
                    <a:pt x="218168" y="235195"/>
                    <a:pt x="228770" y="233680"/>
                  </a:cubicBezTo>
                  <a:cubicBezTo>
                    <a:pt x="240623" y="231987"/>
                    <a:pt x="252549" y="230742"/>
                    <a:pt x="264330" y="228600"/>
                  </a:cubicBezTo>
                  <a:cubicBezTo>
                    <a:pt x="271199" y="227351"/>
                    <a:pt x="277834" y="225035"/>
                    <a:pt x="284650" y="223520"/>
                  </a:cubicBezTo>
                  <a:cubicBezTo>
                    <a:pt x="311392" y="217577"/>
                    <a:pt x="315924" y="217601"/>
                    <a:pt x="345610" y="213360"/>
                  </a:cubicBezTo>
                  <a:cubicBezTo>
                    <a:pt x="359157" y="215053"/>
                    <a:pt x="374039" y="212335"/>
                    <a:pt x="386250" y="218440"/>
                  </a:cubicBezTo>
                  <a:cubicBezTo>
                    <a:pt x="392495" y="221562"/>
                    <a:pt x="358948" y="223520"/>
                    <a:pt x="365930" y="223520"/>
                  </a:cubicBezTo>
                  <a:cubicBezTo>
                    <a:pt x="376230" y="223520"/>
                    <a:pt x="386230" y="220006"/>
                    <a:pt x="396410" y="218440"/>
                  </a:cubicBezTo>
                  <a:cubicBezTo>
                    <a:pt x="433513" y="212732"/>
                    <a:pt x="427603" y="214616"/>
                    <a:pt x="462450" y="208280"/>
                  </a:cubicBezTo>
                  <a:cubicBezTo>
                    <a:pt x="470945" y="206735"/>
                    <a:pt x="479421" y="205073"/>
                    <a:pt x="487850" y="203200"/>
                  </a:cubicBezTo>
                  <a:cubicBezTo>
                    <a:pt x="494666" y="201685"/>
                    <a:pt x="501283" y="199268"/>
                    <a:pt x="508170" y="198120"/>
                  </a:cubicBezTo>
                  <a:cubicBezTo>
                    <a:pt x="521636" y="195876"/>
                    <a:pt x="535263" y="194733"/>
                    <a:pt x="548810" y="193040"/>
                  </a:cubicBezTo>
                  <a:cubicBezTo>
                    <a:pt x="590376" y="196819"/>
                    <a:pt x="682896" y="205956"/>
                    <a:pt x="731690" y="208280"/>
                  </a:cubicBezTo>
                  <a:cubicBezTo>
                    <a:pt x="779080" y="210537"/>
                    <a:pt x="826517" y="211667"/>
                    <a:pt x="873930" y="213360"/>
                  </a:cubicBezTo>
                  <a:cubicBezTo>
                    <a:pt x="936579" y="234243"/>
                    <a:pt x="893714" y="222985"/>
                    <a:pt x="1006010" y="228600"/>
                  </a:cubicBezTo>
                  <a:cubicBezTo>
                    <a:pt x="1052172" y="235195"/>
                    <a:pt x="1030211" y="229894"/>
                    <a:pt x="1072050" y="243840"/>
                  </a:cubicBezTo>
                  <a:lnTo>
                    <a:pt x="1087290" y="248920"/>
                  </a:lnTo>
                  <a:cubicBezTo>
                    <a:pt x="1117770" y="247227"/>
                    <a:pt x="1148796" y="249827"/>
                    <a:pt x="1178730" y="243840"/>
                  </a:cubicBezTo>
                  <a:cubicBezTo>
                    <a:pt x="1184717" y="242643"/>
                    <a:pt x="1186410" y="234179"/>
                    <a:pt x="1188890" y="228600"/>
                  </a:cubicBezTo>
                  <a:cubicBezTo>
                    <a:pt x="1193240" y="218813"/>
                    <a:pt x="1196453" y="208510"/>
                    <a:pt x="1199050" y="198120"/>
                  </a:cubicBezTo>
                  <a:cubicBezTo>
                    <a:pt x="1214931" y="134596"/>
                    <a:pt x="1194634" y="213575"/>
                    <a:pt x="1209210" y="162560"/>
                  </a:cubicBezTo>
                  <a:cubicBezTo>
                    <a:pt x="1215405" y="140879"/>
                    <a:pt x="1214132" y="140410"/>
                    <a:pt x="1219370" y="116840"/>
                  </a:cubicBezTo>
                  <a:cubicBezTo>
                    <a:pt x="1220885" y="110024"/>
                    <a:pt x="1222757" y="103293"/>
                    <a:pt x="1224450" y="96520"/>
                  </a:cubicBezTo>
                  <a:cubicBezTo>
                    <a:pt x="1222842" y="85266"/>
                    <a:pt x="1223801" y="55447"/>
                    <a:pt x="1209210" y="45720"/>
                  </a:cubicBezTo>
                  <a:cubicBezTo>
                    <a:pt x="1203401" y="41847"/>
                    <a:pt x="1195577" y="42646"/>
                    <a:pt x="1188890" y="40640"/>
                  </a:cubicBezTo>
                  <a:cubicBezTo>
                    <a:pt x="1178632" y="37563"/>
                    <a:pt x="1168570" y="33867"/>
                    <a:pt x="1158410" y="30480"/>
                  </a:cubicBezTo>
                  <a:cubicBezTo>
                    <a:pt x="1104582" y="12537"/>
                    <a:pt x="1148520" y="25623"/>
                    <a:pt x="1021250" y="20320"/>
                  </a:cubicBezTo>
                  <a:cubicBezTo>
                    <a:pt x="1006010" y="18627"/>
                    <a:pt x="990685" y="17572"/>
                    <a:pt x="975530" y="15240"/>
                  </a:cubicBezTo>
                  <a:cubicBezTo>
                    <a:pt x="968629" y="14178"/>
                    <a:pt x="962176" y="10624"/>
                    <a:pt x="955210" y="10160"/>
                  </a:cubicBezTo>
                  <a:cubicBezTo>
                    <a:pt x="885855" y="5536"/>
                    <a:pt x="746930" y="0"/>
                    <a:pt x="746930" y="0"/>
                  </a:cubicBezTo>
                  <a:lnTo>
                    <a:pt x="574210" y="5080"/>
                  </a:lnTo>
                  <a:cubicBezTo>
                    <a:pt x="562251" y="5663"/>
                    <a:pt x="550519" y="8578"/>
                    <a:pt x="538650" y="10160"/>
                  </a:cubicBezTo>
                  <a:lnTo>
                    <a:pt x="498010" y="15240"/>
                  </a:lnTo>
                  <a:cubicBezTo>
                    <a:pt x="468054" y="5255"/>
                    <a:pt x="495576" y="11904"/>
                    <a:pt x="447210" y="15240"/>
                  </a:cubicBezTo>
                  <a:cubicBezTo>
                    <a:pt x="410007" y="17806"/>
                    <a:pt x="372693" y="18410"/>
                    <a:pt x="335450" y="20320"/>
                  </a:cubicBezTo>
                  <a:lnTo>
                    <a:pt x="249090" y="25400"/>
                  </a:lnTo>
                  <a:cubicBezTo>
                    <a:pt x="228770" y="28787"/>
                    <a:pt x="208330" y="31520"/>
                    <a:pt x="188130" y="35560"/>
                  </a:cubicBezTo>
                  <a:cubicBezTo>
                    <a:pt x="179663" y="37253"/>
                    <a:pt x="171332" y="39892"/>
                    <a:pt x="162730" y="40640"/>
                  </a:cubicBezTo>
                  <a:cubicBezTo>
                    <a:pt x="132318" y="43285"/>
                    <a:pt x="101770" y="44027"/>
                    <a:pt x="71290" y="45720"/>
                  </a:cubicBezTo>
                  <a:cubicBezTo>
                    <a:pt x="59211" y="49746"/>
                    <a:pt x="48487" y="53754"/>
                    <a:pt x="35730" y="55880"/>
                  </a:cubicBezTo>
                  <a:cubicBezTo>
                    <a:pt x="32389" y="56437"/>
                    <a:pt x="10330" y="55033"/>
                    <a:pt x="5250" y="7112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DE9D28B1-FC5C-B440-90E4-D3010021604D}"/>
              </a:ext>
            </a:extLst>
          </p:cNvPr>
          <p:cNvSpPr txBox="1"/>
          <p:nvPr/>
        </p:nvSpPr>
        <p:spPr>
          <a:xfrm>
            <a:off x="2550491" y="2649974"/>
            <a:ext cx="903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ill Sans MT" panose="020B0502020104020203" pitchFamily="34" charset="77"/>
              </a:rPr>
              <a:t>Year 11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59E91D-EBF6-6944-9D5C-947D39CBC4CC}"/>
              </a:ext>
            </a:extLst>
          </p:cNvPr>
          <p:cNvGrpSpPr/>
          <p:nvPr/>
        </p:nvGrpSpPr>
        <p:grpSpPr>
          <a:xfrm>
            <a:off x="11604577" y="17099541"/>
            <a:ext cx="1306247" cy="1287628"/>
            <a:chOff x="11604577" y="17099541"/>
            <a:chExt cx="1306247" cy="12876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B9859C-8416-B94B-BE1A-739C3951E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B20691-E7E3-6A4B-A3C8-546CFE31D149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690B641-88E4-2F4A-8E99-3C6B26C3150F}"/>
              </a:ext>
            </a:extLst>
          </p:cNvPr>
          <p:cNvGrpSpPr/>
          <p:nvPr/>
        </p:nvGrpSpPr>
        <p:grpSpPr>
          <a:xfrm>
            <a:off x="9124746" y="13146477"/>
            <a:ext cx="1306247" cy="1287628"/>
            <a:chOff x="11604577" y="17099541"/>
            <a:chExt cx="1306247" cy="1287628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9FA8CF93-619B-494A-85FA-CA70F79E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9EDB9360-3374-5144-847B-CDD34F941ACA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AE10A989-A963-944D-9A7A-87A0BA848081}"/>
              </a:ext>
            </a:extLst>
          </p:cNvPr>
          <p:cNvSpPr txBox="1"/>
          <p:nvPr/>
        </p:nvSpPr>
        <p:spPr>
          <a:xfrm>
            <a:off x="9009573" y="20435971"/>
            <a:ext cx="199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British dishes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Timing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Health and safety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7A20E9C-547B-CD4D-88EE-DB3BC65C0253}"/>
              </a:ext>
            </a:extLst>
          </p:cNvPr>
          <p:cNvSpPr/>
          <p:nvPr/>
        </p:nvSpPr>
        <p:spPr>
          <a:xfrm>
            <a:off x="12034298" y="13175218"/>
            <a:ext cx="1024800" cy="1041977"/>
          </a:xfrm>
          <a:prstGeom prst="ellipse">
            <a:avLst/>
          </a:prstGeom>
          <a:solidFill>
            <a:schemeClr val="bg1"/>
          </a:solidFill>
          <a:ln w="174625">
            <a:solidFill>
              <a:srgbClr val="5F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B6EA0BD-3EC3-F148-AF05-B3D8A0C63E28}"/>
              </a:ext>
            </a:extLst>
          </p:cNvPr>
          <p:cNvGrpSpPr/>
          <p:nvPr/>
        </p:nvGrpSpPr>
        <p:grpSpPr>
          <a:xfrm>
            <a:off x="5712196" y="17257372"/>
            <a:ext cx="1454097" cy="1261207"/>
            <a:chOff x="5712196" y="17257372"/>
            <a:chExt cx="1454097" cy="126120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028C3B-ADEF-5442-AE0F-2AA71684A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1776D2-CAC2-6044-89EE-4AE5628CD67B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9F75D24-548C-6641-A0DC-00B8A5084BA2}"/>
              </a:ext>
            </a:extLst>
          </p:cNvPr>
          <p:cNvSpPr txBox="1"/>
          <p:nvPr/>
        </p:nvSpPr>
        <p:spPr>
          <a:xfrm>
            <a:off x="12034298" y="13504485"/>
            <a:ext cx="104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HT2a</a:t>
            </a: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8B486998-772F-E545-8FBB-15C63E33CB4C}"/>
              </a:ext>
            </a:extLst>
          </p:cNvPr>
          <p:cNvSpPr/>
          <p:nvPr/>
        </p:nvSpPr>
        <p:spPr>
          <a:xfrm>
            <a:off x="6771708" y="9146995"/>
            <a:ext cx="1024800" cy="1041977"/>
          </a:xfrm>
          <a:prstGeom prst="ellipse">
            <a:avLst/>
          </a:prstGeom>
          <a:solidFill>
            <a:schemeClr val="bg1"/>
          </a:solidFill>
          <a:ln w="174625">
            <a:solidFill>
              <a:srgbClr val="6FA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41F365-097A-6947-B67A-3FE4346B3CA5}"/>
              </a:ext>
            </a:extLst>
          </p:cNvPr>
          <p:cNvSpPr txBox="1"/>
          <p:nvPr/>
        </p:nvSpPr>
        <p:spPr>
          <a:xfrm>
            <a:off x="6763927" y="9483317"/>
            <a:ext cx="104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HT2b</a:t>
            </a: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58747F24-B994-0740-AA30-C6DB6F48F678}"/>
              </a:ext>
            </a:extLst>
          </p:cNvPr>
          <p:cNvSpPr/>
          <p:nvPr/>
        </p:nvSpPr>
        <p:spPr>
          <a:xfrm>
            <a:off x="999916" y="6082470"/>
            <a:ext cx="1024800" cy="1041977"/>
          </a:xfrm>
          <a:prstGeom prst="ellipse">
            <a:avLst/>
          </a:prstGeom>
          <a:solidFill>
            <a:schemeClr val="bg1"/>
          </a:solidFill>
          <a:ln w="174625">
            <a:solidFill>
              <a:srgbClr val="95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2CFDFCDB-B4AE-1C45-94E8-7F46326F8B34}"/>
              </a:ext>
            </a:extLst>
          </p:cNvPr>
          <p:cNvGrpSpPr/>
          <p:nvPr/>
        </p:nvGrpSpPr>
        <p:grpSpPr>
          <a:xfrm>
            <a:off x="4237941" y="2946555"/>
            <a:ext cx="1306247" cy="1287628"/>
            <a:chOff x="11604577" y="17099541"/>
            <a:chExt cx="1306247" cy="1287628"/>
          </a:xfrm>
        </p:grpSpPr>
        <p:pic>
          <p:nvPicPr>
            <p:cNvPr id="271" name="Picture 270">
              <a:extLst>
                <a:ext uri="{FF2B5EF4-FFF2-40B4-BE49-F238E27FC236}">
                  <a16:creationId xmlns:a16="http://schemas.microsoft.com/office/drawing/2014/main" id="{7CE513D6-05FA-8343-834B-85A82710D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07619775-504E-E143-B4CB-F4F0CF0F2BBF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Mock exam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6FD1F74A-AAD6-8D42-9AE0-36BD6501BAE8}"/>
              </a:ext>
            </a:extLst>
          </p:cNvPr>
          <p:cNvSpPr/>
          <p:nvPr/>
        </p:nvSpPr>
        <p:spPr>
          <a:xfrm>
            <a:off x="3826362" y="19189708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Gill Sans MT" panose="020B0502020104020203" pitchFamily="34" charset="77"/>
              </a:rPr>
              <a:t>NEA Element:</a:t>
            </a:r>
          </a:p>
          <a:p>
            <a:pPr algn="ctr"/>
            <a:r>
              <a:rPr lang="en-GB" sz="1200" dirty="0">
                <a:latin typeface="Gill Sans MT" panose="020B0502020104020203" pitchFamily="34" charset="77"/>
              </a:rPr>
              <a:t>Plan of making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A53CA159-C6E4-9942-A3B1-291F27234759}"/>
              </a:ext>
            </a:extLst>
          </p:cNvPr>
          <p:cNvSpPr/>
          <p:nvPr/>
        </p:nvSpPr>
        <p:spPr>
          <a:xfrm>
            <a:off x="9222040" y="19164917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F64C9105-8733-7847-B543-081BF47C9EB8}"/>
              </a:ext>
            </a:extLst>
          </p:cNvPr>
          <p:cNvSpPr/>
          <p:nvPr/>
        </p:nvSpPr>
        <p:spPr>
          <a:xfrm>
            <a:off x="841676" y="18443074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LO4 How food can cause ill health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B2FDD-16D6-BD42-83B7-173057B7FEF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7997"/>
          <a:stretch/>
        </p:blipFill>
        <p:spPr>
          <a:xfrm>
            <a:off x="10552493" y="20078203"/>
            <a:ext cx="830049" cy="4949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2F1F5E-0047-6340-878F-C2D433489DBD}"/>
              </a:ext>
            </a:extLst>
          </p:cNvPr>
          <p:cNvSpPr/>
          <p:nvPr/>
        </p:nvSpPr>
        <p:spPr>
          <a:xfrm>
            <a:off x="2060252" y="14035159"/>
            <a:ext cx="4103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Gill Sans MT" panose="020B0502020104020203" pitchFamily="34" charset="77"/>
              </a:rPr>
              <a:t>AC4.1 describe food related causes of ill health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Gill Sans MT" panose="020B0502020104020203" pitchFamily="34" charset="77"/>
              </a:rPr>
              <a:t>AC4.2 describe the role and responsibilities of the Environmental Health Officer (EHO) 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9CEFAB6-2524-5948-A147-E620E4A3C11A}"/>
              </a:ext>
            </a:extLst>
          </p:cNvPr>
          <p:cNvSpPr txBox="1"/>
          <p:nvPr/>
        </p:nvSpPr>
        <p:spPr>
          <a:xfrm>
            <a:off x="9555950" y="16430706"/>
            <a:ext cx="199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Multicultural dishes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Presentation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FA07FDD9-8ECF-C640-8DCE-FC05F7BD066D}"/>
              </a:ext>
            </a:extLst>
          </p:cNvPr>
          <p:cNvSpPr/>
          <p:nvPr/>
        </p:nvSpPr>
        <p:spPr>
          <a:xfrm>
            <a:off x="9768417" y="15159652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8FB9E0-4297-444B-9948-A9F636A421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48714" y="16068873"/>
            <a:ext cx="1287628" cy="1287628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B852FD8-7F84-AF40-BC8C-C91A0E697A2D}"/>
              </a:ext>
            </a:extLst>
          </p:cNvPr>
          <p:cNvGrpSpPr/>
          <p:nvPr/>
        </p:nvGrpSpPr>
        <p:grpSpPr>
          <a:xfrm>
            <a:off x="5714211" y="13179880"/>
            <a:ext cx="1454097" cy="1261207"/>
            <a:chOff x="5712196" y="17257372"/>
            <a:chExt cx="1454097" cy="1261207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9225D83E-77A2-1F4A-AA09-3968414E2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CF7A0BA-DB0B-534E-98B1-A016598701FD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sp>
        <p:nvSpPr>
          <p:cNvPr id="122" name="Oval 121">
            <a:extLst>
              <a:ext uri="{FF2B5EF4-FFF2-40B4-BE49-F238E27FC236}">
                <a16:creationId xmlns:a16="http://schemas.microsoft.com/office/drawing/2014/main" id="{3C60D2B7-8B0F-3D4D-B194-96317210FDCC}"/>
              </a:ext>
            </a:extLst>
          </p:cNvPr>
          <p:cNvSpPr/>
          <p:nvPr/>
        </p:nvSpPr>
        <p:spPr>
          <a:xfrm>
            <a:off x="3828377" y="15112216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latin typeface="Gill Sans MT" panose="020B0502020104020203" pitchFamily="34" charset="77"/>
              </a:rPr>
              <a:t>NEA Element:</a:t>
            </a:r>
          </a:p>
          <a:p>
            <a:pPr algn="ctr"/>
            <a:r>
              <a:rPr lang="en-GB" sz="1050" dirty="0">
                <a:latin typeface="Gill Sans MT" panose="020B0502020104020203" pitchFamily="34" charset="77"/>
              </a:rPr>
              <a:t>Factors to consider when proposing dishes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44FF68F0-512B-F442-8CE7-B565D6B3F580}"/>
              </a:ext>
            </a:extLst>
          </p:cNvPr>
          <p:cNvSpPr/>
          <p:nvPr/>
        </p:nvSpPr>
        <p:spPr>
          <a:xfrm>
            <a:off x="843691" y="14365582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LO4 How food can cause ill health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13A5596-CEA0-D74A-BD41-6984D4A4034A}"/>
              </a:ext>
            </a:extLst>
          </p:cNvPr>
          <p:cNvSpPr/>
          <p:nvPr/>
        </p:nvSpPr>
        <p:spPr>
          <a:xfrm>
            <a:off x="2080608" y="18128853"/>
            <a:ext cx="42721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Gill Sans MT" panose="020B0502020104020203" pitchFamily="34" charset="77"/>
              </a:rPr>
              <a:t>AC4.3 describe food safety legislation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Gill Sans MT" panose="020B0502020104020203" pitchFamily="34" charset="77"/>
              </a:rPr>
              <a:t>AC4.4  Describe common types of food poisoning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Gill Sans MT" panose="020B0502020104020203" pitchFamily="34" charset="77"/>
              </a:rPr>
              <a:t>AC4.5 describe the symptoms of food induced ill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83B271-0D0F-894F-81ED-8DFC75A1CE3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1819" y="16041298"/>
            <a:ext cx="1270000" cy="1270000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2801404-F6D4-CC48-A996-A47B8ADD47F8}"/>
              </a:ext>
            </a:extLst>
          </p:cNvPr>
          <p:cNvGrpSpPr/>
          <p:nvPr/>
        </p:nvGrpSpPr>
        <p:grpSpPr>
          <a:xfrm>
            <a:off x="5046511" y="9075983"/>
            <a:ext cx="1306247" cy="1287628"/>
            <a:chOff x="11604577" y="17099541"/>
            <a:chExt cx="1306247" cy="1287628"/>
          </a:xfrm>
        </p:grpSpPr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B5F2B661-C06C-BC4B-AD60-9723D931A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E9D7897-0B5B-5E4A-8656-F74805248B53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0B375425-C32E-2246-A57B-17EAA5F4E85D}"/>
              </a:ext>
            </a:extLst>
          </p:cNvPr>
          <p:cNvSpPr txBox="1"/>
          <p:nvPr/>
        </p:nvSpPr>
        <p:spPr>
          <a:xfrm>
            <a:off x="11329027" y="12432866"/>
            <a:ext cx="1995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Planning a menu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5DDB7B35-D442-864D-8214-1B99FD6F89F1}"/>
              </a:ext>
            </a:extLst>
          </p:cNvPr>
          <p:cNvSpPr/>
          <p:nvPr/>
        </p:nvSpPr>
        <p:spPr>
          <a:xfrm>
            <a:off x="11382542" y="11077161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6929DDF3-E234-0045-AB18-BA97C562BF7B}"/>
              </a:ext>
            </a:extLst>
          </p:cNvPr>
          <p:cNvGrpSpPr/>
          <p:nvPr/>
        </p:nvGrpSpPr>
        <p:grpSpPr>
          <a:xfrm>
            <a:off x="963131" y="9667983"/>
            <a:ext cx="1454097" cy="1261207"/>
            <a:chOff x="5712196" y="17257372"/>
            <a:chExt cx="1454097" cy="1261207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3ADE5CFF-E772-3E48-ACB8-D5A31076E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C27EDDE-B0F2-F944-A3DE-B6B99F2C3DD9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sp>
        <p:nvSpPr>
          <p:cNvPr id="145" name="Oval 144">
            <a:extLst>
              <a:ext uri="{FF2B5EF4-FFF2-40B4-BE49-F238E27FC236}">
                <a16:creationId xmlns:a16="http://schemas.microsoft.com/office/drawing/2014/main" id="{059BA64E-B630-1D45-9179-19164D9493A4}"/>
              </a:ext>
            </a:extLst>
          </p:cNvPr>
          <p:cNvSpPr/>
          <p:nvPr/>
        </p:nvSpPr>
        <p:spPr>
          <a:xfrm>
            <a:off x="12832902" y="8213317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latin typeface="Gill Sans MT" panose="020B0502020104020203" pitchFamily="34" charset="77"/>
              </a:rPr>
              <a:t>NEA Element:</a:t>
            </a:r>
          </a:p>
          <a:p>
            <a:pPr algn="ctr"/>
            <a:r>
              <a:rPr lang="en-GB" sz="1050" dirty="0">
                <a:latin typeface="Gill Sans MT" panose="020B0502020104020203" pitchFamily="34" charset="77"/>
              </a:rPr>
              <a:t>Environment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A82405BB-629F-2045-A98B-1162000C593C}"/>
              </a:ext>
            </a:extLst>
          </p:cNvPr>
          <p:cNvSpPr/>
          <p:nvPr/>
        </p:nvSpPr>
        <p:spPr>
          <a:xfrm>
            <a:off x="3591660" y="11094962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  <a:latin typeface="Gill Sans MT" panose="020B0502020104020203" pitchFamily="34" charset="77"/>
              </a:rPr>
              <a:t>Theory:</a:t>
            </a:r>
          </a:p>
          <a:p>
            <a:pPr algn="ctr"/>
            <a:r>
              <a:rPr lang="en-GB" sz="1050" dirty="0">
                <a:solidFill>
                  <a:schemeClr val="tx1"/>
                </a:solidFill>
                <a:latin typeface="Gill Sans MT" panose="020B0502020104020203" pitchFamily="34" charset="77"/>
              </a:rPr>
              <a:t>LO1 Understand H&amp;C environment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14172E-3EE8-8B40-960E-A0C7F4E2F4DF}"/>
              </a:ext>
            </a:extLst>
          </p:cNvPr>
          <p:cNvSpPr/>
          <p:nvPr/>
        </p:nvSpPr>
        <p:spPr>
          <a:xfrm>
            <a:off x="2128580" y="10036261"/>
            <a:ext cx="31641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Gill Sans MT" panose="020B0502020104020203" pitchFamily="34" charset="77"/>
              </a:rPr>
              <a:t>AC1.1 describe the structure of the hospitality and catering industry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Gill Sans MT" panose="020B0502020104020203" pitchFamily="34" charset="77"/>
              </a:rPr>
              <a:t>AC1.2 analyse job requirements within the hospitality and catering industry 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6B990E2-56A3-6E49-81FA-125A049F1057}"/>
              </a:ext>
            </a:extLst>
          </p:cNvPr>
          <p:cNvSpPr/>
          <p:nvPr/>
        </p:nvSpPr>
        <p:spPr>
          <a:xfrm>
            <a:off x="5961228" y="7909456"/>
            <a:ext cx="41691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Gill Sans MT" panose="020B0502020104020203" pitchFamily="34" charset="77"/>
              </a:rPr>
              <a:t>AC1.3 describe working conditions of different job roles across the hospitality and catering industry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Gill Sans MT" panose="020B0502020104020203" pitchFamily="34" charset="77"/>
              </a:rPr>
              <a:t>AC1.4 explain factors affecting the success of hospitality and catering providers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86CAC14-EDA3-434A-BEA0-1F7865816E20}"/>
              </a:ext>
            </a:extLst>
          </p:cNvPr>
          <p:cNvSpPr txBox="1"/>
          <p:nvPr/>
        </p:nvSpPr>
        <p:spPr>
          <a:xfrm>
            <a:off x="8953537" y="10382582"/>
            <a:ext cx="199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Sauces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Accompaniments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48D0CFEF-9D92-CB4A-9A10-E6115F3F1200}"/>
              </a:ext>
            </a:extLst>
          </p:cNvPr>
          <p:cNvSpPr/>
          <p:nvPr/>
        </p:nvSpPr>
        <p:spPr>
          <a:xfrm>
            <a:off x="8986772" y="9080028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8280293-A77C-2447-BDD0-60CA83D55F0F}"/>
              </a:ext>
            </a:extLst>
          </p:cNvPr>
          <p:cNvGrpSpPr/>
          <p:nvPr/>
        </p:nvGrpSpPr>
        <p:grpSpPr>
          <a:xfrm>
            <a:off x="1897367" y="7073418"/>
            <a:ext cx="1306247" cy="1287628"/>
            <a:chOff x="11604577" y="17099541"/>
            <a:chExt cx="1306247" cy="1287628"/>
          </a:xfrm>
        </p:grpSpPr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75611102-72BE-5342-A2C8-353749B01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DF0B9584-3005-DD43-8182-746AC27807ED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D994AE0-6390-504D-BBD3-292672866E43}"/>
              </a:ext>
            </a:extLst>
          </p:cNvPr>
          <p:cNvGrpSpPr/>
          <p:nvPr/>
        </p:nvGrpSpPr>
        <p:grpSpPr>
          <a:xfrm>
            <a:off x="4915987" y="7215519"/>
            <a:ext cx="1454097" cy="1261207"/>
            <a:chOff x="5712196" y="17257372"/>
            <a:chExt cx="1454097" cy="1261207"/>
          </a:xfrm>
        </p:grpSpPr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37630F44-FF35-3D48-8FA0-E14579CB0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A5C95258-BFCA-814A-9C35-DFC2BA2439B0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64B422E3-EFFE-3447-A24B-92DAAA4047C0}"/>
              </a:ext>
            </a:extLst>
          </p:cNvPr>
          <p:cNvSpPr txBox="1"/>
          <p:nvPr/>
        </p:nvSpPr>
        <p:spPr>
          <a:xfrm>
            <a:off x="999916" y="6418792"/>
            <a:ext cx="104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HT3a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FE0ECE4F-C8F3-9247-9E67-88DF8E8FEEFB}"/>
              </a:ext>
            </a:extLst>
          </p:cNvPr>
          <p:cNvSpPr txBox="1"/>
          <p:nvPr/>
        </p:nvSpPr>
        <p:spPr>
          <a:xfrm>
            <a:off x="10878777" y="6271738"/>
            <a:ext cx="199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Time plan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Presentation</a:t>
            </a: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A6C2FC43-F3C3-5C42-9C79-CD2BDDFACD85}"/>
              </a:ext>
            </a:extLst>
          </p:cNvPr>
          <p:cNvSpPr/>
          <p:nvPr/>
        </p:nvSpPr>
        <p:spPr>
          <a:xfrm>
            <a:off x="3954405" y="5019814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Gill Sans MT" panose="020B0502020104020203" pitchFamily="34" charset="77"/>
              </a:rPr>
              <a:t>Mock NEA</a:t>
            </a: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BFCA598-F9DA-FF41-A0FB-A59EF6EE9B24}"/>
              </a:ext>
            </a:extLst>
          </p:cNvPr>
          <p:cNvGrpSpPr/>
          <p:nvPr/>
        </p:nvGrpSpPr>
        <p:grpSpPr>
          <a:xfrm>
            <a:off x="2591819" y="5058449"/>
            <a:ext cx="1454097" cy="1261207"/>
            <a:chOff x="5712196" y="17257372"/>
            <a:chExt cx="1454097" cy="1261207"/>
          </a:xfrm>
        </p:grpSpPr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701E8294-6267-3543-8842-476CFF818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395D8F71-3D76-AE41-A8C3-E5E17272F200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sp>
        <p:nvSpPr>
          <p:cNvPr id="189" name="Oval 188">
            <a:extLst>
              <a:ext uri="{FF2B5EF4-FFF2-40B4-BE49-F238E27FC236}">
                <a16:creationId xmlns:a16="http://schemas.microsoft.com/office/drawing/2014/main" id="{F635E2A0-D108-8C4C-A7E5-4CBFEC27C5FE}"/>
              </a:ext>
            </a:extLst>
          </p:cNvPr>
          <p:cNvSpPr/>
          <p:nvPr/>
        </p:nvSpPr>
        <p:spPr>
          <a:xfrm>
            <a:off x="12988532" y="4192149"/>
            <a:ext cx="1024800" cy="1041977"/>
          </a:xfrm>
          <a:prstGeom prst="ellipse">
            <a:avLst/>
          </a:prstGeom>
          <a:solidFill>
            <a:schemeClr val="bg1"/>
          </a:solidFill>
          <a:ln w="174625">
            <a:solidFill>
              <a:srgbClr val="D56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8BF49BC-6A50-D543-9CAC-2716E3029DBD}"/>
              </a:ext>
            </a:extLst>
          </p:cNvPr>
          <p:cNvSpPr txBox="1"/>
          <p:nvPr/>
        </p:nvSpPr>
        <p:spPr>
          <a:xfrm>
            <a:off x="12980751" y="4510245"/>
            <a:ext cx="104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HT3b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A0630344-268C-BC45-8044-283D5423D4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299727"/>
              </p:ext>
            </p:extLst>
          </p:nvPr>
        </p:nvGraphicFramePr>
        <p:xfrm>
          <a:off x="5173481" y="5919308"/>
          <a:ext cx="4932132" cy="8534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932132">
                  <a:extLst>
                    <a:ext uri="{9D8B030D-6E8A-4147-A177-3AD203B41FA5}">
                      <a16:colId xmlns:a16="http://schemas.microsoft.com/office/drawing/2014/main" val="3057567864"/>
                    </a:ext>
                  </a:extLst>
                </a:gridCol>
              </a:tblGrid>
              <a:tr h="686392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cs typeface="Century Gothic"/>
                        </a:rPr>
                        <a:t>AC1.1 Describe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cs typeface="Century Gothic"/>
                        </a:rPr>
                        <a:t> the functions of nutrients in the human body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cs typeface="Century Gothic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cs typeface="Century Gothic"/>
                        </a:rPr>
                        <a:t>AC1.2 Compare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cs typeface="Century Gothic"/>
                        </a:rPr>
                        <a:t> nutritional needs of specific groups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cs typeface="Century Gothic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cs typeface="Century Gothic"/>
                        </a:rPr>
                        <a:t>AC1.3 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Calibri" panose="020F0502020204030204" pitchFamily="34" charset="0"/>
                          <a:cs typeface="Century Gothic"/>
                        </a:rPr>
                        <a:t>Explain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Calibri" panose="020F0502020204030204" pitchFamily="34" charset="0"/>
                          <a:cs typeface="Century Gothic"/>
                        </a:rPr>
                        <a:t> characteristics of unsatisfactory nutritional intake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Calibri" panose="020F0502020204030204" pitchFamily="34" charset="0"/>
                        <a:cs typeface="Century Gothic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Calibri" panose="020F0502020204030204" pitchFamily="34" charset="0"/>
                          <a:cs typeface="Century Gothic"/>
                        </a:rPr>
                        <a:t>AC2.4 Plan production of dishes for a menu</a:t>
                      </a:r>
                    </a:p>
                  </a:txBody>
                  <a:tcPr marL="55721" marR="5572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7303256"/>
                  </a:ext>
                </a:extLst>
              </a:tr>
            </a:tbl>
          </a:graphicData>
        </a:graphic>
      </p:graphicFrame>
      <p:sp>
        <p:nvSpPr>
          <p:cNvPr id="191" name="Oval 190">
            <a:extLst>
              <a:ext uri="{FF2B5EF4-FFF2-40B4-BE49-F238E27FC236}">
                <a16:creationId xmlns:a16="http://schemas.microsoft.com/office/drawing/2014/main" id="{54662780-4712-A842-8554-F960EA1CB845}"/>
              </a:ext>
            </a:extLst>
          </p:cNvPr>
          <p:cNvSpPr/>
          <p:nvPr/>
        </p:nvSpPr>
        <p:spPr>
          <a:xfrm>
            <a:off x="11659111" y="2951275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Gill Sans MT" panose="020B0502020104020203" pitchFamily="34" charset="77"/>
              </a:rPr>
              <a:t>Mock NEA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890D7D3-B0CE-0144-B154-DC4599A96184}"/>
              </a:ext>
            </a:extLst>
          </p:cNvPr>
          <p:cNvGrpSpPr/>
          <p:nvPr/>
        </p:nvGrpSpPr>
        <p:grpSpPr>
          <a:xfrm>
            <a:off x="10296525" y="2989910"/>
            <a:ext cx="1454097" cy="1261207"/>
            <a:chOff x="5712196" y="17257372"/>
            <a:chExt cx="1454097" cy="1261207"/>
          </a:xfrm>
        </p:grpSpPr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841D48A4-F231-B84D-A9CC-878F57015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A3723895-C707-6943-93AA-682518E2D8C7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graphicFrame>
        <p:nvGraphicFramePr>
          <p:cNvPr id="195" name="Table 194">
            <a:extLst>
              <a:ext uri="{FF2B5EF4-FFF2-40B4-BE49-F238E27FC236}">
                <a16:creationId xmlns:a16="http://schemas.microsoft.com/office/drawing/2014/main" id="{DF070F2E-DB72-9542-A8DA-86F085A84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590323"/>
              </p:ext>
            </p:extLst>
          </p:nvPr>
        </p:nvGraphicFramePr>
        <p:xfrm>
          <a:off x="7823055" y="3933861"/>
          <a:ext cx="3439574" cy="12801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39574">
                  <a:extLst>
                    <a:ext uri="{9D8B030D-6E8A-4147-A177-3AD203B41FA5}">
                      <a16:colId xmlns:a16="http://schemas.microsoft.com/office/drawing/2014/main" val="3057567864"/>
                    </a:ext>
                  </a:extLst>
                </a:gridCol>
              </a:tblGrid>
              <a:tr h="686392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cs typeface="Century Gothic"/>
                        </a:rPr>
                        <a:t>AC1.4 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Calibri" panose="020F0502020204030204" pitchFamily="34" charset="0"/>
                          <a:cs typeface="Century Gothic"/>
                        </a:rPr>
                        <a:t>Explain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Calibri" panose="020F0502020204030204" pitchFamily="34" charset="0"/>
                          <a:cs typeface="Century Gothic"/>
                        </a:rPr>
                        <a:t> how cooking methods impact on nutritional value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Calibri" panose="020F0502020204030204" pitchFamily="34" charset="0"/>
                          <a:cs typeface="Century Gothic"/>
                        </a:rPr>
                        <a:t>AC.2.3 Explain how menu dishes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Calibri" panose="020F0502020204030204" pitchFamily="34" charset="0"/>
                          <a:cs typeface="Century Gothic"/>
                        </a:rPr>
                        <a:t> meet customer needs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Calibri" panose="020F0502020204030204" pitchFamily="34" charset="0"/>
                        <a:cs typeface="Century Gothic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Calibri" panose="020F0502020204030204" pitchFamily="34" charset="0"/>
                          <a:cs typeface="Century Gothic"/>
                        </a:rPr>
                        <a:t>AC2.4 Plan production of dishes for a menu</a:t>
                      </a:r>
                    </a:p>
                  </a:txBody>
                  <a:tcPr marL="55721" marR="5572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7303256"/>
                  </a:ext>
                </a:extLst>
              </a:tr>
            </a:tbl>
          </a:graphicData>
        </a:graphic>
      </p:graphicFrame>
      <p:sp>
        <p:nvSpPr>
          <p:cNvPr id="196" name="Oval 195">
            <a:extLst>
              <a:ext uri="{FF2B5EF4-FFF2-40B4-BE49-F238E27FC236}">
                <a16:creationId xmlns:a16="http://schemas.microsoft.com/office/drawing/2014/main" id="{26DA0016-213F-854F-8B32-3EF3D0FC047B}"/>
              </a:ext>
            </a:extLst>
          </p:cNvPr>
          <p:cNvSpPr/>
          <p:nvPr/>
        </p:nvSpPr>
        <p:spPr>
          <a:xfrm>
            <a:off x="6261862" y="2952673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Review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Recall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Retain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E235F93-1CD1-AC42-89D9-81A698F7795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99441" y="11975628"/>
            <a:ext cx="1239720" cy="1239720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43228383-440F-E745-9F40-4A63A1B5AE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871566" y="7091250"/>
            <a:ext cx="1172202" cy="1172202"/>
          </a:xfrm>
          <a:prstGeom prst="rect">
            <a:avLst/>
          </a:prstGeom>
        </p:spPr>
      </p:pic>
      <p:pic>
        <p:nvPicPr>
          <p:cNvPr id="39" name="Picture 38" descr="A picture containing toy, different, kite, table&#10;&#10;Description automatically generated">
            <a:extLst>
              <a:ext uri="{FF2B5EF4-FFF2-40B4-BE49-F238E27FC236}">
                <a16:creationId xmlns:a16="http://schemas.microsoft.com/office/drawing/2014/main" id="{24127CD4-AFBC-B549-8F90-60F254623D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544"/>
          <a:stretch/>
        </p:blipFill>
        <p:spPr>
          <a:xfrm>
            <a:off x="10787368" y="8237527"/>
            <a:ext cx="1527548" cy="993684"/>
          </a:xfrm>
          <a:prstGeom prst="rect">
            <a:avLst/>
          </a:prstGeom>
        </p:spPr>
      </p:pic>
      <p:sp>
        <p:nvSpPr>
          <p:cNvPr id="167" name="Oval 166">
            <a:extLst>
              <a:ext uri="{FF2B5EF4-FFF2-40B4-BE49-F238E27FC236}">
                <a16:creationId xmlns:a16="http://schemas.microsoft.com/office/drawing/2014/main" id="{E7D9D995-8E99-9E43-8EB3-FF34F9FFBEA1}"/>
              </a:ext>
            </a:extLst>
          </p:cNvPr>
          <p:cNvSpPr/>
          <p:nvPr/>
        </p:nvSpPr>
        <p:spPr>
          <a:xfrm>
            <a:off x="10084273" y="7095572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  <a:latin typeface="Gill Sans MT" panose="020B0502020104020203" pitchFamily="34" charset="77"/>
              </a:rPr>
              <a:t>Theory: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  <a:latin typeface="Gill Sans MT" panose="020B0502020104020203" pitchFamily="34" charset="77"/>
              </a:rPr>
              <a:t>LO1 Understand H&amp;C environment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4EA5C64-5FE3-D14D-A752-4234EE1AA9C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5925" t="14210" r="12459" b="12535"/>
          <a:stretch/>
        </p:blipFill>
        <p:spPr>
          <a:xfrm>
            <a:off x="12184859" y="5919308"/>
            <a:ext cx="1018661" cy="1041977"/>
          </a:xfrm>
          <a:prstGeom prst="rect">
            <a:avLst/>
          </a:prstGeom>
        </p:spPr>
      </p:pic>
      <p:sp>
        <p:nvSpPr>
          <p:cNvPr id="183" name="Oval 182">
            <a:extLst>
              <a:ext uri="{FF2B5EF4-FFF2-40B4-BE49-F238E27FC236}">
                <a16:creationId xmlns:a16="http://schemas.microsoft.com/office/drawing/2014/main" id="{FCBC5F32-B29F-184D-AB27-F741D5BCA481}"/>
              </a:ext>
            </a:extLst>
          </p:cNvPr>
          <p:cNvSpPr/>
          <p:nvPr/>
        </p:nvSpPr>
        <p:spPr>
          <a:xfrm>
            <a:off x="11056623" y="4989324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3BE4A76-BB71-D24A-8C85-C131A5C4E5BF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2907" t="19557" r="28335" b="21928"/>
          <a:stretch/>
        </p:blipFill>
        <p:spPr>
          <a:xfrm>
            <a:off x="7594249" y="2112621"/>
            <a:ext cx="1105022" cy="1176622"/>
          </a:xfrm>
          <a:prstGeom prst="rect">
            <a:avLst/>
          </a:prstGeom>
        </p:spPr>
      </p:pic>
      <p:pic>
        <p:nvPicPr>
          <p:cNvPr id="198" name="Picture 19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264246-4E61-3944-BCE3-4A4FD4ADC5D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15198" y="9932415"/>
            <a:ext cx="971574" cy="104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90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AE7ED6C182ED408A69B174A1B81E82" ma:contentTypeVersion="12" ma:contentTypeDescription="Create a new document." ma:contentTypeScope="" ma:versionID="aa76260394aed712cebcc6eaa66f0205">
  <xsd:schema xmlns:xsd="http://www.w3.org/2001/XMLSchema" xmlns:xs="http://www.w3.org/2001/XMLSchema" xmlns:p="http://schemas.microsoft.com/office/2006/metadata/properties" xmlns:ns2="91c74df8-1e46-45b4-bd67-b5e67cb8cfb2" xmlns:ns3="912e7bfb-0f1d-4096-82cb-c34f89414f40" targetNamespace="http://schemas.microsoft.com/office/2006/metadata/properties" ma:root="true" ma:fieldsID="04fb79c8f364c04189728febd3124141" ns2:_="" ns3:_="">
    <xsd:import namespace="91c74df8-1e46-45b4-bd67-b5e67cb8cfb2"/>
    <xsd:import namespace="912e7bfb-0f1d-4096-82cb-c34f89414f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74df8-1e46-45b4-bd67-b5e67cb8cf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e7bfb-0f1d-4096-82cb-c34f89414f4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CB1F73-C8B4-4BA7-B2D4-DA41E2F7E5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2CD82F-4297-43FA-9E33-0AF455E3EFCF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23d0ec03-eae5-4fe5-a3f5-ab228973837c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3EC9466-BC2E-471F-997D-07E62FBAABC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17329</TotalTime>
  <Words>272</Words>
  <Application>Microsoft Office PowerPoint</Application>
  <PresentationFormat>Custom</PresentationFormat>
  <Paragraphs>72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Century Gothic</vt:lpstr>
      <vt:lpstr>Courier New</vt:lpstr>
      <vt:lpstr>Gill Sans</vt:lpstr>
      <vt:lpstr>Gill Sans MT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Middlemiss</dc:creator>
  <cp:lastModifiedBy>emma.starkey</cp:lastModifiedBy>
  <cp:revision>160</cp:revision>
  <dcterms:created xsi:type="dcterms:W3CDTF">2019-12-08T11:36:17Z</dcterms:created>
  <dcterms:modified xsi:type="dcterms:W3CDTF">2020-10-15T13:47:11Z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0x0101006BAE7ED6C182ED408A69B174A1B81E82</vt:lpwstr>
  </property>
</Properties>
</file>