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51E22F-D4B7-0A07-5EE6-572EF7BD93BF}" v="10" dt="2020-06-19T15:43:55.986"/>
    <p1510:client id="{769C1F60-D753-1708-7B16-931CEBB0CE34}" v="2584" dt="2020-04-02T12:46:17.787"/>
    <p1510:client id="{88B7E2D8-FBF2-AABA-B919-6B44A662B910}" v="60" dt="2021-06-26T20:26:30.481"/>
    <p1510:client id="{8EBB3BA8-8BB5-65FD-E0A6-4412C35BD7AA}" v="208" dt="2021-06-27T09:59:34.894"/>
    <p1510:client id="{A391B2CB-905E-8037-AEE3-EA901C4D59A7}" v="1" dt="2022-02-28T16:45:38.971"/>
    <p1510:client id="{B25EE448-D414-33DB-9038-082D97D49B15}" v="262" dt="2020-04-02T15:02:48.596"/>
    <p1510:client id="{D86D2EAF-1AA9-52BF-848C-38088E833894}" v="6" dt="2021-06-13T11:17:06.903"/>
    <p1510:client id="{DEAA0DB6-4424-1F58-8D1E-8B29CAD044B1}" v="1" dt="2020-08-27T11:07:30.049"/>
    <p1510:client id="{EC721006-C424-DD1E-08B2-C70FC7D070D9}" v="3518" dt="2020-04-01T13:28:20.3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126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Waltograph UI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78630" y="2968848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775890" y="8620709"/>
            <a:ext cx="1113860" cy="826504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</a:rPr>
              <a:t>Welcome back </a:t>
            </a:r>
            <a:endParaRPr lang="en-GB" sz="110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114056" y="8515937"/>
            <a:ext cx="1497428" cy="21544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endParaRPr lang="en-US" sz="800" dirty="0">
              <a:cs typeface="Calibri"/>
            </a:endParaRP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218325" y="9414899"/>
            <a:ext cx="1561458" cy="21544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endParaRPr lang="en-US" sz="800" dirty="0">
              <a:cs typeface="Calibri"/>
            </a:endParaRPr>
          </a:p>
        </p:txBody>
      </p:sp>
      <p:sp>
        <p:nvSpPr>
          <p:cNvPr id="288" name="Rectangle 287"/>
          <p:cNvSpPr/>
          <p:nvPr/>
        </p:nvSpPr>
        <p:spPr>
          <a:xfrm>
            <a:off x="2014711" y="8302149"/>
            <a:ext cx="714202" cy="339005"/>
          </a:xfrm>
          <a:prstGeom prst="rect">
            <a:avLst/>
          </a:prstGeom>
          <a:solidFill>
            <a:schemeClr val="bg1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600" b="1" dirty="0">
                <a:solidFill>
                  <a:srgbClr val="9900CC"/>
                </a:solidFill>
              </a:rPr>
              <a:t>Assessment </a:t>
            </a:r>
            <a:r>
              <a:rPr lang="en-GB" sz="600" b="1">
                <a:solidFill>
                  <a:srgbClr val="9900CC"/>
                </a:solidFill>
              </a:rPr>
              <a:t>– The Living World past GCSE questions.</a:t>
            </a:r>
            <a:endParaRPr lang="en-GB" sz="600" b="1" dirty="0">
              <a:solidFill>
                <a:srgbClr val="9900CC"/>
              </a:solidFill>
              <a:cs typeface="Calibri"/>
            </a:endParaRP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60" y="1596755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891403" y="2408179"/>
            <a:ext cx="1478985" cy="755067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10  Preparation for year 11 </a:t>
            </a:r>
          </a:p>
        </p:txBody>
      </p:sp>
      <p:sp>
        <p:nvSpPr>
          <p:cNvPr id="303" name="Oval 302"/>
          <p:cNvSpPr/>
          <p:nvPr/>
        </p:nvSpPr>
        <p:spPr>
          <a:xfrm>
            <a:off x="-49783" y="4330001"/>
            <a:ext cx="1034486" cy="747129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Summer Term 2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4757014" y="729633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4715464" y="692892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Year 11 this way!</a:t>
            </a:r>
          </a:p>
        </p:txBody>
      </p: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>
                <a:solidFill>
                  <a:srgbClr val="9900CC"/>
                </a:solidFill>
                <a:cs typeface="Calibri"/>
              </a:rPr>
              <a:t>Mock feedback.</a:t>
            </a:r>
            <a:endParaRPr lang="en-US" sz="1000" b="1" dirty="0">
              <a:solidFill>
                <a:srgbClr val="9900CC"/>
              </a:solidFill>
              <a:cs typeface="Calibri"/>
            </a:endParaRP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808096" y="1637588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Revision techniques shared</a:t>
            </a:r>
          </a:p>
          <a:p>
            <a:pPr algn="ctr"/>
            <a:r>
              <a:rPr lang="en-US" sz="800" dirty="0"/>
              <a:t> and modelled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179104" y="1582041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Practice questions completed and assessed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810864" y="1255548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Model answers unpicked and critiqued</a:t>
            </a:r>
          </a:p>
        </p:txBody>
      </p: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969270" y="3912377"/>
            <a:ext cx="180869" cy="22001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3471310" y="2480809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19" name="TextBox 118"/>
          <p:cNvSpPr txBox="1"/>
          <p:nvPr/>
        </p:nvSpPr>
        <p:spPr>
          <a:xfrm>
            <a:off x="3911947" y="2488531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833950" y="374302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314324" y="373896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292336" y="274525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5307087" y="3729734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841136" y="3852824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996681" y="274101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1973543" y="3402239"/>
            <a:ext cx="740025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/>
              <a:t>Sampling techniques .</a:t>
            </a:r>
            <a:endParaRPr lang="en-GB" sz="600" dirty="0">
              <a:cs typeface="Calibri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4524823" y="3359060"/>
            <a:ext cx="619892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Human Fieldwork - Data collection .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5090396" y="3405398"/>
            <a:ext cx="628452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Go out on </a:t>
            </a:r>
            <a:r>
              <a:rPr lang="en-GB" sz="600">
                <a:cs typeface="Calibri"/>
              </a:rPr>
              <a:t>Fieldwork</a:t>
            </a:r>
            <a:r>
              <a:rPr lang="en-GB" sz="600" dirty="0">
                <a:cs typeface="Calibri"/>
              </a:rPr>
              <a:t>.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4602833" y="2408451"/>
            <a:ext cx="732971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Data presentation.</a:t>
            </a:r>
            <a:endParaRPr lang="en-GB" sz="600" dirty="0"/>
          </a:p>
        </p:txBody>
      </p:sp>
      <p:sp>
        <p:nvSpPr>
          <p:cNvPr id="132" name="TextBox 131"/>
          <p:cNvSpPr txBox="1"/>
          <p:nvPr/>
        </p:nvSpPr>
        <p:spPr>
          <a:xfrm>
            <a:off x="3949104" y="2435706"/>
            <a:ext cx="694473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Data analysis </a:t>
            </a:r>
            <a:r>
              <a:rPr lang="en-GB" sz="600">
                <a:cs typeface="Calibri"/>
              </a:rPr>
              <a:t>and conclusion.</a:t>
            </a:r>
            <a:endParaRPr lang="en-GB" sz="600" dirty="0">
              <a:cs typeface="Calibri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1567668" y="3378078"/>
            <a:ext cx="590825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/>
              <a:t>Introduction to Fieldwork. </a:t>
            </a:r>
          </a:p>
        </p:txBody>
      </p: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820189" y="4753216"/>
            <a:ext cx="257069" cy="19461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74764" y="473648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67941" y="474519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10670" y="471344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34830" y="473935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2398686" y="4456292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42" name="TextBox 141"/>
          <p:cNvSpPr txBox="1"/>
          <p:nvPr/>
        </p:nvSpPr>
        <p:spPr>
          <a:xfrm>
            <a:off x="5086302" y="4493970"/>
            <a:ext cx="615570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Urban </a:t>
            </a:r>
            <a:r>
              <a:rPr lang="en-GB" sz="600">
                <a:cs typeface="Calibri"/>
              </a:rPr>
              <a:t>Change.</a:t>
            </a:r>
            <a:endParaRPr lang="en-GB" sz="600" dirty="0">
              <a:cs typeface="Calibri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2733673" y="4364238"/>
            <a:ext cx="657417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Opportunities and challenges in Liverpool.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3376059" y="4393333"/>
            <a:ext cx="635890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600" dirty="0">
                <a:cs typeface="Calibri"/>
              </a:rPr>
              <a:t>UK's changing urban landscape.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2236448" y="4410185"/>
            <a:ext cx="585604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Sustainable cities.</a:t>
            </a:r>
          </a:p>
        </p:txBody>
      </p: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56169" y="570257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69820" y="572097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36813" y="4762666"/>
            <a:ext cx="3281" cy="28986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65237" y="571325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71548" y="5712200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Box 151"/>
          <p:cNvSpPr txBox="1"/>
          <p:nvPr/>
        </p:nvSpPr>
        <p:spPr>
          <a:xfrm>
            <a:off x="2178872" y="5510597"/>
            <a:ext cx="743040" cy="1846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>
                <a:cs typeface="Calibri"/>
              </a:rPr>
              <a:t>Transportation. 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2845151" y="5513312"/>
            <a:ext cx="572147" cy="1846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600">
                <a:cs typeface="Calibri"/>
              </a:rPr>
              <a:t>Deposition.</a:t>
            </a:r>
            <a:endParaRPr lang="en-GB" sz="600" dirty="0">
              <a:cs typeface="Calibri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4352016" y="4410030"/>
            <a:ext cx="898672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Urban growth in Lagos – opportunities and challenges.</a:t>
            </a:r>
          </a:p>
        </p:txBody>
      </p: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5610750" y="6801961"/>
            <a:ext cx="3281" cy="29780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62424" y="669150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09914" y="670408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03168" y="673097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2254012" y="6402104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65" name="TextBox 164"/>
          <p:cNvSpPr txBox="1"/>
          <p:nvPr/>
        </p:nvSpPr>
        <p:spPr>
          <a:xfrm>
            <a:off x="3141800" y="6362578"/>
            <a:ext cx="777198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600" dirty="0">
                <a:cs typeface="Calibri"/>
              </a:rPr>
              <a:t>Flood plains , levees, meanders </a:t>
            </a:r>
            <a:r>
              <a:rPr lang="en-GB" sz="600">
                <a:cs typeface="Calibri"/>
              </a:rPr>
              <a:t>and ox- bow lakes.</a:t>
            </a:r>
            <a:endParaRPr lang="en-GB" sz="600" dirty="0">
              <a:cs typeface="Calibri"/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3676329" y="6402662"/>
            <a:ext cx="782484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Waterfall and gorges.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4224829" y="6355382"/>
            <a:ext cx="688973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V shaped valley and interlocking spurs.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3590826" y="7397006"/>
            <a:ext cx="969498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600" dirty="0">
                <a:cs typeface="Calibri"/>
              </a:rPr>
              <a:t>Sustainable food supply.- Rice Fish Farming Bangladesh.</a:t>
            </a:r>
            <a:endParaRPr lang="en-GB" sz="600" dirty="0"/>
          </a:p>
          <a:p>
            <a:endParaRPr lang="en-GB" sz="600" dirty="0"/>
          </a:p>
        </p:txBody>
      </p: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871233" y="8173292"/>
            <a:ext cx="116146" cy="26002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229704" y="797843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472913" y="770062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796837" y="7771228"/>
            <a:ext cx="12594" cy="19461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327075" y="770199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TextBox 176"/>
          <p:cNvSpPr txBox="1"/>
          <p:nvPr/>
        </p:nvSpPr>
        <p:spPr>
          <a:xfrm>
            <a:off x="1473407" y="7440781"/>
            <a:ext cx="754165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600" dirty="0">
                <a:cs typeface="Calibri"/>
              </a:rPr>
              <a:t>Water, Energy and Food in The </a:t>
            </a:r>
            <a:r>
              <a:rPr lang="en-GB" sz="600">
                <a:cs typeface="Calibri"/>
              </a:rPr>
              <a:t>UK.</a:t>
            </a:r>
            <a:endParaRPr lang="en-GB" sz="600" dirty="0">
              <a:cs typeface="Calibri"/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2114484" y="7440781"/>
            <a:ext cx="758891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Factors impacting </a:t>
            </a:r>
            <a:r>
              <a:rPr lang="en-GB" sz="600">
                <a:cs typeface="Calibri"/>
              </a:rPr>
              <a:t>food supply.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4329227" y="7440583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80" name="TextBox 179"/>
          <p:cNvSpPr txBox="1"/>
          <p:nvPr/>
        </p:nvSpPr>
        <p:spPr>
          <a:xfrm>
            <a:off x="2793100" y="7413942"/>
            <a:ext cx="922201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600" dirty="0">
                <a:cs typeface="Calibri"/>
              </a:rPr>
              <a:t>Large scale agricultural development – Almeria Spain.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361373" y="8047161"/>
            <a:ext cx="564209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600" dirty="0">
                <a:cs typeface="Calibri"/>
              </a:rPr>
              <a:t>Resources and well-</a:t>
            </a:r>
            <a:r>
              <a:rPr lang="en-GB" sz="600">
                <a:cs typeface="Calibri"/>
              </a:rPr>
              <a:t>being.</a:t>
            </a:r>
            <a:endParaRPr lang="en-GB" sz="600" dirty="0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BF6C7C63-5DD6-4BD7-8BE6-B900EF7B3E3A}"/>
              </a:ext>
            </a:extLst>
          </p:cNvPr>
          <p:cNvSpPr txBox="1"/>
          <p:nvPr/>
        </p:nvSpPr>
        <p:spPr>
          <a:xfrm>
            <a:off x="3331008" y="5452157"/>
            <a:ext cx="708450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600" dirty="0">
                <a:cs typeface="Calibri"/>
              </a:rPr>
              <a:t>Tourism in The Lake District .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8832BAE5-DDB2-4DC8-8119-C2753DDC5139}"/>
              </a:ext>
            </a:extLst>
          </p:cNvPr>
          <p:cNvSpPr txBox="1"/>
          <p:nvPr/>
        </p:nvSpPr>
        <p:spPr>
          <a:xfrm>
            <a:off x="4908730" y="9467693"/>
            <a:ext cx="1904263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800" dirty="0"/>
              <a:t>What are my expectations for learning and </a:t>
            </a:r>
            <a:r>
              <a:rPr lang="en-US" sz="800" dirty="0" err="1"/>
              <a:t>behaviour</a:t>
            </a:r>
            <a:r>
              <a:rPr lang="en-US" sz="800" dirty="0"/>
              <a:t> in Geography?</a:t>
            </a:r>
            <a:r>
              <a:rPr lang="en-US" sz="800" dirty="0">
                <a:ea typeface="+mn-lt"/>
                <a:cs typeface="+mn-lt"/>
              </a:rPr>
              <a:t> What does our ethos look like in the classroom?</a:t>
            </a:r>
            <a:endParaRPr lang="en-US" sz="800" dirty="0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833C7D37-C63A-4700-9F6C-42111F1D9671}"/>
              </a:ext>
            </a:extLst>
          </p:cNvPr>
          <p:cNvSpPr/>
          <p:nvPr/>
        </p:nvSpPr>
        <p:spPr>
          <a:xfrm>
            <a:off x="4773043" y="5118989"/>
            <a:ext cx="1034486" cy="747129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Summer Term 1</a:t>
            </a: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1C1AC2D9-B9BC-4D62-B42A-6B7629749578}"/>
              </a:ext>
            </a:extLst>
          </p:cNvPr>
          <p:cNvSpPr/>
          <p:nvPr/>
        </p:nvSpPr>
        <p:spPr>
          <a:xfrm>
            <a:off x="-3745" y="5752402"/>
            <a:ext cx="1034486" cy="747129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Spring   Term 2</a:t>
            </a: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AB99E7EC-E7C4-40FD-B6B6-27BD0EE3C91D}"/>
              </a:ext>
            </a:extLst>
          </p:cNvPr>
          <p:cNvSpPr/>
          <p:nvPr/>
        </p:nvSpPr>
        <p:spPr>
          <a:xfrm>
            <a:off x="4806381" y="7625651"/>
            <a:ext cx="939236" cy="747129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Spring   Term 1</a:t>
            </a: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3A4E4981-D33F-42EB-AB61-9C5A52EB7344}"/>
              </a:ext>
            </a:extLst>
          </p:cNvPr>
          <p:cNvSpPr/>
          <p:nvPr/>
        </p:nvSpPr>
        <p:spPr>
          <a:xfrm>
            <a:off x="956693" y="8411464"/>
            <a:ext cx="1034486" cy="747129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Autumn   Term 2</a:t>
            </a:r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70A7DF95-2F8F-4F55-B8BA-EF0CCC92B331}"/>
              </a:ext>
            </a:extLst>
          </p:cNvPr>
          <p:cNvSpPr/>
          <p:nvPr/>
        </p:nvSpPr>
        <p:spPr>
          <a:xfrm>
            <a:off x="4663505" y="8697214"/>
            <a:ext cx="1034486" cy="747129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Autumn   Term 1</a:t>
            </a:r>
          </a:p>
        </p:txBody>
      </p: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B4F6B3A4-DE18-4F56-BBDA-3DF261983163}"/>
              </a:ext>
            </a:extLst>
          </p:cNvPr>
          <p:cNvCxnSpPr>
            <a:cxnSpLocks/>
          </p:cNvCxnSpPr>
          <p:nvPr/>
        </p:nvCxnSpPr>
        <p:spPr>
          <a:xfrm flipH="1" flipV="1">
            <a:off x="4530419" y="8665417"/>
            <a:ext cx="5022" cy="27589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>
            <a:extLst>
              <a:ext uri="{FF2B5EF4-FFF2-40B4-BE49-F238E27FC236}">
                <a16:creationId xmlns:a16="http://schemas.microsoft.com/office/drawing/2014/main" id="{0B7CAB3A-3492-438F-B089-0A4A6F7EAF98}"/>
              </a:ext>
            </a:extLst>
          </p:cNvPr>
          <p:cNvSpPr txBox="1"/>
          <p:nvPr/>
        </p:nvSpPr>
        <p:spPr>
          <a:xfrm>
            <a:off x="4325038" y="8374380"/>
            <a:ext cx="723764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600" dirty="0">
                <a:cs typeface="Calibri"/>
              </a:rPr>
              <a:t>Intro to GCSE </a:t>
            </a:r>
            <a:r>
              <a:rPr lang="en-GB" sz="600">
                <a:cs typeface="Calibri"/>
              </a:rPr>
              <a:t>Geography.</a:t>
            </a:r>
            <a:endParaRPr lang="en-GB" sz="600" dirty="0">
              <a:cs typeface="Calibri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ED6C210A-5BF5-491E-8844-363D544361F2}"/>
              </a:ext>
            </a:extLst>
          </p:cNvPr>
          <p:cNvSpPr txBox="1"/>
          <p:nvPr/>
        </p:nvSpPr>
        <p:spPr>
          <a:xfrm>
            <a:off x="3737663" y="8469630"/>
            <a:ext cx="565014" cy="1846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600">
                <a:cs typeface="Calibri"/>
              </a:rPr>
              <a:t>Ecosystems.</a:t>
            </a:r>
            <a:endParaRPr lang="en-GB" sz="600" dirty="0">
              <a:cs typeface="Calibri"/>
            </a:endParaRPr>
          </a:p>
        </p:txBody>
      </p: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49B0E1CD-A0AC-4301-890B-B3B9E604D3AD}"/>
              </a:ext>
            </a:extLst>
          </p:cNvPr>
          <p:cNvCxnSpPr>
            <a:cxnSpLocks/>
          </p:cNvCxnSpPr>
          <p:nvPr/>
        </p:nvCxnSpPr>
        <p:spPr>
          <a:xfrm flipV="1">
            <a:off x="2985763" y="868624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80588181-377B-4255-9B24-FDD022A0CA1F}"/>
              </a:ext>
            </a:extLst>
          </p:cNvPr>
          <p:cNvCxnSpPr>
            <a:cxnSpLocks/>
          </p:cNvCxnSpPr>
          <p:nvPr/>
        </p:nvCxnSpPr>
        <p:spPr>
          <a:xfrm flipV="1">
            <a:off x="3541388" y="870212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E9FCEA03-0C55-4765-BE1D-1C472FFAF540}"/>
              </a:ext>
            </a:extLst>
          </p:cNvPr>
          <p:cNvCxnSpPr>
            <a:cxnSpLocks/>
          </p:cNvCxnSpPr>
          <p:nvPr/>
        </p:nvCxnSpPr>
        <p:spPr>
          <a:xfrm flipV="1">
            <a:off x="4049388" y="868624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Oval 171">
            <a:extLst>
              <a:ext uri="{FF2B5EF4-FFF2-40B4-BE49-F238E27FC236}">
                <a16:creationId xmlns:a16="http://schemas.microsoft.com/office/drawing/2014/main" id="{CE6E76F5-07F5-4DE4-A3F5-F8D72F87D4DC}"/>
              </a:ext>
            </a:extLst>
          </p:cNvPr>
          <p:cNvSpPr/>
          <p:nvPr/>
        </p:nvSpPr>
        <p:spPr>
          <a:xfrm>
            <a:off x="2560069" y="8919462"/>
            <a:ext cx="1788547" cy="437567"/>
          </a:xfrm>
          <a:prstGeom prst="ellipse">
            <a:avLst/>
          </a:prstGeom>
          <a:solidFill>
            <a:schemeClr val="bg1"/>
          </a:solidFill>
          <a:ln w="57150"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chemeClr val="tx1"/>
                </a:solidFill>
                <a:cs typeface="Calibri"/>
              </a:rPr>
              <a:t>Topic 1 - The Living World – Paper 1 – Section B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B25FB315-EDCE-4160-BFB9-4498915ACF5E}"/>
              </a:ext>
            </a:extLst>
          </p:cNvPr>
          <p:cNvSpPr txBox="1"/>
          <p:nvPr/>
        </p:nvSpPr>
        <p:spPr>
          <a:xfrm>
            <a:off x="3253476" y="8422005"/>
            <a:ext cx="565014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600" dirty="0">
                <a:cs typeface="Calibri"/>
              </a:rPr>
              <a:t>Tropical </a:t>
            </a:r>
            <a:r>
              <a:rPr lang="en-GB" sz="600">
                <a:cs typeface="Calibri"/>
              </a:rPr>
              <a:t>Rainforests.</a:t>
            </a:r>
            <a:endParaRPr lang="en-GB" sz="600" dirty="0">
              <a:cs typeface="Calibri"/>
            </a:endParaRP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F4CC1C13-7AFF-43F7-BA75-08851FD69E7F}"/>
              </a:ext>
            </a:extLst>
          </p:cNvPr>
          <p:cNvSpPr txBox="1"/>
          <p:nvPr/>
        </p:nvSpPr>
        <p:spPr>
          <a:xfrm>
            <a:off x="2650226" y="8422005"/>
            <a:ext cx="660264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600" dirty="0">
                <a:cs typeface="Calibri"/>
              </a:rPr>
              <a:t>Cold </a:t>
            </a:r>
            <a:r>
              <a:rPr lang="en-GB" sz="600">
                <a:cs typeface="Calibri"/>
              </a:rPr>
              <a:t>Environments. </a:t>
            </a:r>
          </a:p>
        </p:txBody>
      </p:sp>
      <p:sp>
        <p:nvSpPr>
          <p:cNvPr id="184" name="Oval 183">
            <a:extLst>
              <a:ext uri="{FF2B5EF4-FFF2-40B4-BE49-F238E27FC236}">
                <a16:creationId xmlns:a16="http://schemas.microsoft.com/office/drawing/2014/main" id="{05908B1D-DDA3-4F9A-8D8A-11D518C07CE6}"/>
              </a:ext>
            </a:extLst>
          </p:cNvPr>
          <p:cNvSpPr/>
          <p:nvPr/>
        </p:nvSpPr>
        <p:spPr>
          <a:xfrm>
            <a:off x="2575943" y="7895525"/>
            <a:ext cx="1685359" cy="429628"/>
          </a:xfrm>
          <a:prstGeom prst="ellipse">
            <a:avLst/>
          </a:prstGeom>
          <a:solidFill>
            <a:schemeClr val="bg1"/>
          </a:solidFill>
          <a:ln w="57150"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chemeClr val="tx1"/>
                </a:solidFill>
                <a:cs typeface="Calibri"/>
              </a:rPr>
              <a:t>Topic 2 – Resource Management  – Paper 2 – Section C</a:t>
            </a:r>
          </a:p>
        </p:txBody>
      </p:sp>
      <p:cxnSp>
        <p:nvCxnSpPr>
          <p:cNvPr id="186" name="Straight Connector 185">
            <a:extLst>
              <a:ext uri="{FF2B5EF4-FFF2-40B4-BE49-F238E27FC236}">
                <a16:creationId xmlns:a16="http://schemas.microsoft.com/office/drawing/2014/main" id="{FE2ECFF0-CD36-42AA-8D64-22423A654001}"/>
              </a:ext>
            </a:extLst>
          </p:cNvPr>
          <p:cNvCxnSpPr>
            <a:cxnSpLocks/>
          </p:cNvCxnSpPr>
          <p:nvPr/>
        </p:nvCxnSpPr>
        <p:spPr>
          <a:xfrm flipV="1">
            <a:off x="2326951" y="867037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TextBox 186">
            <a:extLst>
              <a:ext uri="{FF2B5EF4-FFF2-40B4-BE49-F238E27FC236}">
                <a16:creationId xmlns:a16="http://schemas.microsoft.com/office/drawing/2014/main" id="{5B2E18BD-707E-4A25-BFB3-28C93ED00466}"/>
              </a:ext>
            </a:extLst>
          </p:cNvPr>
          <p:cNvSpPr txBox="1"/>
          <p:nvPr/>
        </p:nvSpPr>
        <p:spPr>
          <a:xfrm>
            <a:off x="861434" y="7555036"/>
            <a:ext cx="611834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600" dirty="0">
                <a:cs typeface="Calibri"/>
              </a:rPr>
              <a:t>Global distribution </a:t>
            </a:r>
            <a:r>
              <a:rPr lang="en-GB" sz="600">
                <a:cs typeface="Calibri"/>
              </a:rPr>
              <a:t>of resources .</a:t>
            </a:r>
            <a:endParaRPr lang="en-GB" sz="600" dirty="0">
              <a:cs typeface="Calibri"/>
            </a:endParaRPr>
          </a:p>
        </p:txBody>
      </p: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0B263159-8C8F-47DE-9D84-9CB9A6EA81D9}"/>
              </a:ext>
            </a:extLst>
          </p:cNvPr>
          <p:cNvCxnSpPr>
            <a:cxnSpLocks/>
          </p:cNvCxnSpPr>
          <p:nvPr/>
        </p:nvCxnSpPr>
        <p:spPr>
          <a:xfrm flipV="1">
            <a:off x="5142918" y="677066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A9197ECF-F944-4660-806D-3C84CF8F1007}"/>
              </a:ext>
            </a:extLst>
          </p:cNvPr>
          <p:cNvCxnSpPr>
            <a:cxnSpLocks/>
          </p:cNvCxnSpPr>
          <p:nvPr/>
        </p:nvCxnSpPr>
        <p:spPr>
          <a:xfrm flipV="1">
            <a:off x="4139787" y="766887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620A940B-F88E-4EF7-B31C-3F7816A08555}"/>
              </a:ext>
            </a:extLst>
          </p:cNvPr>
          <p:cNvCxnSpPr>
            <a:cxnSpLocks/>
          </p:cNvCxnSpPr>
          <p:nvPr/>
        </p:nvCxnSpPr>
        <p:spPr>
          <a:xfrm flipV="1">
            <a:off x="4743037" y="770062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Oval 194">
            <a:extLst>
              <a:ext uri="{FF2B5EF4-FFF2-40B4-BE49-F238E27FC236}">
                <a16:creationId xmlns:a16="http://schemas.microsoft.com/office/drawing/2014/main" id="{43B144FC-BC28-47A9-BCAE-DDE9EA96D6E5}"/>
              </a:ext>
            </a:extLst>
          </p:cNvPr>
          <p:cNvSpPr/>
          <p:nvPr/>
        </p:nvSpPr>
        <p:spPr>
          <a:xfrm>
            <a:off x="2583880" y="6919212"/>
            <a:ext cx="1685359" cy="429628"/>
          </a:xfrm>
          <a:prstGeom prst="ellipse">
            <a:avLst/>
          </a:prstGeom>
          <a:solidFill>
            <a:schemeClr val="bg1"/>
          </a:solidFill>
          <a:ln w="57150"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chemeClr val="tx1"/>
                </a:solidFill>
                <a:cs typeface="Calibri"/>
              </a:rPr>
              <a:t>Topic 3 – Rivers  – Paper 1 – Section C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EB9CD31D-3516-4891-8BF8-E43E53C160DD}"/>
              </a:ext>
            </a:extLst>
          </p:cNvPr>
          <p:cNvSpPr txBox="1"/>
          <p:nvPr/>
        </p:nvSpPr>
        <p:spPr>
          <a:xfrm>
            <a:off x="5367829" y="6410945"/>
            <a:ext cx="474660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Long profile of a river.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1CAA2ADB-A657-4552-A6C7-8C95C475B487}"/>
              </a:ext>
            </a:extLst>
          </p:cNvPr>
          <p:cNvSpPr txBox="1"/>
          <p:nvPr/>
        </p:nvSpPr>
        <p:spPr>
          <a:xfrm>
            <a:off x="4836016" y="6403007"/>
            <a:ext cx="681035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Erosion, transportation and deposition.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4F15F09F-8E5E-452F-9171-3B5BF8C861C9}"/>
              </a:ext>
            </a:extLst>
          </p:cNvPr>
          <p:cNvSpPr txBox="1"/>
          <p:nvPr/>
        </p:nvSpPr>
        <p:spPr>
          <a:xfrm>
            <a:off x="2732579" y="6410945"/>
            <a:ext cx="474660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The River </a:t>
            </a:r>
            <a:r>
              <a:rPr lang="en-GB" sz="600">
                <a:cs typeface="Calibri"/>
              </a:rPr>
              <a:t>Tees. </a:t>
            </a:r>
          </a:p>
        </p:txBody>
      </p:sp>
      <p:cxnSp>
        <p:nvCxnSpPr>
          <p:cNvPr id="199" name="Straight Connector 198">
            <a:extLst>
              <a:ext uri="{FF2B5EF4-FFF2-40B4-BE49-F238E27FC236}">
                <a16:creationId xmlns:a16="http://schemas.microsoft.com/office/drawing/2014/main" id="{7D16D5FC-7D07-4E32-854F-B1106CC8CB83}"/>
              </a:ext>
            </a:extLst>
          </p:cNvPr>
          <p:cNvCxnSpPr>
            <a:cxnSpLocks/>
          </p:cNvCxnSpPr>
          <p:nvPr/>
        </p:nvCxnSpPr>
        <p:spPr>
          <a:xfrm flipV="1">
            <a:off x="2970164" y="669615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>
            <a:extLst>
              <a:ext uri="{FF2B5EF4-FFF2-40B4-BE49-F238E27FC236}">
                <a16:creationId xmlns:a16="http://schemas.microsoft.com/office/drawing/2014/main" id="{709F491E-DAAA-4BAD-ACF3-2184512106A6}"/>
              </a:ext>
            </a:extLst>
          </p:cNvPr>
          <p:cNvCxnSpPr>
            <a:cxnSpLocks/>
          </p:cNvCxnSpPr>
          <p:nvPr/>
        </p:nvCxnSpPr>
        <p:spPr>
          <a:xfrm flipV="1">
            <a:off x="2446289" y="672790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TextBox 200">
            <a:extLst>
              <a:ext uri="{FF2B5EF4-FFF2-40B4-BE49-F238E27FC236}">
                <a16:creationId xmlns:a16="http://schemas.microsoft.com/office/drawing/2014/main" id="{9825BAF4-3866-4085-A1E7-60D678104D88}"/>
              </a:ext>
            </a:extLst>
          </p:cNvPr>
          <p:cNvSpPr txBox="1"/>
          <p:nvPr/>
        </p:nvSpPr>
        <p:spPr>
          <a:xfrm>
            <a:off x="2169016" y="6410943"/>
            <a:ext cx="601659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Hydrographs </a:t>
            </a:r>
            <a:r>
              <a:rPr lang="en-GB" sz="600">
                <a:cs typeface="Calibri"/>
              </a:rPr>
              <a:t>and flooding. </a:t>
            </a:r>
          </a:p>
        </p:txBody>
      </p:sp>
      <p:cxnSp>
        <p:nvCxnSpPr>
          <p:cNvPr id="202" name="Straight Connector 201">
            <a:extLst>
              <a:ext uri="{FF2B5EF4-FFF2-40B4-BE49-F238E27FC236}">
                <a16:creationId xmlns:a16="http://schemas.microsoft.com/office/drawing/2014/main" id="{50F108B3-D369-4E06-A061-8E998F46B0B2}"/>
              </a:ext>
            </a:extLst>
          </p:cNvPr>
          <p:cNvCxnSpPr>
            <a:cxnSpLocks/>
          </p:cNvCxnSpPr>
          <p:nvPr/>
        </p:nvCxnSpPr>
        <p:spPr>
          <a:xfrm flipV="1">
            <a:off x="1962102" y="672790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>
            <a:extLst>
              <a:ext uri="{FF2B5EF4-FFF2-40B4-BE49-F238E27FC236}">
                <a16:creationId xmlns:a16="http://schemas.microsoft.com/office/drawing/2014/main" id="{8B76584F-E05B-4300-A081-7E44657902A1}"/>
              </a:ext>
            </a:extLst>
          </p:cNvPr>
          <p:cNvCxnSpPr>
            <a:cxnSpLocks/>
          </p:cNvCxnSpPr>
          <p:nvPr/>
        </p:nvCxnSpPr>
        <p:spPr>
          <a:xfrm flipH="1" flipV="1">
            <a:off x="1495483" y="6718376"/>
            <a:ext cx="85619" cy="1882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TextBox 203">
            <a:extLst>
              <a:ext uri="{FF2B5EF4-FFF2-40B4-BE49-F238E27FC236}">
                <a16:creationId xmlns:a16="http://schemas.microsoft.com/office/drawing/2014/main" id="{1B8D96A4-99BA-42FB-91D9-12AAB257D437}"/>
              </a:ext>
            </a:extLst>
          </p:cNvPr>
          <p:cNvSpPr txBox="1"/>
          <p:nvPr/>
        </p:nvSpPr>
        <p:spPr>
          <a:xfrm>
            <a:off x="1645141" y="6363319"/>
            <a:ext cx="609597" cy="46960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Boscastle Floods and </a:t>
            </a:r>
            <a:r>
              <a:rPr lang="en-GB" sz="600">
                <a:cs typeface="Calibri"/>
              </a:rPr>
              <a:t>management.</a:t>
            </a:r>
            <a:r>
              <a:rPr lang="en-GB" sz="600" dirty="0">
                <a:cs typeface="Calibri"/>
              </a:rPr>
              <a:t>,</a:t>
            </a:r>
          </a:p>
        </p:txBody>
      </p:sp>
      <p:sp>
        <p:nvSpPr>
          <p:cNvPr id="207" name="Oval 206">
            <a:extLst>
              <a:ext uri="{FF2B5EF4-FFF2-40B4-BE49-F238E27FC236}">
                <a16:creationId xmlns:a16="http://schemas.microsoft.com/office/drawing/2014/main" id="{5596484C-44BC-4782-ADB9-FAA4FD42816D}"/>
              </a:ext>
            </a:extLst>
          </p:cNvPr>
          <p:cNvSpPr/>
          <p:nvPr/>
        </p:nvSpPr>
        <p:spPr>
          <a:xfrm>
            <a:off x="2488630" y="5942900"/>
            <a:ext cx="1685359" cy="429628"/>
          </a:xfrm>
          <a:prstGeom prst="ellipse">
            <a:avLst/>
          </a:prstGeom>
          <a:solidFill>
            <a:schemeClr val="bg1"/>
          </a:solidFill>
          <a:ln w="57150"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chemeClr val="tx1"/>
                </a:solidFill>
                <a:cs typeface="Calibri"/>
              </a:rPr>
              <a:t>Topic 4 – Glaciation  – Paper 1 – Section C</a:t>
            </a:r>
          </a:p>
        </p:txBody>
      </p:sp>
      <p:cxnSp>
        <p:nvCxnSpPr>
          <p:cNvPr id="208" name="Straight Connector 207">
            <a:extLst>
              <a:ext uri="{FF2B5EF4-FFF2-40B4-BE49-F238E27FC236}">
                <a16:creationId xmlns:a16="http://schemas.microsoft.com/office/drawing/2014/main" id="{20966503-FC46-47F0-BA63-12D6517ECB7E}"/>
              </a:ext>
            </a:extLst>
          </p:cNvPr>
          <p:cNvCxnSpPr>
            <a:cxnSpLocks/>
          </p:cNvCxnSpPr>
          <p:nvPr/>
        </p:nvCxnSpPr>
        <p:spPr>
          <a:xfrm flipV="1">
            <a:off x="1960856" y="5758137"/>
            <a:ext cx="11219" cy="19461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>
            <a:extLst>
              <a:ext uri="{FF2B5EF4-FFF2-40B4-BE49-F238E27FC236}">
                <a16:creationId xmlns:a16="http://schemas.microsoft.com/office/drawing/2014/main" id="{1DA7FAD7-AF2F-4FFD-9F96-7F6887D1D994}"/>
              </a:ext>
            </a:extLst>
          </p:cNvPr>
          <p:cNvCxnSpPr>
            <a:cxnSpLocks/>
          </p:cNvCxnSpPr>
          <p:nvPr/>
        </p:nvCxnSpPr>
        <p:spPr>
          <a:xfrm flipV="1">
            <a:off x="1452857" y="575813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>
            <a:extLst>
              <a:ext uri="{FF2B5EF4-FFF2-40B4-BE49-F238E27FC236}">
                <a16:creationId xmlns:a16="http://schemas.microsoft.com/office/drawing/2014/main" id="{8A589FAB-2ACD-4D6F-846D-D511A2C570B3}"/>
              </a:ext>
            </a:extLst>
          </p:cNvPr>
          <p:cNvCxnSpPr>
            <a:cxnSpLocks/>
          </p:cNvCxnSpPr>
          <p:nvPr/>
        </p:nvCxnSpPr>
        <p:spPr>
          <a:xfrm flipH="1" flipV="1">
            <a:off x="1019576" y="5829576"/>
            <a:ext cx="107844" cy="26605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TextBox 210">
            <a:extLst>
              <a:ext uri="{FF2B5EF4-FFF2-40B4-BE49-F238E27FC236}">
                <a16:creationId xmlns:a16="http://schemas.microsoft.com/office/drawing/2014/main" id="{46F4485E-6F6C-467F-A7A1-7FC942D6D9D3}"/>
              </a:ext>
            </a:extLst>
          </p:cNvPr>
          <p:cNvSpPr txBox="1"/>
          <p:nvPr/>
        </p:nvSpPr>
        <p:spPr>
          <a:xfrm>
            <a:off x="1191221" y="5380294"/>
            <a:ext cx="667257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600" dirty="0">
                <a:cs typeface="Calibri"/>
              </a:rPr>
              <a:t>Ice Age and  the glacial </a:t>
            </a:r>
            <a:r>
              <a:rPr lang="en-GB" sz="600">
                <a:cs typeface="Calibri"/>
              </a:rPr>
              <a:t>budget. 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ECF388F4-24DA-4188-8A1D-2FDF8B4A278C}"/>
              </a:ext>
            </a:extLst>
          </p:cNvPr>
          <p:cNvSpPr txBox="1"/>
          <p:nvPr/>
        </p:nvSpPr>
        <p:spPr>
          <a:xfrm>
            <a:off x="611784" y="5451731"/>
            <a:ext cx="691070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600" dirty="0">
                <a:cs typeface="Calibri"/>
              </a:rPr>
              <a:t>Intro to physical landscapes in The UK.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DE8EE4CE-8464-4E4C-A90E-BEA252D10C5B}"/>
              </a:ext>
            </a:extLst>
          </p:cNvPr>
          <p:cNvSpPr txBox="1"/>
          <p:nvPr/>
        </p:nvSpPr>
        <p:spPr>
          <a:xfrm>
            <a:off x="1754784" y="5467606"/>
            <a:ext cx="675195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600" dirty="0">
                <a:cs typeface="Calibri"/>
              </a:rPr>
              <a:t>Erosional landforms.</a:t>
            </a:r>
          </a:p>
        </p:txBody>
      </p:sp>
      <p:sp>
        <p:nvSpPr>
          <p:cNvPr id="216" name="Oval 215">
            <a:extLst>
              <a:ext uri="{FF2B5EF4-FFF2-40B4-BE49-F238E27FC236}">
                <a16:creationId xmlns:a16="http://schemas.microsoft.com/office/drawing/2014/main" id="{94B7A6AE-7C18-4782-8DFC-BECCCDEA00CB}"/>
              </a:ext>
            </a:extLst>
          </p:cNvPr>
          <p:cNvSpPr/>
          <p:nvPr/>
        </p:nvSpPr>
        <p:spPr>
          <a:xfrm>
            <a:off x="2417193" y="4934837"/>
            <a:ext cx="1685359" cy="429628"/>
          </a:xfrm>
          <a:prstGeom prst="ellipse">
            <a:avLst/>
          </a:prstGeom>
          <a:solidFill>
            <a:schemeClr val="bg1"/>
          </a:solidFill>
          <a:ln w="57150"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chemeClr val="tx1"/>
                </a:solidFill>
                <a:cs typeface="Calibri"/>
              </a:rPr>
              <a:t>Topic 5 – Urban Issues and Challenges  – Paper 2 – Section A</a:t>
            </a:r>
          </a:p>
        </p:txBody>
      </p:sp>
      <p:cxnSp>
        <p:nvCxnSpPr>
          <p:cNvPr id="217" name="Straight Connector 216">
            <a:extLst>
              <a:ext uri="{FF2B5EF4-FFF2-40B4-BE49-F238E27FC236}">
                <a16:creationId xmlns:a16="http://schemas.microsoft.com/office/drawing/2014/main" id="{AEDD91EF-D7D4-4031-A853-2EBC6EB07C6E}"/>
              </a:ext>
            </a:extLst>
          </p:cNvPr>
          <p:cNvCxnSpPr>
            <a:cxnSpLocks/>
          </p:cNvCxnSpPr>
          <p:nvPr/>
        </p:nvCxnSpPr>
        <p:spPr>
          <a:xfrm flipV="1">
            <a:off x="5413014" y="484760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8" name="TextBox 217">
            <a:extLst>
              <a:ext uri="{FF2B5EF4-FFF2-40B4-BE49-F238E27FC236}">
                <a16:creationId xmlns:a16="http://schemas.microsoft.com/office/drawing/2014/main" id="{E16A03DC-DAC7-4A13-8D6B-B917CAB67108}"/>
              </a:ext>
            </a:extLst>
          </p:cNvPr>
          <p:cNvSpPr txBox="1"/>
          <p:nvPr/>
        </p:nvSpPr>
        <p:spPr>
          <a:xfrm>
            <a:off x="3955497" y="4369520"/>
            <a:ext cx="572390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600" dirty="0">
                <a:cs typeface="Calibri"/>
              </a:rPr>
              <a:t>Urban planning in Lagos.</a:t>
            </a:r>
          </a:p>
        </p:txBody>
      </p:sp>
      <p:sp>
        <p:nvSpPr>
          <p:cNvPr id="220" name="Oval 219">
            <a:extLst>
              <a:ext uri="{FF2B5EF4-FFF2-40B4-BE49-F238E27FC236}">
                <a16:creationId xmlns:a16="http://schemas.microsoft.com/office/drawing/2014/main" id="{75E3A3CC-58C8-47B6-8E0A-1E71EABA1C19}"/>
              </a:ext>
            </a:extLst>
          </p:cNvPr>
          <p:cNvSpPr/>
          <p:nvPr/>
        </p:nvSpPr>
        <p:spPr>
          <a:xfrm>
            <a:off x="2456880" y="3942650"/>
            <a:ext cx="1685359" cy="429628"/>
          </a:xfrm>
          <a:prstGeom prst="ellipse">
            <a:avLst/>
          </a:prstGeom>
          <a:solidFill>
            <a:schemeClr val="bg1"/>
          </a:solidFill>
          <a:ln w="57150"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chemeClr val="tx1"/>
                </a:solidFill>
                <a:cs typeface="Calibri"/>
              </a:rPr>
              <a:t>Topic 6 –Field work investigation  – Paper 3 – Section B</a:t>
            </a:r>
          </a:p>
        </p:txBody>
      </p:sp>
      <p:cxnSp>
        <p:nvCxnSpPr>
          <p:cNvPr id="221" name="Straight Connector 220">
            <a:extLst>
              <a:ext uri="{FF2B5EF4-FFF2-40B4-BE49-F238E27FC236}">
                <a16:creationId xmlns:a16="http://schemas.microsoft.com/office/drawing/2014/main" id="{2ADF0DBF-D06C-4F85-863F-4E9BCE4CCADE}"/>
              </a:ext>
            </a:extLst>
          </p:cNvPr>
          <p:cNvCxnSpPr>
            <a:cxnSpLocks/>
          </p:cNvCxnSpPr>
          <p:nvPr/>
        </p:nvCxnSpPr>
        <p:spPr>
          <a:xfrm flipV="1">
            <a:off x="4381249" y="377706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" name="TextBox 224">
            <a:extLst>
              <a:ext uri="{FF2B5EF4-FFF2-40B4-BE49-F238E27FC236}">
                <a16:creationId xmlns:a16="http://schemas.microsoft.com/office/drawing/2014/main" id="{6E06D779-816F-4C80-9BE8-7F83E712D740}"/>
              </a:ext>
            </a:extLst>
          </p:cNvPr>
          <p:cNvSpPr txBox="1"/>
          <p:nvPr/>
        </p:nvSpPr>
        <p:spPr>
          <a:xfrm>
            <a:off x="3251648" y="3362235"/>
            <a:ext cx="619892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Physical  Fieldwork - Data collection .</a:t>
            </a:r>
          </a:p>
        </p:txBody>
      </p:sp>
      <p:sp>
        <p:nvSpPr>
          <p:cNvPr id="226" name="Rectangle 225">
            <a:extLst>
              <a:ext uri="{FF2B5EF4-FFF2-40B4-BE49-F238E27FC236}">
                <a16:creationId xmlns:a16="http://schemas.microsoft.com/office/drawing/2014/main" id="{4C1532B0-0B12-41B8-885E-85C6E9A9B75E}"/>
              </a:ext>
            </a:extLst>
          </p:cNvPr>
          <p:cNvSpPr/>
          <p:nvPr/>
        </p:nvSpPr>
        <p:spPr>
          <a:xfrm>
            <a:off x="501823" y="3411061"/>
            <a:ext cx="669752" cy="434255"/>
          </a:xfrm>
          <a:prstGeom prst="rect">
            <a:avLst/>
          </a:prstGeom>
          <a:solidFill>
            <a:schemeClr val="bg1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600">
                <a:solidFill>
                  <a:srgbClr val="9900CC"/>
                </a:solidFill>
                <a:ea typeface="+mn-lt"/>
                <a:cs typeface="+mn-lt"/>
              </a:rPr>
              <a:t>Mocks - tested on all topics studied this year.</a:t>
            </a:r>
            <a:endParaRPr lang="en-US">
              <a:solidFill>
                <a:srgbClr val="9900CC"/>
              </a:solidFill>
              <a:ea typeface="+mn-lt"/>
              <a:cs typeface="+mn-lt"/>
            </a:endParaRP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D92197A5-13B7-40A1-8FB7-86DB0711E8B1}"/>
              </a:ext>
            </a:extLst>
          </p:cNvPr>
          <p:cNvSpPr txBox="1"/>
          <p:nvPr/>
        </p:nvSpPr>
        <p:spPr>
          <a:xfrm>
            <a:off x="161328" y="3934306"/>
            <a:ext cx="694473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Pre- Release for mock given out.</a:t>
            </a: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584699AD-4C75-43E0-94B2-47C939ECDD5F}"/>
              </a:ext>
            </a:extLst>
          </p:cNvPr>
          <p:cNvSpPr/>
          <p:nvPr/>
        </p:nvSpPr>
        <p:spPr>
          <a:xfrm>
            <a:off x="4548360" y="7063899"/>
            <a:ext cx="961852" cy="345355"/>
          </a:xfrm>
          <a:prstGeom prst="rect">
            <a:avLst/>
          </a:prstGeom>
          <a:solidFill>
            <a:schemeClr val="bg1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600" b="1" dirty="0">
                <a:solidFill>
                  <a:srgbClr val="9900CC"/>
                </a:solidFill>
              </a:rPr>
              <a:t>Assessment </a:t>
            </a:r>
            <a:r>
              <a:rPr lang="en-GB" sz="600" b="1">
                <a:solidFill>
                  <a:srgbClr val="9900CC"/>
                </a:solidFill>
              </a:rPr>
              <a:t>– The Living World and Resource Management past GCSE questions.</a:t>
            </a:r>
            <a:endParaRPr lang="en-GB" sz="600" b="1" dirty="0">
              <a:solidFill>
                <a:srgbClr val="9900CC"/>
              </a:solidFill>
              <a:cs typeface="Calibri"/>
            </a:endParaRP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1A23776B-255E-4360-9C8F-13BFECA1FD66}"/>
              </a:ext>
            </a:extLst>
          </p:cNvPr>
          <p:cNvSpPr/>
          <p:nvPr/>
        </p:nvSpPr>
        <p:spPr>
          <a:xfrm>
            <a:off x="643110" y="6517799"/>
            <a:ext cx="784052" cy="643805"/>
          </a:xfrm>
          <a:prstGeom prst="rect">
            <a:avLst/>
          </a:prstGeom>
          <a:solidFill>
            <a:schemeClr val="bg1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600" b="1" dirty="0">
                <a:solidFill>
                  <a:srgbClr val="9900CC"/>
                </a:solidFill>
              </a:rPr>
              <a:t>Assessment –</a:t>
            </a:r>
            <a:r>
              <a:rPr lang="en-GB" sz="600" dirty="0">
                <a:solidFill>
                  <a:srgbClr val="9900CC"/>
                </a:solidFill>
              </a:rPr>
              <a:t>Rivers</a:t>
            </a:r>
            <a:r>
              <a:rPr lang="en-GB" sz="600" dirty="0">
                <a:solidFill>
                  <a:srgbClr val="9900CC"/>
                </a:solidFill>
                <a:ea typeface="+mn-lt"/>
                <a:cs typeface="+mn-lt"/>
              </a:rPr>
              <a:t>, The Living World and Resource </a:t>
            </a:r>
            <a:r>
              <a:rPr lang="en-GB" sz="600">
                <a:solidFill>
                  <a:srgbClr val="9900CC"/>
                </a:solidFill>
                <a:ea typeface="+mn-lt"/>
                <a:cs typeface="+mn-lt"/>
              </a:rPr>
              <a:t>Management. </a:t>
            </a:r>
            <a:r>
              <a:rPr lang="en-GB" sz="600">
                <a:solidFill>
                  <a:srgbClr val="9900CC"/>
                </a:solidFill>
              </a:rPr>
              <a:t>And rivers </a:t>
            </a:r>
            <a:r>
              <a:rPr lang="en-GB" sz="600" b="1" dirty="0">
                <a:solidFill>
                  <a:srgbClr val="9900CC"/>
                </a:solidFill>
              </a:rPr>
              <a:t>past GCSE questions.</a:t>
            </a:r>
            <a:endParaRPr lang="en-GB" sz="600" b="1" dirty="0">
              <a:solidFill>
                <a:srgbClr val="9900CC"/>
              </a:solidFill>
              <a:cs typeface="Calibri"/>
            </a:endParaRP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1C0A436C-64DE-4279-8A62-9334D361F704}"/>
              </a:ext>
            </a:extLst>
          </p:cNvPr>
          <p:cNvSpPr/>
          <p:nvPr/>
        </p:nvSpPr>
        <p:spPr>
          <a:xfrm>
            <a:off x="4059410" y="5120799"/>
            <a:ext cx="676102" cy="548555"/>
          </a:xfrm>
          <a:prstGeom prst="rect">
            <a:avLst/>
          </a:prstGeom>
          <a:solidFill>
            <a:schemeClr val="bg1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600" b="1" dirty="0">
                <a:solidFill>
                  <a:srgbClr val="9900CC"/>
                </a:solidFill>
              </a:rPr>
              <a:t>Assessment – Glaciers, </a:t>
            </a:r>
            <a:r>
              <a:rPr lang="en-GB" sz="600">
                <a:solidFill>
                  <a:srgbClr val="9900CC"/>
                </a:solidFill>
              </a:rPr>
              <a:t>Rivers </a:t>
            </a:r>
            <a:r>
              <a:rPr lang="en-GB" sz="600">
                <a:solidFill>
                  <a:srgbClr val="9900CC"/>
                </a:solidFill>
                <a:ea typeface="+mn-lt"/>
                <a:cs typeface="+mn-lt"/>
              </a:rPr>
              <a:t>and</a:t>
            </a:r>
            <a:r>
              <a:rPr lang="en-GB" sz="600" dirty="0">
                <a:solidFill>
                  <a:srgbClr val="9900CC"/>
                </a:solidFill>
                <a:ea typeface="+mn-lt"/>
                <a:cs typeface="+mn-lt"/>
              </a:rPr>
              <a:t> Resource Management. </a:t>
            </a:r>
            <a:r>
              <a:rPr lang="en-GB" sz="600" b="1" dirty="0">
                <a:solidFill>
                  <a:srgbClr val="9900CC"/>
                </a:solidFill>
              </a:rPr>
              <a:t>past GCSE questions.</a:t>
            </a:r>
            <a:endParaRPr lang="en-GB" sz="600" b="1" dirty="0">
              <a:solidFill>
                <a:srgbClr val="9900CC"/>
              </a:solidFill>
              <a:cs typeface="Calibri"/>
            </a:endParaRP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0DCE8928-E2E9-46CA-8B1C-1171549EC3DD}"/>
              </a:ext>
            </a:extLst>
          </p:cNvPr>
          <p:cNvSpPr/>
          <p:nvPr/>
        </p:nvSpPr>
        <p:spPr>
          <a:xfrm>
            <a:off x="890760" y="4447699"/>
            <a:ext cx="879302" cy="561255"/>
          </a:xfrm>
          <a:prstGeom prst="rect">
            <a:avLst/>
          </a:prstGeom>
          <a:solidFill>
            <a:schemeClr val="bg1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600" b="1" dirty="0">
                <a:solidFill>
                  <a:srgbClr val="9900CC"/>
                </a:solidFill>
              </a:rPr>
              <a:t>Assessment – Urban issues and challenges</a:t>
            </a:r>
            <a:r>
              <a:rPr lang="en-GB" sz="600" dirty="0">
                <a:solidFill>
                  <a:srgbClr val="9900CC"/>
                </a:solidFill>
                <a:ea typeface="+mn-lt"/>
                <a:cs typeface="+mn-lt"/>
              </a:rPr>
              <a:t>, The Living </a:t>
            </a:r>
            <a:r>
              <a:rPr lang="en-GB" sz="600">
                <a:solidFill>
                  <a:srgbClr val="9900CC"/>
                </a:solidFill>
                <a:ea typeface="+mn-lt"/>
                <a:cs typeface="+mn-lt"/>
              </a:rPr>
              <a:t>World and  Glaciers</a:t>
            </a:r>
            <a:r>
              <a:rPr lang="en-GB" sz="600" dirty="0">
                <a:solidFill>
                  <a:srgbClr val="9900CC"/>
                </a:solidFill>
              </a:rPr>
              <a:t> </a:t>
            </a:r>
            <a:r>
              <a:rPr lang="en-GB" sz="600" b="1" dirty="0">
                <a:solidFill>
                  <a:srgbClr val="9900CC"/>
                </a:solidFill>
              </a:rPr>
              <a:t>past GCSE questions.</a:t>
            </a:r>
            <a:endParaRPr lang="en-GB" sz="600" b="1" dirty="0">
              <a:solidFill>
                <a:srgbClr val="9900CC"/>
              </a:solidFill>
              <a:cs typeface="Calibri"/>
            </a:endParaRPr>
          </a:p>
        </p:txBody>
      </p: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787D027D-986B-429C-AF35-07730099D86E}"/>
              </a:ext>
            </a:extLst>
          </p:cNvPr>
          <p:cNvCxnSpPr>
            <a:cxnSpLocks/>
          </p:cNvCxnSpPr>
          <p:nvPr/>
        </p:nvCxnSpPr>
        <p:spPr>
          <a:xfrm flipV="1">
            <a:off x="1410488" y="3772676"/>
            <a:ext cx="22331" cy="3787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150">
            <a:extLst>
              <a:ext uri="{FF2B5EF4-FFF2-40B4-BE49-F238E27FC236}">
                <a16:creationId xmlns:a16="http://schemas.microsoft.com/office/drawing/2014/main" id="{F62A4485-B82D-4E93-93B3-AE1351759FEE}"/>
              </a:ext>
            </a:extLst>
          </p:cNvPr>
          <p:cNvSpPr txBox="1"/>
          <p:nvPr/>
        </p:nvSpPr>
        <p:spPr>
          <a:xfrm>
            <a:off x="1135867" y="3447928"/>
            <a:ext cx="590825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Mock </a:t>
            </a:r>
          </a:p>
          <a:p>
            <a:pPr algn="ctr"/>
            <a:r>
              <a:rPr lang="en-GB" sz="600" dirty="0">
                <a:cs typeface="Calibri"/>
              </a:rPr>
              <a:t>Feedback</a:t>
            </a:r>
          </a:p>
        </p:txBody>
      </p: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6D46EA5A-67B8-493A-80C2-BDDDCA830B0B}"/>
              </a:ext>
            </a:extLst>
          </p:cNvPr>
          <p:cNvCxnSpPr>
            <a:cxnSpLocks/>
          </p:cNvCxnSpPr>
          <p:nvPr/>
        </p:nvCxnSpPr>
        <p:spPr>
          <a:xfrm flipH="1" flipV="1">
            <a:off x="675180" y="4212921"/>
            <a:ext cx="187219" cy="15651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extBox 157">
            <a:extLst>
              <a:ext uri="{FF2B5EF4-FFF2-40B4-BE49-F238E27FC236}">
                <a16:creationId xmlns:a16="http://schemas.microsoft.com/office/drawing/2014/main" id="{BA617AB7-F0EC-4E1A-8E4B-5206A5C9D584}"/>
              </a:ext>
            </a:extLst>
          </p:cNvPr>
          <p:cNvSpPr txBox="1"/>
          <p:nvPr/>
        </p:nvSpPr>
        <p:spPr>
          <a:xfrm>
            <a:off x="3819972" y="3359060"/>
            <a:ext cx="848492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Human Fieldwork – Enquiry question, location and risk assessment .</a:t>
            </a:r>
          </a:p>
        </p:txBody>
      </p: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62312290-391D-4AE5-A151-C73F1B1E63E9}"/>
              </a:ext>
            </a:extLst>
          </p:cNvPr>
          <p:cNvCxnSpPr>
            <a:cxnSpLocks/>
          </p:cNvCxnSpPr>
          <p:nvPr/>
        </p:nvCxnSpPr>
        <p:spPr>
          <a:xfrm flipV="1">
            <a:off x="3564012" y="373925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A459079A-93AA-4699-9799-49E043176B88}"/>
              </a:ext>
            </a:extLst>
          </p:cNvPr>
          <p:cNvCxnSpPr>
            <a:cxnSpLocks/>
          </p:cNvCxnSpPr>
          <p:nvPr/>
        </p:nvCxnSpPr>
        <p:spPr>
          <a:xfrm flipV="1">
            <a:off x="2697237" y="374878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TextBox 192">
            <a:extLst>
              <a:ext uri="{FF2B5EF4-FFF2-40B4-BE49-F238E27FC236}">
                <a16:creationId xmlns:a16="http://schemas.microsoft.com/office/drawing/2014/main" id="{2072F27E-E00B-49F5-B245-8CEE9148FE55}"/>
              </a:ext>
            </a:extLst>
          </p:cNvPr>
          <p:cNvSpPr txBox="1"/>
          <p:nvPr/>
        </p:nvSpPr>
        <p:spPr>
          <a:xfrm>
            <a:off x="2543622" y="3378110"/>
            <a:ext cx="848492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Physical Fieldwork – Enquiry question, location and risk assessment .</a:t>
            </a:r>
          </a:p>
        </p:txBody>
      </p:sp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F836BE24-3E05-42DE-95A4-5E1566EAF586}"/>
              </a:ext>
            </a:extLst>
          </p:cNvPr>
          <p:cNvCxnSpPr>
            <a:cxnSpLocks/>
          </p:cNvCxnSpPr>
          <p:nvPr/>
        </p:nvCxnSpPr>
        <p:spPr>
          <a:xfrm flipV="1">
            <a:off x="3530335" y="274525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TextBox 204">
            <a:extLst>
              <a:ext uri="{FF2B5EF4-FFF2-40B4-BE49-F238E27FC236}">
                <a16:creationId xmlns:a16="http://schemas.microsoft.com/office/drawing/2014/main" id="{CB471CDB-684D-47E3-B334-5D5033E66601}"/>
              </a:ext>
            </a:extLst>
          </p:cNvPr>
          <p:cNvSpPr txBox="1"/>
          <p:nvPr/>
        </p:nvSpPr>
        <p:spPr>
          <a:xfrm>
            <a:off x="3034703" y="2445231"/>
            <a:ext cx="894498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Application to unseen fieldwork questions</a:t>
            </a: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9E0B2B11D76E45A4A8CA10C7FC0931" ma:contentTypeVersion="15" ma:contentTypeDescription="Create a new document." ma:contentTypeScope="" ma:versionID="0165ea8ac98c1a5c8c558c9f5820a91b">
  <xsd:schema xmlns:xsd="http://www.w3.org/2001/XMLSchema" xmlns:xs="http://www.w3.org/2001/XMLSchema" xmlns:p="http://schemas.microsoft.com/office/2006/metadata/properties" xmlns:ns2="2ae8b9b8-deb7-4e47-ba09-cc2898df0d8c" xmlns:ns3="baff96f5-a7d4-4f1d-8526-ffc6a0e3c1dd" targetNamespace="http://schemas.microsoft.com/office/2006/metadata/properties" ma:root="true" ma:fieldsID="416a0bbcbeae1aaa521a02ad3e668a62" ns2:_="" ns3:_="">
    <xsd:import namespace="2ae8b9b8-deb7-4e47-ba09-cc2898df0d8c"/>
    <xsd:import namespace="baff96f5-a7d4-4f1d-8526-ffc6a0e3c1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Beth" minOccurs="0"/>
                <xsd:element ref="ns2:MediaServiceLocation" minOccurs="0"/>
                <xsd:element ref="ns2:DateandTim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e8b9b8-deb7-4e47-ba09-cc2898df0d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Beth" ma:index="19" nillable="true" ma:displayName="Beth" ma:format="DateTime" ma:internalName="Beth">
      <xsd:simpleType>
        <xsd:restriction base="dms:DateTime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DateandTime" ma:index="21" nillable="true" ma:displayName="Date and Time" ma:format="DateOnly" ma:internalName="DateandTime">
      <xsd:simpleType>
        <xsd:restriction base="dms:DateTime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ff96f5-a7d4-4f1d-8526-ffc6a0e3c1d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eth xmlns="2ae8b9b8-deb7-4e47-ba09-cc2898df0d8c" xsi:nil="true"/>
    <DateandTime xmlns="2ae8b9b8-deb7-4e47-ba09-cc2898df0d8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EB6D58E-A2EC-485A-8E81-BD5195A7E5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e8b9b8-deb7-4e47-ba09-cc2898df0d8c"/>
    <ds:schemaRef ds:uri="baff96f5-a7d4-4f1d-8526-ffc6a0e3c1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F849874-6917-4C61-B1F9-2BD79304528E}">
  <ds:schemaRefs>
    <ds:schemaRef ds:uri="http://schemas.microsoft.com/office/2006/metadata/properties"/>
    <ds:schemaRef ds:uri="http://schemas.microsoft.com/office/infopath/2007/PartnerControls"/>
    <ds:schemaRef ds:uri="2ae8b9b8-deb7-4e47-ba09-cc2898df0d8c"/>
  </ds:schemaRefs>
</ds:datastoreItem>
</file>

<file path=customXml/itemProps3.xml><?xml version="1.0" encoding="utf-8"?>
<ds:datastoreItem xmlns:ds="http://schemas.openxmlformats.org/officeDocument/2006/customXml" ds:itemID="{C931CBF2-88BE-4D28-9DDF-3C5A04B5E0C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592</TotalTime>
  <Words>357</Words>
  <Application>Microsoft Office PowerPoint</Application>
  <PresentationFormat>A4 Paper (210x297 mm)</PresentationFormat>
  <Paragraphs>76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Beth Walmsley</cp:lastModifiedBy>
  <cp:revision>2049</cp:revision>
  <dcterms:created xsi:type="dcterms:W3CDTF">2019-07-02T10:31:49Z</dcterms:created>
  <dcterms:modified xsi:type="dcterms:W3CDTF">2022-02-28T16:49:30Z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0x0101009B9E0B2B11D76E45A4A8CA10C7FC0931</vt:lpwstr>
  </property>
</Properties>
</file>