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9C1F60-D753-1708-7B16-931CEBB0CE34}" v="2584" dt="2020-04-02T12:46:17.787"/>
    <p1510:client id="{B25EE448-D414-33DB-9038-082D97D49B15}" v="262" dt="2020-04-02T15:02:48.596"/>
    <p1510:client id="{EC721006-C424-DD1E-08B2-C70FC7D070D9}" v="3518" dt="2020-04-01T13:28:20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120" d="100"/>
          <a:sy n="120" d="100"/>
        </p:scale>
        <p:origin x="612" y="-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5085" y="296448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775890" y="8620709"/>
            <a:ext cx="1113860" cy="82650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Welcome back 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891403" y="2408179"/>
            <a:ext cx="1478985" cy="755067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10  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623317" y="3625151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4757014" y="729633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4715464" y="692892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rgbClr val="9900CC"/>
                </a:solidFill>
                <a:cs typeface="Calibri"/>
              </a:rPr>
              <a:t>Mock feedback.</a:t>
            </a:r>
            <a:endParaRPr lang="en-US" sz="10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808096" y="163758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179104" y="158204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810864" y="12555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86839" y="274397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33950" y="374302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92336" y="27452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74386" y="371947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996681" y="274101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096521" y="5453088"/>
            <a:ext cx="74002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Cinema. </a:t>
            </a:r>
            <a:endParaRPr lang="en-GB" sz="600" dirty="0">
              <a:cs typeface="Calibri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750507" y="5381050"/>
            <a:ext cx="838967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Food and drink/</a:t>
            </a:r>
            <a:endParaRPr lang="en-GB" sz="600" dirty="0">
              <a:cs typeface="Calibri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521943" y="5490562"/>
            <a:ext cx="628452" cy="2000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700" dirty="0" smtClean="0">
                <a:cs typeface="Calibri"/>
              </a:rPr>
              <a:t>Sports</a:t>
            </a:r>
            <a:endParaRPr lang="en-GB" sz="700" dirty="0">
              <a:cs typeface="Calibri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611627" y="2212946"/>
            <a:ext cx="73297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Writing exam techniques shared and practiced.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791997" y="2433106"/>
            <a:ext cx="103873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Listening exam techniques shared and practiced.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95347" y="5559298"/>
            <a:ext cx="59082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/>
              <a:t>Music</a:t>
            </a:r>
            <a:endParaRPr lang="en-GB" sz="600" dirty="0"/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74764" y="473648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7941" y="474519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34830" y="473935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0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36813" y="4762666"/>
            <a:ext cx="3281" cy="2898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2424" y="66915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09914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03168" y="673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72913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96837" y="7771228"/>
            <a:ext cx="12594" cy="1946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27075" y="770199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4908730" y="9467693"/>
            <a:ext cx="190426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What are my expectations for learning and </a:t>
            </a:r>
            <a:r>
              <a:rPr lang="en-US" sz="800" dirty="0" err="1"/>
              <a:t>behaviour</a:t>
            </a:r>
            <a:r>
              <a:rPr lang="en-US" sz="800" dirty="0"/>
              <a:t> in Spanish?</a:t>
            </a:r>
            <a:r>
              <a:rPr lang="en-US" sz="800" dirty="0">
                <a:ea typeface="+mn-lt"/>
                <a:cs typeface="+mn-lt"/>
              </a:rPr>
              <a:t> What does our ethos look like in the classroom?</a:t>
            </a:r>
            <a:endParaRPr lang="en-US" sz="800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E71956E-D429-4237-8C2C-18A5FD13449B}"/>
              </a:ext>
            </a:extLst>
          </p:cNvPr>
          <p:cNvSpPr/>
          <p:nvPr/>
        </p:nvSpPr>
        <p:spPr>
          <a:xfrm>
            <a:off x="5782501" y="3641618"/>
            <a:ext cx="1027962" cy="365197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Skills we will work on in each  term:</a:t>
            </a:r>
            <a:endParaRPr lang="en-US" sz="9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 fontAlgn="base"/>
            <a:r>
              <a:rPr lang="en-GB" sz="900" dirty="0">
                <a:solidFill>
                  <a:schemeClr val="tx1"/>
                </a:solidFill>
              </a:rPr>
              <a:t>AO1: Listening – understand and respond to different types of spoken language.</a:t>
            </a:r>
          </a:p>
          <a:p>
            <a:pPr algn="ctr" fontAlgn="base"/>
            <a:r>
              <a:rPr lang="en-GB" sz="900" dirty="0">
                <a:solidFill>
                  <a:schemeClr val="tx1"/>
                </a:solidFill>
              </a:rPr>
              <a:t>AO2: Speaking – communicate and interact effectively in speech.</a:t>
            </a:r>
          </a:p>
          <a:p>
            <a:pPr algn="ctr" fontAlgn="base"/>
            <a:r>
              <a:rPr lang="en-GB" sz="900" dirty="0">
                <a:solidFill>
                  <a:schemeClr val="tx1"/>
                </a:solidFill>
              </a:rPr>
              <a:t>AO3: Reading – understand and respond to different types of written language.</a:t>
            </a:r>
          </a:p>
          <a:p>
            <a:pPr algn="ctr" fontAlgn="base"/>
            <a:r>
              <a:rPr lang="en-GB" sz="900" dirty="0">
                <a:solidFill>
                  <a:schemeClr val="tx1"/>
                </a:solidFill>
              </a:rPr>
              <a:t>AO4: Writing – communicate in writing.</a:t>
            </a:r>
          </a:p>
          <a:p>
            <a:endParaRPr lang="en-GB" sz="900" b="1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833C7D37-C63A-4700-9F6C-42111F1D9671}"/>
              </a:ext>
            </a:extLst>
          </p:cNvPr>
          <p:cNvSpPr/>
          <p:nvPr/>
        </p:nvSpPr>
        <p:spPr>
          <a:xfrm>
            <a:off x="4773043" y="5118989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1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1C1AC2D9-B9BC-4D62-B42A-6B7629749578}"/>
              </a:ext>
            </a:extLst>
          </p:cNvPr>
          <p:cNvSpPr/>
          <p:nvPr/>
        </p:nvSpPr>
        <p:spPr>
          <a:xfrm>
            <a:off x="-6036" y="5826435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   Term 2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AB99E7EC-E7C4-40FD-B6B6-27BD0EE3C91D}"/>
              </a:ext>
            </a:extLst>
          </p:cNvPr>
          <p:cNvSpPr/>
          <p:nvPr/>
        </p:nvSpPr>
        <p:spPr>
          <a:xfrm>
            <a:off x="5188119" y="7282846"/>
            <a:ext cx="93923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   Term 1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A4E4981-D33F-42EB-AB61-9C5A52EB7344}"/>
              </a:ext>
            </a:extLst>
          </p:cNvPr>
          <p:cNvSpPr/>
          <p:nvPr/>
        </p:nvSpPr>
        <p:spPr>
          <a:xfrm>
            <a:off x="956693" y="8411464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   Term 2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0A7DF95-2F8F-4F55-B8BA-EF0CCC92B331}"/>
              </a:ext>
            </a:extLst>
          </p:cNvPr>
          <p:cNvSpPr/>
          <p:nvPr/>
        </p:nvSpPr>
        <p:spPr>
          <a:xfrm>
            <a:off x="4663505" y="8697214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   Term 1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B4F6B3A4-DE18-4F56-BBDA-3DF261983163}"/>
              </a:ext>
            </a:extLst>
          </p:cNvPr>
          <p:cNvCxnSpPr>
            <a:cxnSpLocks/>
          </p:cNvCxnSpPr>
          <p:nvPr/>
        </p:nvCxnSpPr>
        <p:spPr>
          <a:xfrm flipH="1" flipV="1">
            <a:off x="4402061" y="8766878"/>
            <a:ext cx="5022" cy="27589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49B0E1CD-A0AC-4301-890B-B3B9E604D3AD}"/>
              </a:ext>
            </a:extLst>
          </p:cNvPr>
          <p:cNvCxnSpPr>
            <a:cxnSpLocks/>
          </p:cNvCxnSpPr>
          <p:nvPr/>
        </p:nvCxnSpPr>
        <p:spPr>
          <a:xfrm flipV="1">
            <a:off x="2985763" y="86862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0588181-377B-4255-9B24-FDD022A0CA1F}"/>
              </a:ext>
            </a:extLst>
          </p:cNvPr>
          <p:cNvCxnSpPr>
            <a:cxnSpLocks/>
          </p:cNvCxnSpPr>
          <p:nvPr/>
        </p:nvCxnSpPr>
        <p:spPr>
          <a:xfrm flipV="1">
            <a:off x="3541388" y="87021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E9FCEA03-0C55-4765-BE1D-1C472FFAF540}"/>
              </a:ext>
            </a:extLst>
          </p:cNvPr>
          <p:cNvCxnSpPr>
            <a:cxnSpLocks/>
          </p:cNvCxnSpPr>
          <p:nvPr/>
        </p:nvCxnSpPr>
        <p:spPr>
          <a:xfrm flipV="1">
            <a:off x="4049388" y="86862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val 171">
            <a:extLst>
              <a:ext uri="{FF2B5EF4-FFF2-40B4-BE49-F238E27FC236}">
                <a16:creationId xmlns:a16="http://schemas.microsoft.com/office/drawing/2014/main" id="{CE6E76F5-07F5-4DE4-A3F5-F8D72F87D4DC}"/>
              </a:ext>
            </a:extLst>
          </p:cNvPr>
          <p:cNvSpPr/>
          <p:nvPr/>
        </p:nvSpPr>
        <p:spPr>
          <a:xfrm>
            <a:off x="2949980" y="8893459"/>
            <a:ext cx="1788547" cy="437567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THEME 1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Free Time &amp; Family</a:t>
            </a:r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05908B1D-DDA3-4F9A-8D8A-11D518C07CE6}"/>
              </a:ext>
            </a:extLst>
          </p:cNvPr>
          <p:cNvSpPr/>
          <p:nvPr/>
        </p:nvSpPr>
        <p:spPr>
          <a:xfrm>
            <a:off x="787554" y="7999215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THEME 2.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Home, town and region.</a:t>
            </a:r>
            <a:endParaRPr lang="en-US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0B263159-8C8F-47DE-9D84-9CB9A6EA81D9}"/>
              </a:ext>
            </a:extLst>
          </p:cNvPr>
          <p:cNvCxnSpPr>
            <a:cxnSpLocks/>
          </p:cNvCxnSpPr>
          <p:nvPr/>
        </p:nvCxnSpPr>
        <p:spPr>
          <a:xfrm flipV="1">
            <a:off x="5142918" y="677066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A9197ECF-F944-4660-806D-3C84CF8F1007}"/>
              </a:ext>
            </a:extLst>
          </p:cNvPr>
          <p:cNvCxnSpPr>
            <a:cxnSpLocks/>
          </p:cNvCxnSpPr>
          <p:nvPr/>
        </p:nvCxnSpPr>
        <p:spPr>
          <a:xfrm flipV="1">
            <a:off x="4139787" y="76688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620A940B-F88E-4EF7-B31C-3F7816A08555}"/>
              </a:ext>
            </a:extLst>
          </p:cNvPr>
          <p:cNvCxnSpPr>
            <a:cxnSpLocks/>
          </p:cNvCxnSpPr>
          <p:nvPr/>
        </p:nvCxnSpPr>
        <p:spPr>
          <a:xfrm flipV="1">
            <a:off x="4743037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val 194">
            <a:extLst>
              <a:ext uri="{FF2B5EF4-FFF2-40B4-BE49-F238E27FC236}">
                <a16:creationId xmlns:a16="http://schemas.microsoft.com/office/drawing/2014/main" id="{43B144FC-BC28-47A9-BCAE-DDE9EA96D6E5}"/>
              </a:ext>
            </a:extLst>
          </p:cNvPr>
          <p:cNvSpPr/>
          <p:nvPr/>
        </p:nvSpPr>
        <p:spPr>
          <a:xfrm>
            <a:off x="2583880" y="6919212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THEME THREE: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My studies</a:t>
            </a:r>
            <a:endParaRPr lang="en-US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7D16D5FC-7D07-4E32-854F-B1106CC8CB83}"/>
              </a:ext>
            </a:extLst>
          </p:cNvPr>
          <p:cNvCxnSpPr>
            <a:cxnSpLocks/>
          </p:cNvCxnSpPr>
          <p:nvPr/>
        </p:nvCxnSpPr>
        <p:spPr>
          <a:xfrm flipV="1">
            <a:off x="2970164" y="66961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709F491E-DAAA-4BAD-ACF3-2184512106A6}"/>
              </a:ext>
            </a:extLst>
          </p:cNvPr>
          <p:cNvCxnSpPr>
            <a:cxnSpLocks/>
          </p:cNvCxnSpPr>
          <p:nvPr/>
        </p:nvCxnSpPr>
        <p:spPr>
          <a:xfrm flipV="1">
            <a:off x="2446289" y="67279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>
            <a:extLst>
              <a:ext uri="{FF2B5EF4-FFF2-40B4-BE49-F238E27FC236}">
                <a16:creationId xmlns:a16="http://schemas.microsoft.com/office/drawing/2014/main" id="{1B8D96A4-99BA-42FB-91D9-12AAB257D437}"/>
              </a:ext>
            </a:extLst>
          </p:cNvPr>
          <p:cNvSpPr txBox="1"/>
          <p:nvPr/>
        </p:nvSpPr>
        <p:spPr>
          <a:xfrm>
            <a:off x="1645141" y="6363319"/>
            <a:ext cx="609597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GB" sz="600" dirty="0">
              <a:cs typeface="Calibri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5596484C-44BC-4782-ADB9-FAA4FD42816D}"/>
              </a:ext>
            </a:extLst>
          </p:cNvPr>
          <p:cNvSpPr/>
          <p:nvPr/>
        </p:nvSpPr>
        <p:spPr>
          <a:xfrm>
            <a:off x="794641" y="6027326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THEME ONE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Free time activities.</a:t>
            </a:r>
            <a:endParaRPr lang="en-US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0966503-FC46-47F0-BA63-12D6517ECB7E}"/>
              </a:ext>
            </a:extLst>
          </p:cNvPr>
          <p:cNvCxnSpPr>
            <a:cxnSpLocks/>
          </p:cNvCxnSpPr>
          <p:nvPr/>
        </p:nvCxnSpPr>
        <p:spPr>
          <a:xfrm flipV="1">
            <a:off x="1960856" y="5758137"/>
            <a:ext cx="11219" cy="1946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1DA7FAD7-AF2F-4FFD-9F96-7F6887D1D994}"/>
              </a:ext>
            </a:extLst>
          </p:cNvPr>
          <p:cNvCxnSpPr>
            <a:cxnSpLocks/>
          </p:cNvCxnSpPr>
          <p:nvPr/>
        </p:nvCxnSpPr>
        <p:spPr>
          <a:xfrm flipV="1">
            <a:off x="1452857" y="575813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8A589FAB-2ACD-4D6F-846D-D511A2C570B3}"/>
              </a:ext>
            </a:extLst>
          </p:cNvPr>
          <p:cNvCxnSpPr>
            <a:cxnSpLocks/>
          </p:cNvCxnSpPr>
          <p:nvPr/>
        </p:nvCxnSpPr>
        <p:spPr>
          <a:xfrm flipH="1" flipV="1">
            <a:off x="1019576" y="5829576"/>
            <a:ext cx="107844" cy="26605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 215">
            <a:extLst>
              <a:ext uri="{FF2B5EF4-FFF2-40B4-BE49-F238E27FC236}">
                <a16:creationId xmlns:a16="http://schemas.microsoft.com/office/drawing/2014/main" id="{94B7A6AE-7C18-4782-8DFC-BECCCDEA00CB}"/>
              </a:ext>
            </a:extLst>
          </p:cNvPr>
          <p:cNvSpPr/>
          <p:nvPr/>
        </p:nvSpPr>
        <p:spPr>
          <a:xfrm>
            <a:off x="2417193" y="4934837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THEME ONE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Customs and festivals</a:t>
            </a:r>
            <a:endParaRPr lang="en-US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AEDD91EF-D7D4-4031-A853-2EBC6EB07C6E}"/>
              </a:ext>
            </a:extLst>
          </p:cNvPr>
          <p:cNvCxnSpPr>
            <a:cxnSpLocks/>
          </p:cNvCxnSpPr>
          <p:nvPr/>
        </p:nvCxnSpPr>
        <p:spPr>
          <a:xfrm flipV="1">
            <a:off x="5413014" y="4847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5E3A3CC-58C8-47B6-8E0A-1E71EABA1C19}"/>
              </a:ext>
            </a:extLst>
          </p:cNvPr>
          <p:cNvSpPr/>
          <p:nvPr/>
        </p:nvSpPr>
        <p:spPr>
          <a:xfrm>
            <a:off x="2456880" y="3942650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THEME THREE: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  <a:cs typeface="Calibri"/>
              </a:rPr>
              <a:t>Education Post-16.</a:t>
            </a:r>
            <a:endParaRPr lang="en-US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2ADF0DBF-D06C-4F85-863F-4E9BCE4CCADE}"/>
              </a:ext>
            </a:extLst>
          </p:cNvPr>
          <p:cNvCxnSpPr>
            <a:cxnSpLocks/>
          </p:cNvCxnSpPr>
          <p:nvPr/>
        </p:nvCxnSpPr>
        <p:spPr>
          <a:xfrm flipV="1">
            <a:off x="2432399" y="37396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3F925C8D-BEC4-4486-85A3-DA9641E4C8BC}"/>
              </a:ext>
            </a:extLst>
          </p:cNvPr>
          <p:cNvCxnSpPr>
            <a:cxnSpLocks/>
          </p:cNvCxnSpPr>
          <p:nvPr/>
        </p:nvCxnSpPr>
        <p:spPr>
          <a:xfrm flipV="1">
            <a:off x="3417637" y="374690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405B121E-7F95-431F-825B-42DB2B5824D6}"/>
              </a:ext>
            </a:extLst>
          </p:cNvPr>
          <p:cNvSpPr txBox="1"/>
          <p:nvPr/>
        </p:nvSpPr>
        <p:spPr>
          <a:xfrm>
            <a:off x="1621536" y="5535229"/>
            <a:ext cx="74002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/>
              <a:t>TV.</a:t>
            </a:r>
            <a:endParaRPr lang="en-GB" sz="600" dirty="0">
              <a:cs typeface="Calibri"/>
            </a:endParaRP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6E06D779-816F-4C80-9BE8-7F83E712D740}"/>
              </a:ext>
            </a:extLst>
          </p:cNvPr>
          <p:cNvSpPr txBox="1"/>
          <p:nvPr/>
        </p:nvSpPr>
        <p:spPr>
          <a:xfrm>
            <a:off x="2117002" y="5393471"/>
            <a:ext cx="838967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Films.</a:t>
            </a:r>
            <a:endParaRPr lang="en-GB" sz="600" dirty="0">
              <a:cs typeface="Calibri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4C1532B0-0B12-41B8-885E-85C6E9A9B75E}"/>
              </a:ext>
            </a:extLst>
          </p:cNvPr>
          <p:cNvSpPr/>
          <p:nvPr/>
        </p:nvSpPr>
        <p:spPr>
          <a:xfrm>
            <a:off x="303434" y="1508475"/>
            <a:ext cx="669752" cy="83963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Mocks - tested on all topics studied this year- Reading, listening, speaking and writing</a:t>
            </a:r>
            <a:endParaRPr lang="en-US" dirty="0">
              <a:solidFill>
                <a:srgbClr val="9900CC"/>
              </a:solidFill>
              <a:ea typeface="+mn-lt"/>
              <a:cs typeface="+mn-lt"/>
            </a:endParaRPr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2EA64B8B-D591-407E-AEB1-497FCC9109C7}"/>
              </a:ext>
            </a:extLst>
          </p:cNvPr>
          <p:cNvCxnSpPr>
            <a:cxnSpLocks/>
          </p:cNvCxnSpPr>
          <p:nvPr/>
        </p:nvCxnSpPr>
        <p:spPr>
          <a:xfrm flipV="1">
            <a:off x="3377590" y="275637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>
            <a:extLst>
              <a:ext uri="{FF2B5EF4-FFF2-40B4-BE49-F238E27FC236}">
                <a16:creationId xmlns:a16="http://schemas.microsoft.com/office/drawing/2014/main" id="{584699AD-4C75-43E0-94B2-47C939ECDD5F}"/>
              </a:ext>
            </a:extLst>
          </p:cNvPr>
          <p:cNvSpPr/>
          <p:nvPr/>
        </p:nvSpPr>
        <p:spPr>
          <a:xfrm>
            <a:off x="2102754" y="7982768"/>
            <a:ext cx="976322" cy="38176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THEME </a:t>
            </a:r>
            <a:r>
              <a:rPr lang="en-US" sz="700" b="1" dirty="0">
                <a:solidFill>
                  <a:schemeClr val="tx1"/>
                </a:solidFill>
                <a:cs typeface="Calibri"/>
              </a:rPr>
              <a:t>2.</a:t>
            </a:r>
          </a:p>
          <a:p>
            <a:pPr algn="ctr"/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My bedroom, home</a:t>
            </a:r>
            <a:r>
              <a:rPr lang="en-US" sz="700" b="1" dirty="0">
                <a:solidFill>
                  <a:schemeClr val="tx1"/>
                </a:solidFill>
                <a:cs typeface="Calibri"/>
              </a:rPr>
              <a:t>, town and </a:t>
            </a: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area.</a:t>
            </a:r>
            <a:endParaRPr lang="en-US" sz="7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1A23776B-255E-4360-9C8F-13BFECA1FD66}"/>
              </a:ext>
            </a:extLst>
          </p:cNvPr>
          <p:cNvSpPr/>
          <p:nvPr/>
        </p:nvSpPr>
        <p:spPr>
          <a:xfrm>
            <a:off x="1990847" y="6921842"/>
            <a:ext cx="784052" cy="460334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THEME </a:t>
            </a:r>
            <a:r>
              <a:rPr lang="en-US" sz="700" b="1" dirty="0">
                <a:solidFill>
                  <a:schemeClr val="tx1"/>
                </a:solidFill>
                <a:cs typeface="Calibri"/>
              </a:rPr>
              <a:t>THREE: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  <a:cs typeface="Calibri"/>
              </a:rPr>
              <a:t>My </a:t>
            </a: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studies at BHS. </a:t>
            </a:r>
            <a:endParaRPr lang="en-US" sz="7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C0A436C-64DE-4279-8A62-9334D361F704}"/>
              </a:ext>
            </a:extLst>
          </p:cNvPr>
          <p:cNvSpPr/>
          <p:nvPr/>
        </p:nvSpPr>
        <p:spPr>
          <a:xfrm>
            <a:off x="3840310" y="5683447"/>
            <a:ext cx="1012098" cy="760410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THEME </a:t>
            </a:r>
            <a:r>
              <a:rPr lang="en-US" sz="700" b="1" dirty="0">
                <a:solidFill>
                  <a:schemeClr val="tx1"/>
                </a:solidFill>
                <a:cs typeface="Calibri"/>
              </a:rPr>
              <a:t>ONE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  <a:cs typeface="Calibri"/>
              </a:rPr>
              <a:t>Free time </a:t>
            </a: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activities.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Sports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Food &amp; drinks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Film/TV/Cinema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Music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0DCE8928-E2E9-46CA-8B1C-1171549EC3DD}"/>
              </a:ext>
            </a:extLst>
          </p:cNvPr>
          <p:cNvSpPr/>
          <p:nvPr/>
        </p:nvSpPr>
        <p:spPr>
          <a:xfrm>
            <a:off x="1551028" y="4880659"/>
            <a:ext cx="1013682" cy="536822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THEME </a:t>
            </a:r>
            <a:r>
              <a:rPr lang="en-US" sz="700" b="1" dirty="0">
                <a:solidFill>
                  <a:schemeClr val="tx1"/>
                </a:solidFill>
                <a:cs typeface="Calibri"/>
              </a:rPr>
              <a:t>ONE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  <a:cs typeface="Calibri"/>
              </a:rPr>
              <a:t>Customs and </a:t>
            </a: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festivals in Spain and Spanish speaking countries. </a:t>
            </a:r>
            <a:endParaRPr lang="en-US" sz="7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9F3EF2F-7D48-EA48-9A81-63026BA50D99}"/>
              </a:ext>
            </a:extLst>
          </p:cNvPr>
          <p:cNvSpPr txBox="1"/>
          <p:nvPr/>
        </p:nvSpPr>
        <p:spPr>
          <a:xfrm>
            <a:off x="2955969" y="2427324"/>
            <a:ext cx="95597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Speaking questions prepared.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DFF7F798-1689-A34C-AF95-E995F718455B}"/>
              </a:ext>
            </a:extLst>
          </p:cNvPr>
          <p:cNvSpPr txBox="1"/>
          <p:nvPr/>
        </p:nvSpPr>
        <p:spPr>
          <a:xfrm>
            <a:off x="2323919" y="2431951"/>
            <a:ext cx="694473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Reading practice.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3F3A20E9-73CF-2243-9745-9ED599848120}"/>
              </a:ext>
            </a:extLst>
          </p:cNvPr>
          <p:cNvSpPr txBox="1"/>
          <p:nvPr/>
        </p:nvSpPr>
        <p:spPr>
          <a:xfrm>
            <a:off x="3151496" y="8389907"/>
            <a:ext cx="78248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Marriage and partnership</a:t>
            </a:r>
            <a:endParaRPr lang="en-GB" sz="600" dirty="0">
              <a:cs typeface="Calibri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D2E518F1-A0FB-0B44-A085-FE2903F786C9}"/>
              </a:ext>
            </a:extLst>
          </p:cNvPr>
          <p:cNvSpPr txBox="1"/>
          <p:nvPr/>
        </p:nvSpPr>
        <p:spPr>
          <a:xfrm>
            <a:off x="3699996" y="8342627"/>
            <a:ext cx="688973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Describing myself and others.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448996BD-D39A-E84A-8470-9322E597E6B5}"/>
              </a:ext>
            </a:extLst>
          </p:cNvPr>
          <p:cNvSpPr txBox="1"/>
          <p:nvPr/>
        </p:nvSpPr>
        <p:spPr>
          <a:xfrm>
            <a:off x="4519684" y="8414374"/>
            <a:ext cx="824856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Personal </a:t>
            </a:r>
            <a:r>
              <a:rPr lang="en-GB" sz="600" dirty="0" smtClean="0">
                <a:cs typeface="Calibri"/>
              </a:rPr>
              <a:t>information.</a:t>
            </a:r>
            <a:endParaRPr lang="en-GB" sz="600" dirty="0">
              <a:cs typeface="Calibri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E6BFE867-C882-5444-9C1D-742023BA3664}"/>
              </a:ext>
            </a:extLst>
          </p:cNvPr>
          <p:cNvSpPr txBox="1"/>
          <p:nvPr/>
        </p:nvSpPr>
        <p:spPr>
          <a:xfrm>
            <a:off x="4100398" y="8542355"/>
            <a:ext cx="68103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My family. </a:t>
            </a:r>
            <a:endParaRPr lang="en-GB" sz="600" dirty="0">
              <a:cs typeface="Calibri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DC7CFA1-2E6F-5F43-AF79-91A5A7E5958A}"/>
              </a:ext>
            </a:extLst>
          </p:cNvPr>
          <p:cNvSpPr txBox="1"/>
          <p:nvPr/>
        </p:nvSpPr>
        <p:spPr>
          <a:xfrm>
            <a:off x="2690667" y="8404712"/>
            <a:ext cx="601659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Describing relationships. </a:t>
            </a: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66FD487E-56CD-274B-AB8A-38855706D0FD}"/>
              </a:ext>
            </a:extLst>
          </p:cNvPr>
          <p:cNvCxnSpPr>
            <a:cxnSpLocks/>
          </p:cNvCxnSpPr>
          <p:nvPr/>
        </p:nvCxnSpPr>
        <p:spPr>
          <a:xfrm flipV="1">
            <a:off x="4597678" y="8738579"/>
            <a:ext cx="65827" cy="30658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FEF63648-493F-5C46-95CD-2CB028E35C98}"/>
              </a:ext>
            </a:extLst>
          </p:cNvPr>
          <p:cNvSpPr txBox="1"/>
          <p:nvPr/>
        </p:nvSpPr>
        <p:spPr>
          <a:xfrm>
            <a:off x="2962849" y="7437117"/>
            <a:ext cx="74304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Subjects I like and dislike</a:t>
            </a:r>
            <a:endParaRPr lang="en-GB" sz="600" dirty="0">
              <a:cs typeface="Calibri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86AFCD17-00C3-3849-8E70-2C1D74F13D44}"/>
              </a:ext>
            </a:extLst>
          </p:cNvPr>
          <p:cNvSpPr txBox="1"/>
          <p:nvPr/>
        </p:nvSpPr>
        <p:spPr>
          <a:xfrm>
            <a:off x="3816697" y="7352048"/>
            <a:ext cx="572147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Justified opinions.</a:t>
            </a:r>
            <a:endParaRPr lang="en-GB" sz="600" dirty="0">
              <a:cs typeface="Calibri"/>
            </a:endParaRP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81AEC20E-6397-5E40-9B6C-16DE43DB4D79}"/>
              </a:ext>
            </a:extLst>
          </p:cNvPr>
          <p:cNvSpPr txBox="1"/>
          <p:nvPr/>
        </p:nvSpPr>
        <p:spPr>
          <a:xfrm>
            <a:off x="4203131" y="7607075"/>
            <a:ext cx="542619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School subjects</a:t>
            </a:r>
            <a:endParaRPr lang="en-GB" sz="600" dirty="0">
              <a:cs typeface="Calibri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86055F7F-C094-8243-A415-6B9C25F3B043}"/>
              </a:ext>
            </a:extLst>
          </p:cNvPr>
          <p:cNvSpPr txBox="1"/>
          <p:nvPr/>
        </p:nvSpPr>
        <p:spPr>
          <a:xfrm>
            <a:off x="1440122" y="7458363"/>
            <a:ext cx="73073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Using adjectival agreements</a:t>
            </a:r>
            <a:endParaRPr lang="en-GB" sz="600" dirty="0">
              <a:cs typeface="Calibri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BE214680-65CA-C746-BC56-E2ABB6BD41D2}"/>
              </a:ext>
            </a:extLst>
          </p:cNvPr>
          <p:cNvSpPr txBox="1"/>
          <p:nvPr/>
        </p:nvSpPr>
        <p:spPr>
          <a:xfrm>
            <a:off x="2158852" y="7423627"/>
            <a:ext cx="67519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My teachers.</a:t>
            </a:r>
            <a:endParaRPr lang="en-GB" sz="600" dirty="0">
              <a:cs typeface="Calibri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2B977D34-E95E-654A-98C5-39715768CB49}"/>
              </a:ext>
            </a:extLst>
          </p:cNvPr>
          <p:cNvSpPr txBox="1"/>
          <p:nvPr/>
        </p:nvSpPr>
        <p:spPr>
          <a:xfrm>
            <a:off x="4955807" y="6481987"/>
            <a:ext cx="752553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My hometown/city.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DB9796CB-F4C9-1B42-A121-F258C68D24D9}"/>
              </a:ext>
            </a:extLst>
          </p:cNvPr>
          <p:cNvSpPr txBox="1"/>
          <p:nvPr/>
        </p:nvSpPr>
        <p:spPr>
          <a:xfrm>
            <a:off x="2694403" y="6403887"/>
            <a:ext cx="657417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Clothes and presents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4241ECC8-800E-A140-A05E-3FD468408439}"/>
              </a:ext>
            </a:extLst>
          </p:cNvPr>
          <p:cNvSpPr txBox="1"/>
          <p:nvPr/>
        </p:nvSpPr>
        <p:spPr>
          <a:xfrm>
            <a:off x="3251444" y="6494437"/>
            <a:ext cx="635890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Making plans.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C7A399A3-99A9-634A-AD61-BD7627E4148C}"/>
              </a:ext>
            </a:extLst>
          </p:cNvPr>
          <p:cNvSpPr txBox="1"/>
          <p:nvPr/>
        </p:nvSpPr>
        <p:spPr>
          <a:xfrm>
            <a:off x="1986212" y="6430950"/>
            <a:ext cx="832146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Problems in my town/area.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08D8613B-D125-3646-B39E-CAB51156E47D}"/>
              </a:ext>
            </a:extLst>
          </p:cNvPr>
          <p:cNvSpPr txBox="1"/>
          <p:nvPr/>
        </p:nvSpPr>
        <p:spPr>
          <a:xfrm>
            <a:off x="4260970" y="6533712"/>
            <a:ext cx="898672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Shops and shopping.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4662685C-45BF-9D4C-B636-C18272D1B52C}"/>
              </a:ext>
            </a:extLst>
          </p:cNvPr>
          <p:cNvSpPr txBox="1"/>
          <p:nvPr/>
        </p:nvSpPr>
        <p:spPr>
          <a:xfrm>
            <a:off x="3809764" y="6457809"/>
            <a:ext cx="572390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In my region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1CC58EE8-6331-FC4A-A751-ED15721D8701}"/>
              </a:ext>
            </a:extLst>
          </p:cNvPr>
          <p:cNvSpPr txBox="1"/>
          <p:nvPr/>
        </p:nvSpPr>
        <p:spPr>
          <a:xfrm>
            <a:off x="5026987" y="4525596"/>
            <a:ext cx="75551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Different festivals in Spain.</a:t>
            </a:r>
            <a:endParaRPr lang="en-GB" sz="600" dirty="0">
              <a:cs typeface="Calibri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856ABC90-12DF-8542-B7D1-EF7DF2E78E7A}"/>
              </a:ext>
            </a:extLst>
          </p:cNvPr>
          <p:cNvSpPr txBox="1"/>
          <p:nvPr/>
        </p:nvSpPr>
        <p:spPr>
          <a:xfrm>
            <a:off x="3844254" y="4453972"/>
            <a:ext cx="66026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Life in the UK vs Spain.</a:t>
            </a:r>
            <a:endParaRPr lang="en-GB" sz="600" dirty="0">
              <a:cs typeface="Calibri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C116C369-0F6B-B849-B51F-DCE920F7208E}"/>
              </a:ext>
            </a:extLst>
          </p:cNvPr>
          <p:cNvSpPr txBox="1"/>
          <p:nvPr/>
        </p:nvSpPr>
        <p:spPr>
          <a:xfrm>
            <a:off x="4314413" y="4415542"/>
            <a:ext cx="770328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Christmas in Spain.</a:t>
            </a:r>
            <a:endParaRPr lang="en-GB" sz="600" dirty="0">
              <a:cs typeface="Calibri"/>
            </a:endParaRP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D8738EBB-0822-2B40-A4EC-C8D50633AE68}"/>
              </a:ext>
            </a:extLst>
          </p:cNvPr>
          <p:cNvSpPr txBox="1"/>
          <p:nvPr/>
        </p:nvSpPr>
        <p:spPr>
          <a:xfrm>
            <a:off x="3294081" y="4419896"/>
            <a:ext cx="66026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What happens at festivals.</a:t>
            </a:r>
            <a:endParaRPr lang="en-GB" sz="600" dirty="0">
              <a:cs typeface="Calibri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869C669E-F2FF-F647-8683-5210AE02ACCC}"/>
              </a:ext>
            </a:extLst>
          </p:cNvPr>
          <p:cNvSpPr txBox="1"/>
          <p:nvPr/>
        </p:nvSpPr>
        <p:spPr>
          <a:xfrm>
            <a:off x="2749690" y="4435823"/>
            <a:ext cx="66026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Using the gerund.</a:t>
            </a:r>
            <a:endParaRPr lang="en-GB" sz="600" dirty="0">
              <a:cs typeface="Calibri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61CF916-0E1A-DE4A-8CBE-CA59CEEA59FC}"/>
              </a:ext>
            </a:extLst>
          </p:cNvPr>
          <p:cNvSpPr txBox="1"/>
          <p:nvPr/>
        </p:nvSpPr>
        <p:spPr>
          <a:xfrm>
            <a:off x="2159041" y="3525265"/>
            <a:ext cx="784442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Conditional tense.</a:t>
            </a:r>
            <a:endParaRPr lang="en-GB" sz="600" dirty="0">
              <a:cs typeface="Calibri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3EC9F08-8FE6-5445-959B-8447EB6CDBE3}"/>
              </a:ext>
            </a:extLst>
          </p:cNvPr>
          <p:cNvSpPr txBox="1"/>
          <p:nvPr/>
        </p:nvSpPr>
        <p:spPr>
          <a:xfrm>
            <a:off x="2970164" y="3502058"/>
            <a:ext cx="758891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Near future tense</a:t>
            </a:r>
            <a:endParaRPr lang="en-GB" sz="600" dirty="0">
              <a:cs typeface="Calibri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B11FC42C-C254-AB4F-A2E2-FC3A4EF7010D}"/>
              </a:ext>
            </a:extLst>
          </p:cNvPr>
          <p:cNvSpPr txBox="1"/>
          <p:nvPr/>
        </p:nvSpPr>
        <p:spPr>
          <a:xfrm>
            <a:off x="1522550" y="3540592"/>
            <a:ext cx="594452" cy="188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Future plans.</a:t>
            </a:r>
            <a:endParaRPr lang="en-GB" sz="600" dirty="0">
              <a:cs typeface="Calibri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850DB1C6-C8DA-5A4A-A392-E85E94256083}"/>
              </a:ext>
            </a:extLst>
          </p:cNvPr>
          <p:cNvSpPr txBox="1"/>
          <p:nvPr/>
        </p:nvSpPr>
        <p:spPr>
          <a:xfrm>
            <a:off x="3699996" y="3476734"/>
            <a:ext cx="1000191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 smtClean="0">
                <a:cs typeface="Calibri"/>
              </a:rPr>
              <a:t>Subjunctive.</a:t>
            </a:r>
            <a:endParaRPr lang="en-GB" sz="600" dirty="0">
              <a:cs typeface="Calibri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2428044" y="8962360"/>
            <a:ext cx="714202" cy="377787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THEME </a:t>
            </a:r>
            <a:r>
              <a:rPr lang="en-US" sz="700" b="1" dirty="0">
                <a:solidFill>
                  <a:schemeClr val="tx1"/>
                </a:solidFill>
                <a:cs typeface="Calibri"/>
              </a:rPr>
              <a:t>1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  <a:cs typeface="Calibri"/>
              </a:rPr>
              <a:t>Free Time &amp; </a:t>
            </a:r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Family</a:t>
            </a:r>
            <a:endParaRPr lang="en-US" sz="7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DCE8928-E2E9-46CA-8B1C-1171549EC3DD}"/>
              </a:ext>
            </a:extLst>
          </p:cNvPr>
          <p:cNvSpPr/>
          <p:nvPr/>
        </p:nvSpPr>
        <p:spPr>
          <a:xfrm>
            <a:off x="4241105" y="3958651"/>
            <a:ext cx="1013682" cy="39722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THEME THREE</a:t>
            </a:r>
            <a:endParaRPr lang="en-US" sz="70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700" b="1" dirty="0" smtClean="0">
                <a:solidFill>
                  <a:schemeClr val="tx1"/>
                </a:solidFill>
                <a:cs typeface="Calibri"/>
              </a:rPr>
              <a:t>Future studies- college &amp; university. </a:t>
            </a:r>
            <a:endParaRPr lang="en-US" sz="700" b="1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6" ma:contentTypeDescription="Create a new document." ma:contentTypeScope="" ma:versionID="55df2bc15059147affa64c958623a0e9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a01a9faee09553015e5a373ec4c654da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849874-6917-4C61-B1F9-2BD79304528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284899-5EA1-4C7A-8A6E-D491D0EDE0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31CBF2-88BE-4D28-9DDF-3C5A04B5E0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653</TotalTime>
  <Words>308</Words>
  <Application>Microsoft Office PowerPoint</Application>
  <PresentationFormat>A4 Paper (210x297 mm)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heather.cross</cp:lastModifiedBy>
  <cp:revision>1997</cp:revision>
  <dcterms:created xsi:type="dcterms:W3CDTF">2019-07-02T10:31:49Z</dcterms:created>
  <dcterms:modified xsi:type="dcterms:W3CDTF">2022-03-03T16:29:55Z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</Properties>
</file>