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9906000" type="A4"/>
  <p:notesSz cx="6888163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30" d="100"/>
          <a:sy n="130" d="100"/>
        </p:scale>
        <p:origin x="630" y="-48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20/07/2022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20/07/2022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451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20/07/2022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478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20/07/2022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905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20/07/2022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495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20/07/2022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362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20/07/2022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358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20/07/2022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419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20/07/2022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412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20/07/2022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304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20/07/2022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421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FD676-D3C3-4AA9-9270-1CC973D195A6}" type="datetimeFigureOut">
              <a:rPr lang="en-GB" smtClean="0"/>
              <a:t>20/07/2022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94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6858000" cy="692801"/>
          </a:xfrm>
          <a:solidFill>
            <a:srgbClr val="9900CC"/>
          </a:solidFill>
        </p:spPr>
        <p:txBody>
          <a:bodyPr>
            <a:noAutofit/>
          </a:bodyPr>
          <a:lstStyle/>
          <a:p>
            <a:r>
              <a:rPr lang="en-GB" sz="4400" dirty="0">
                <a:solidFill>
                  <a:schemeClr val="bg1"/>
                </a:solidFill>
                <a:latin typeface="Waltograph UI" panose="03080602000000000000" pitchFamily="66" charset="0"/>
              </a:rPr>
              <a:t>The BHS Learning Journey</a:t>
            </a:r>
          </a:p>
        </p:txBody>
      </p:sp>
      <p:sp>
        <p:nvSpPr>
          <p:cNvPr id="248" name="AutoShape 2" descr="Image result for road carto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55" name="Group 254"/>
          <p:cNvGrpSpPr/>
          <p:nvPr/>
        </p:nvGrpSpPr>
        <p:grpSpPr>
          <a:xfrm>
            <a:off x="155575" y="2896375"/>
            <a:ext cx="6756077" cy="6403309"/>
            <a:chOff x="101923" y="2982656"/>
            <a:chExt cx="6756077" cy="6403309"/>
          </a:xfrm>
        </p:grpSpPr>
        <p:pic>
          <p:nvPicPr>
            <p:cNvPr id="250" name="Picture 24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flipV="1">
              <a:off x="307975" y="6939619"/>
              <a:ext cx="6550025" cy="2446346"/>
            </a:xfrm>
            <a:prstGeom prst="rect">
              <a:avLst/>
            </a:prstGeom>
          </p:spPr>
        </p:pic>
        <p:pic>
          <p:nvPicPr>
            <p:cNvPr id="251" name="Picture 25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1923" y="3938483"/>
              <a:ext cx="6510320" cy="2446346"/>
            </a:xfrm>
            <a:prstGeom prst="rect">
              <a:avLst/>
            </a:prstGeom>
          </p:spPr>
        </p:pic>
        <p:pic>
          <p:nvPicPr>
            <p:cNvPr id="253" name="Picture 25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H="1">
              <a:off x="307975" y="5951732"/>
              <a:ext cx="2471320" cy="1469979"/>
            </a:xfrm>
            <a:prstGeom prst="rect">
              <a:avLst/>
            </a:prstGeom>
          </p:spPr>
        </p:pic>
        <p:pic>
          <p:nvPicPr>
            <p:cNvPr id="254" name="Picture 25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99377" y="2982656"/>
              <a:ext cx="2152692" cy="1440794"/>
            </a:xfrm>
            <a:prstGeom prst="rect">
              <a:avLst/>
            </a:prstGeom>
          </p:spPr>
        </p:pic>
      </p:grpSp>
      <p:sp>
        <p:nvSpPr>
          <p:cNvPr id="256" name="Oval 255"/>
          <p:cNvSpPr/>
          <p:nvPr/>
        </p:nvSpPr>
        <p:spPr>
          <a:xfrm>
            <a:off x="5672702" y="877945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Start of Year 10</a:t>
            </a:r>
          </a:p>
        </p:txBody>
      </p:sp>
      <p:sp>
        <p:nvSpPr>
          <p:cNvPr id="262" name="Oval 261"/>
          <p:cNvSpPr/>
          <p:nvPr/>
        </p:nvSpPr>
        <p:spPr>
          <a:xfrm>
            <a:off x="921806" y="8285715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10 Autumn Term 1</a:t>
            </a:r>
          </a:p>
        </p:txBody>
      </p:sp>
      <p:cxnSp>
        <p:nvCxnSpPr>
          <p:cNvPr id="266" name="Straight Connector 26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  <a:endCxn id="78" idx="2"/>
          </p:cNvCxnSpPr>
          <p:nvPr/>
        </p:nvCxnSpPr>
        <p:spPr>
          <a:xfrm flipV="1">
            <a:off x="1567868" y="7724349"/>
            <a:ext cx="4198" cy="297987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Straight Connector 26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2405815" y="7588369"/>
            <a:ext cx="1" cy="29471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Connector 26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093297" y="7588369"/>
            <a:ext cx="15514" cy="280359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Straight Connector 26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924663" y="7627293"/>
            <a:ext cx="3277" cy="244171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Connector 26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692181" y="7653283"/>
            <a:ext cx="8966" cy="189327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3" name="Oval 272"/>
          <p:cNvSpPr/>
          <p:nvPr/>
        </p:nvSpPr>
        <p:spPr>
          <a:xfrm>
            <a:off x="4752342" y="668791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10 Autumn Term 2</a:t>
            </a:r>
          </a:p>
        </p:txBody>
      </p:sp>
      <p:sp>
        <p:nvSpPr>
          <p:cNvPr id="285" name="Rectangle 284"/>
          <p:cNvSpPr/>
          <p:nvPr/>
        </p:nvSpPr>
        <p:spPr>
          <a:xfrm>
            <a:off x="5681" y="7813332"/>
            <a:ext cx="921806" cy="957669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Topic</a:t>
            </a:r>
            <a:endParaRPr lang="en-GB" sz="800" b="1" dirty="0">
              <a:solidFill>
                <a:schemeClr val="tx1"/>
              </a:solidFill>
            </a:endParaRPr>
          </a:p>
          <a:p>
            <a:r>
              <a:rPr lang="en-GB" sz="800" dirty="0" smtClean="0">
                <a:solidFill>
                  <a:schemeClr val="tx1"/>
                </a:solidFill>
              </a:rPr>
              <a:t>1) Biology Transition </a:t>
            </a:r>
          </a:p>
          <a:p>
            <a:endParaRPr lang="en-GB" sz="800" dirty="0" smtClean="0">
              <a:solidFill>
                <a:schemeClr val="tx1"/>
              </a:solidFill>
            </a:endParaRPr>
          </a:p>
          <a:p>
            <a:r>
              <a:rPr lang="en-GB" sz="800" dirty="0" smtClean="0">
                <a:solidFill>
                  <a:schemeClr val="tx1"/>
                </a:solidFill>
              </a:rPr>
              <a:t>2) Chemistry Transition</a:t>
            </a:r>
          </a:p>
          <a:p>
            <a:endParaRPr lang="en-GB" sz="800" b="1" dirty="0">
              <a:solidFill>
                <a:schemeClr val="tx1"/>
              </a:solidFill>
            </a:endParaRPr>
          </a:p>
          <a:p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86" name="Rectangle 285"/>
          <p:cNvSpPr/>
          <p:nvPr/>
        </p:nvSpPr>
        <p:spPr>
          <a:xfrm>
            <a:off x="-2942" y="8784785"/>
            <a:ext cx="914869" cy="987092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Key knowledge:</a:t>
            </a:r>
            <a:endParaRPr lang="en-GB" sz="800" b="1" dirty="0">
              <a:solidFill>
                <a:schemeClr val="tx1"/>
              </a:solidFill>
            </a:endParaRPr>
          </a:p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The difference between diffusion, osmosis and active transport</a:t>
            </a:r>
            <a:endParaRPr lang="en-GB" sz="800" dirty="0">
              <a:solidFill>
                <a:schemeClr val="tx1"/>
              </a:solidFill>
            </a:endParaRPr>
          </a:p>
          <a:p>
            <a:pPr algn="ctr"/>
            <a:endParaRPr lang="en-GB" sz="800" b="1" dirty="0">
              <a:solidFill>
                <a:schemeClr val="tx1"/>
              </a:solidFill>
            </a:endParaRPr>
          </a:p>
          <a:p>
            <a:pPr algn="ctr"/>
            <a:endParaRPr lang="en-GB" sz="800" b="1" dirty="0">
              <a:solidFill>
                <a:schemeClr val="tx1"/>
              </a:solidFill>
            </a:endParaRPr>
          </a:p>
        </p:txBody>
      </p:sp>
      <p:sp>
        <p:nvSpPr>
          <p:cNvPr id="287" name="Rectangle 286"/>
          <p:cNvSpPr/>
          <p:nvPr/>
        </p:nvSpPr>
        <p:spPr>
          <a:xfrm>
            <a:off x="6018447" y="7393910"/>
            <a:ext cx="858859" cy="104800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Key knowledge:</a:t>
            </a:r>
          </a:p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How to calculate the specific heat capacity of a material.</a:t>
            </a:r>
            <a:endParaRPr lang="en-GB" sz="800" dirty="0">
              <a:solidFill>
                <a:schemeClr val="tx1"/>
              </a:solidFill>
            </a:endParaRPr>
          </a:p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88" name="Rectangle 287"/>
          <p:cNvSpPr/>
          <p:nvPr/>
        </p:nvSpPr>
        <p:spPr>
          <a:xfrm>
            <a:off x="6015434" y="6327724"/>
            <a:ext cx="848456" cy="106558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Topic</a:t>
            </a:r>
          </a:p>
          <a:p>
            <a:r>
              <a:rPr lang="en-GB" sz="800" dirty="0" smtClean="0">
                <a:solidFill>
                  <a:schemeClr val="tx1"/>
                </a:solidFill>
              </a:rPr>
              <a:t>1) Complete chemistry Transition</a:t>
            </a:r>
          </a:p>
          <a:p>
            <a:r>
              <a:rPr lang="en-GB" sz="800" dirty="0" smtClean="0">
                <a:solidFill>
                  <a:schemeClr val="tx1"/>
                </a:solidFill>
              </a:rPr>
              <a:t>2) Physics </a:t>
            </a:r>
            <a:r>
              <a:rPr lang="en-GB" sz="800" dirty="0">
                <a:solidFill>
                  <a:schemeClr val="tx1"/>
                </a:solidFill>
              </a:rPr>
              <a:t>Transition </a:t>
            </a:r>
          </a:p>
          <a:p>
            <a:endParaRPr lang="en-GB" sz="800" b="1" dirty="0">
              <a:solidFill>
                <a:schemeClr val="tx1"/>
              </a:solidFill>
            </a:endParaRPr>
          </a:p>
        </p:txBody>
      </p:sp>
      <p:cxnSp>
        <p:nvCxnSpPr>
          <p:cNvPr id="289" name="Straight Connector 28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738817" y="6591436"/>
            <a:ext cx="2118" cy="261902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Straight Connector 28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066879" y="5676769"/>
            <a:ext cx="3979" cy="228340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Straight Connector 29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000657" y="6727942"/>
            <a:ext cx="0" cy="162081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Straight Connector 29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639833" y="6646261"/>
            <a:ext cx="2043" cy="20776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Straight Connector 29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3363794" y="6641025"/>
            <a:ext cx="484" cy="22120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Straight Connector 29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089477" y="6666981"/>
            <a:ext cx="6562" cy="192390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6" name="Oval 295"/>
          <p:cNvSpPr/>
          <p:nvPr/>
        </p:nvSpPr>
        <p:spPr>
          <a:xfrm>
            <a:off x="815359" y="5668883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10 Spring Term 1</a:t>
            </a:r>
          </a:p>
        </p:txBody>
      </p:sp>
      <p:sp>
        <p:nvSpPr>
          <p:cNvPr id="297" name="Rectangle 296"/>
          <p:cNvSpPr/>
          <p:nvPr/>
        </p:nvSpPr>
        <p:spPr>
          <a:xfrm>
            <a:off x="-2942" y="6480375"/>
            <a:ext cx="844658" cy="975984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Key knowledge:</a:t>
            </a:r>
          </a:p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 </a:t>
            </a:r>
            <a:r>
              <a:rPr lang="en-GB" sz="800" dirty="0" smtClean="0">
                <a:solidFill>
                  <a:schemeClr val="tx1"/>
                </a:solidFill>
              </a:rPr>
              <a:t>To know the symptoms and transmission of diseases caused by the 4 pathogens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98" name="Rectangle 297"/>
          <p:cNvSpPr/>
          <p:nvPr/>
        </p:nvSpPr>
        <p:spPr>
          <a:xfrm>
            <a:off x="7517" y="5586991"/>
            <a:ext cx="823478" cy="897915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Topic</a:t>
            </a:r>
            <a:endParaRPr lang="en-GB" sz="800" b="1" dirty="0">
              <a:solidFill>
                <a:schemeClr val="tx1"/>
              </a:solidFill>
            </a:endParaRPr>
          </a:p>
          <a:p>
            <a:r>
              <a:rPr lang="en-GB" sz="800" dirty="0" smtClean="0">
                <a:solidFill>
                  <a:schemeClr val="tx1"/>
                </a:solidFill>
              </a:rPr>
              <a:t>1)Infection </a:t>
            </a:r>
            <a:r>
              <a:rPr lang="en-GB" sz="800" dirty="0">
                <a:solidFill>
                  <a:schemeClr val="tx1"/>
                </a:solidFill>
              </a:rPr>
              <a:t>and response</a:t>
            </a:r>
            <a:r>
              <a:rPr lang="en-GB" sz="800" dirty="0" smtClean="0">
                <a:solidFill>
                  <a:schemeClr val="tx1"/>
                </a:solidFill>
              </a:rPr>
              <a:t>.</a:t>
            </a:r>
          </a:p>
          <a:p>
            <a:endParaRPr lang="en-GB" sz="800" dirty="0" smtClean="0">
              <a:solidFill>
                <a:schemeClr val="tx1"/>
              </a:solidFill>
            </a:endParaRPr>
          </a:p>
          <a:p>
            <a:r>
              <a:rPr lang="en-GB" sz="800" dirty="0" smtClean="0">
                <a:solidFill>
                  <a:schemeClr val="tx1"/>
                </a:solidFill>
              </a:rPr>
              <a:t>2)Quantitative chemistry 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99" name="Oval 298"/>
          <p:cNvSpPr/>
          <p:nvPr/>
        </p:nvSpPr>
        <p:spPr>
          <a:xfrm>
            <a:off x="4816479" y="4751596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10 Spring Term 2</a:t>
            </a:r>
          </a:p>
        </p:txBody>
      </p:sp>
      <p:sp>
        <p:nvSpPr>
          <p:cNvPr id="300" name="Rectangle 299"/>
          <p:cNvSpPr/>
          <p:nvPr/>
        </p:nvSpPr>
        <p:spPr>
          <a:xfrm>
            <a:off x="5991679" y="5020043"/>
            <a:ext cx="864356" cy="970139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Key knowledge:</a:t>
            </a:r>
            <a:endParaRPr lang="en-GB" sz="800" b="1" dirty="0">
              <a:solidFill>
                <a:schemeClr val="tx1"/>
              </a:solidFill>
            </a:endParaRPr>
          </a:p>
          <a:p>
            <a:pPr algn="ctr"/>
            <a:r>
              <a:rPr lang="en-GB" sz="800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To write a method on how to calculate the rate of photosynthesis.</a:t>
            </a:r>
            <a:endParaRPr lang="en-GB" sz="800" b="1" dirty="0">
              <a:solidFill>
                <a:schemeClr val="tx1"/>
              </a:solidFill>
            </a:endParaRPr>
          </a:p>
        </p:txBody>
      </p:sp>
      <p:sp>
        <p:nvSpPr>
          <p:cNvPr id="301" name="Rectangle 300"/>
          <p:cNvSpPr/>
          <p:nvPr/>
        </p:nvSpPr>
        <p:spPr>
          <a:xfrm>
            <a:off x="5979793" y="4277374"/>
            <a:ext cx="878207" cy="743005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Topic</a:t>
            </a:r>
            <a:endParaRPr lang="en-GB" sz="800" b="1" dirty="0" smtClean="0">
              <a:solidFill>
                <a:schemeClr val="tx1"/>
              </a:solidFill>
            </a:endParaRPr>
          </a:p>
          <a:p>
            <a:r>
              <a:rPr lang="en-GB" sz="800" dirty="0" smtClean="0">
                <a:solidFill>
                  <a:schemeClr val="tx1"/>
                </a:solidFill>
              </a:rPr>
              <a:t>Electricity</a:t>
            </a:r>
            <a:endParaRPr lang="en-GB" sz="800" dirty="0">
              <a:solidFill>
                <a:schemeClr val="tx1"/>
              </a:solidFill>
            </a:endParaRPr>
          </a:p>
          <a:p>
            <a:r>
              <a:rPr lang="en-GB" sz="800" dirty="0">
                <a:solidFill>
                  <a:schemeClr val="tx1"/>
                </a:solidFill>
              </a:rPr>
              <a:t>Bioenergetics</a:t>
            </a:r>
          </a:p>
          <a:p>
            <a:endParaRPr lang="en-GB" sz="800" b="1" dirty="0">
              <a:solidFill>
                <a:schemeClr val="tx1"/>
              </a:solidFill>
            </a:endParaRPr>
          </a:p>
        </p:txBody>
      </p:sp>
      <p:sp>
        <p:nvSpPr>
          <p:cNvPr id="302" name="Oval 301"/>
          <p:cNvSpPr/>
          <p:nvPr/>
        </p:nvSpPr>
        <p:spPr>
          <a:xfrm>
            <a:off x="881581" y="3678224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10 Summer Term 1</a:t>
            </a:r>
          </a:p>
        </p:txBody>
      </p:sp>
      <p:pic>
        <p:nvPicPr>
          <p:cNvPr id="306" name="Picture 30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406" y="1583434"/>
            <a:ext cx="5591175" cy="1800225"/>
          </a:xfrm>
          <a:prstGeom prst="rect">
            <a:avLst/>
          </a:prstGeom>
        </p:spPr>
      </p:pic>
      <p:sp>
        <p:nvSpPr>
          <p:cNvPr id="304" name="Oval 303"/>
          <p:cNvSpPr/>
          <p:nvPr/>
        </p:nvSpPr>
        <p:spPr>
          <a:xfrm>
            <a:off x="216716" y="254311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End of Year 10 Preparation</a:t>
            </a:r>
          </a:p>
        </p:txBody>
      </p:sp>
      <p:sp>
        <p:nvSpPr>
          <p:cNvPr id="303" name="Oval 302"/>
          <p:cNvSpPr/>
          <p:nvPr/>
        </p:nvSpPr>
        <p:spPr>
          <a:xfrm>
            <a:off x="4806381" y="256152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10 Summer Term 2</a:t>
            </a:r>
          </a:p>
        </p:txBody>
      </p:sp>
      <p:sp>
        <p:nvSpPr>
          <p:cNvPr id="308" name="Rectangle 307"/>
          <p:cNvSpPr/>
          <p:nvPr/>
        </p:nvSpPr>
        <p:spPr>
          <a:xfrm>
            <a:off x="5177701" y="840759"/>
            <a:ext cx="90329" cy="10586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7" name="Pentagon 306"/>
          <p:cNvSpPr/>
          <p:nvPr/>
        </p:nvSpPr>
        <p:spPr>
          <a:xfrm>
            <a:off x="5048839" y="938954"/>
            <a:ext cx="1216512" cy="329988"/>
          </a:xfrm>
          <a:prstGeom prst="homePlate">
            <a:avLst/>
          </a:prstGeom>
          <a:solidFill>
            <a:srgbClr val="9900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/>
              <a:t>Year 11 this way!</a:t>
            </a:r>
          </a:p>
        </p:txBody>
      </p:sp>
      <p:cxnSp>
        <p:nvCxnSpPr>
          <p:cNvPr id="310" name="Straight Connector 30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3518824" y="5614757"/>
            <a:ext cx="1" cy="24415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Straight Connector 31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4049223" y="5652635"/>
            <a:ext cx="13773" cy="249279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Straight Connector 31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4626394" y="5686562"/>
            <a:ext cx="7078" cy="20314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Straight Connector 31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736865" y="5735048"/>
            <a:ext cx="3824" cy="238224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Straight Connector 31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212425" y="4595122"/>
            <a:ext cx="1465" cy="2992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Straight Connector 31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647218" y="4683852"/>
            <a:ext cx="494" cy="203081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" name="Straight Connector 31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131218" y="4695074"/>
            <a:ext cx="8024" cy="22743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" name="Straight Connector 31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236264" y="4605242"/>
            <a:ext cx="0" cy="285879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Straight Connector 31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832971" y="4695363"/>
            <a:ext cx="10355" cy="275070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0" name="Rectangle 319"/>
          <p:cNvSpPr/>
          <p:nvPr/>
        </p:nvSpPr>
        <p:spPr>
          <a:xfrm>
            <a:off x="5582" y="4295278"/>
            <a:ext cx="960517" cy="736923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Key knowledge:</a:t>
            </a:r>
            <a:endParaRPr lang="en-GB" sz="800" b="1" dirty="0">
              <a:solidFill>
                <a:schemeClr val="tx1"/>
              </a:solidFill>
            </a:endParaRPr>
          </a:p>
          <a:p>
            <a:pPr algn="ctr"/>
            <a:r>
              <a:rPr lang="en-GB" sz="800" dirty="0">
                <a:solidFill>
                  <a:schemeClr val="tx1"/>
                </a:solidFill>
              </a:rPr>
              <a:t>To calculate the rate of reaction.</a:t>
            </a:r>
          </a:p>
          <a:p>
            <a:pPr algn="ctr"/>
            <a:endParaRPr lang="en-GB" sz="800" b="1" dirty="0">
              <a:solidFill>
                <a:schemeClr val="tx1"/>
              </a:solidFill>
            </a:endParaRPr>
          </a:p>
        </p:txBody>
      </p:sp>
      <p:sp>
        <p:nvSpPr>
          <p:cNvPr id="321" name="Rectangle 320"/>
          <p:cNvSpPr/>
          <p:nvPr/>
        </p:nvSpPr>
        <p:spPr>
          <a:xfrm>
            <a:off x="7547" y="3372156"/>
            <a:ext cx="968853" cy="930132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Topic</a:t>
            </a:r>
            <a:endParaRPr lang="en-GB" sz="800" b="1" dirty="0">
              <a:solidFill>
                <a:schemeClr val="tx1"/>
              </a:solidFill>
            </a:endParaRPr>
          </a:p>
          <a:p>
            <a:r>
              <a:rPr lang="en-GB" sz="800" dirty="0" smtClean="0">
                <a:solidFill>
                  <a:schemeClr val="tx1"/>
                </a:solidFill>
              </a:rPr>
              <a:t>1) Rates </a:t>
            </a:r>
            <a:r>
              <a:rPr lang="en-GB" sz="800" dirty="0">
                <a:solidFill>
                  <a:schemeClr val="tx1"/>
                </a:solidFill>
              </a:rPr>
              <a:t>+ </a:t>
            </a:r>
            <a:r>
              <a:rPr lang="en-GB" sz="800" dirty="0" smtClean="0">
                <a:solidFill>
                  <a:schemeClr val="tx1"/>
                </a:solidFill>
              </a:rPr>
              <a:t>equilibrium</a:t>
            </a:r>
          </a:p>
          <a:p>
            <a:endParaRPr lang="en-GB" sz="800" dirty="0">
              <a:solidFill>
                <a:schemeClr val="tx1"/>
              </a:solidFill>
            </a:endParaRPr>
          </a:p>
          <a:p>
            <a:r>
              <a:rPr lang="en-GB" sz="800" dirty="0" smtClean="0">
                <a:solidFill>
                  <a:schemeClr val="tx1"/>
                </a:solidFill>
              </a:rPr>
              <a:t>2) Organic chemistry + Chemical </a:t>
            </a:r>
            <a:r>
              <a:rPr lang="en-GB" sz="800" dirty="0" smtClean="0">
                <a:solidFill>
                  <a:schemeClr val="tx1"/>
                </a:solidFill>
              </a:rPr>
              <a:t>analysis</a:t>
            </a:r>
            <a:endParaRPr lang="en-GB" sz="800" dirty="0">
              <a:solidFill>
                <a:schemeClr val="tx1"/>
              </a:solidFill>
            </a:endParaRPr>
          </a:p>
        </p:txBody>
      </p:sp>
      <p:cxnSp>
        <p:nvCxnSpPr>
          <p:cNvPr id="322" name="Straight Connector 32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201584" y="3732982"/>
            <a:ext cx="10044" cy="214724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Straight Connector 32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794678" y="3732299"/>
            <a:ext cx="2696" cy="23140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Straight Connector 32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671869" y="3620962"/>
            <a:ext cx="11388" cy="25442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" name="Straight Connector 32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246729" y="3708751"/>
            <a:ext cx="9232" cy="17519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7" name="Straight Connector 32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4880549" y="3720941"/>
            <a:ext cx="8512" cy="154449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8" name="Rectangle 327"/>
          <p:cNvSpPr/>
          <p:nvPr/>
        </p:nvSpPr>
        <p:spPr>
          <a:xfrm>
            <a:off x="6001777" y="1945087"/>
            <a:ext cx="858662" cy="863053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Topic</a:t>
            </a:r>
          </a:p>
          <a:p>
            <a:r>
              <a:rPr lang="en-GB" sz="800" dirty="0" smtClean="0">
                <a:solidFill>
                  <a:schemeClr val="tx1"/>
                </a:solidFill>
              </a:rPr>
              <a:t>1)Complete Organic chemistry </a:t>
            </a:r>
          </a:p>
          <a:p>
            <a:endParaRPr lang="en-GB" sz="800" dirty="0" smtClean="0">
              <a:solidFill>
                <a:schemeClr val="tx1"/>
              </a:solidFill>
            </a:endParaRPr>
          </a:p>
          <a:p>
            <a:r>
              <a:rPr lang="en-GB" sz="800" dirty="0" smtClean="0">
                <a:solidFill>
                  <a:schemeClr val="tx1"/>
                </a:solidFill>
              </a:rPr>
              <a:t>2)Ecology</a:t>
            </a:r>
          </a:p>
          <a:p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329" name="Rectangle 328"/>
          <p:cNvSpPr/>
          <p:nvPr/>
        </p:nvSpPr>
        <p:spPr>
          <a:xfrm>
            <a:off x="6001777" y="2822811"/>
            <a:ext cx="856222" cy="1071315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Key knowledge:</a:t>
            </a:r>
          </a:p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The effect a/biotic factors on the population of a species. </a:t>
            </a:r>
            <a:endParaRPr lang="en-GB" sz="800" dirty="0">
              <a:solidFill>
                <a:schemeClr val="tx1"/>
              </a:solidFill>
            </a:endParaRPr>
          </a:p>
        </p:txBody>
      </p:sp>
      <p:cxnSp>
        <p:nvCxnSpPr>
          <p:cNvPr id="330" name="Straight Connector 32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1870033" y="2768895"/>
            <a:ext cx="6081" cy="206550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" name="Straight Connector 33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682541" y="2758288"/>
            <a:ext cx="9339" cy="249364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Connector 33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4131838" y="2750102"/>
            <a:ext cx="10918" cy="221220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Straight Connector 33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701147" y="2573484"/>
            <a:ext cx="16286" cy="399770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Connector 33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419789" y="2753637"/>
            <a:ext cx="4917" cy="186171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6" name="Oval 335"/>
          <p:cNvSpPr/>
          <p:nvPr/>
        </p:nvSpPr>
        <p:spPr>
          <a:xfrm>
            <a:off x="3976378" y="134577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End of Year Assessment</a:t>
            </a:r>
          </a:p>
        </p:txBody>
      </p:sp>
      <p:sp>
        <p:nvSpPr>
          <p:cNvPr id="339" name="TextBox 338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6409" y="1693151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Revision techniques shared</a:t>
            </a:r>
          </a:p>
          <a:p>
            <a:pPr algn="ctr"/>
            <a:r>
              <a:rPr lang="en-US" sz="800" dirty="0"/>
              <a:t> and modelled</a:t>
            </a:r>
          </a:p>
        </p:txBody>
      </p:sp>
      <p:sp>
        <p:nvSpPr>
          <p:cNvPr id="340" name="TextBox 339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1099605" y="1383603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Practice questions completed and assessed</a:t>
            </a:r>
          </a:p>
        </p:txBody>
      </p:sp>
      <p:sp>
        <p:nvSpPr>
          <p:cNvPr id="341" name="TextBox 340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2350489" y="1573048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Model answers unpicked and critiqued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1169803" y="7308851"/>
            <a:ext cx="804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Where does Active transport take place?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1930829" y="7280592"/>
            <a:ext cx="8045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affects enzyme activity?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2774843" y="7280592"/>
            <a:ext cx="8045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osmosis?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4336554" y="7316167"/>
            <a:ext cx="8045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an isotope?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4506883" y="6390045"/>
            <a:ext cx="94063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electrolysis?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3024210" y="5260103"/>
            <a:ext cx="804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are four types of microbe?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4404118" y="5269533"/>
            <a:ext cx="804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 smtClean="0"/>
              <a:t>Calculate number of </a:t>
            </a:r>
          </a:p>
          <a:p>
            <a:r>
              <a:rPr lang="en-GB" sz="700" dirty="0" smtClean="0"/>
              <a:t>moles</a:t>
            </a:r>
            <a:endParaRPr lang="en-GB" sz="700" dirty="0"/>
          </a:p>
        </p:txBody>
      </p:sp>
      <p:sp>
        <p:nvSpPr>
          <p:cNvPr id="91" name="TextBox 90"/>
          <p:cNvSpPr txBox="1"/>
          <p:nvPr/>
        </p:nvSpPr>
        <p:spPr>
          <a:xfrm>
            <a:off x="3662161" y="5296613"/>
            <a:ext cx="84472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Calculate the relative molecular mass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2445111" y="4257744"/>
            <a:ext cx="8815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the difference between a series + parallel circuit?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1954525" y="4288737"/>
            <a:ext cx="8045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 resistor?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4705045" y="4277415"/>
            <a:ext cx="112407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the word equation for photosynthesis?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3906301" y="4277375"/>
            <a:ext cx="9742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the formula for glucose?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3188100" y="3410076"/>
            <a:ext cx="8416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activation energy?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2497385" y="3438053"/>
            <a:ext cx="8045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the collision theory?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1730012" y="3433045"/>
            <a:ext cx="8045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How do you calculate rate?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E15E402-7A8E-48E4-B347-FF86ACE70494}"/>
              </a:ext>
            </a:extLst>
          </p:cNvPr>
          <p:cNvSpPr txBox="1"/>
          <p:nvPr/>
        </p:nvSpPr>
        <p:spPr>
          <a:xfrm>
            <a:off x="3403022" y="7277730"/>
            <a:ext cx="804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 smtClean="0"/>
              <a:t>How to prepare a dry sample of a salt. </a:t>
            </a:r>
            <a:endParaRPr lang="en-GB" sz="700" dirty="0"/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7C2929C1-E0FB-4843-A434-8710C565EDF1}"/>
              </a:ext>
            </a:extLst>
          </p:cNvPr>
          <p:cNvSpPr txBox="1"/>
          <p:nvPr/>
        </p:nvSpPr>
        <p:spPr>
          <a:xfrm>
            <a:off x="1522289" y="2423707"/>
            <a:ext cx="99339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800" dirty="0"/>
              <a:t>What is the water cycle?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2A77C063-4750-40B1-A9F9-506481FFFF30}"/>
              </a:ext>
            </a:extLst>
          </p:cNvPr>
          <p:cNvSpPr txBox="1"/>
          <p:nvPr/>
        </p:nvSpPr>
        <p:spPr>
          <a:xfrm>
            <a:off x="4528047" y="2210297"/>
            <a:ext cx="99339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800" dirty="0"/>
              <a:t>What is a hydrocarbon?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53274B04-6BD1-4538-A5BB-45DFEB9259BB}"/>
              </a:ext>
            </a:extLst>
          </p:cNvPr>
          <p:cNvSpPr txBox="1"/>
          <p:nvPr/>
        </p:nvSpPr>
        <p:spPr>
          <a:xfrm>
            <a:off x="4633472" y="3362056"/>
            <a:ext cx="8416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How do we test for gases?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BE17D20D-7836-41D8-B93F-4347C82A6BE8}"/>
              </a:ext>
            </a:extLst>
          </p:cNvPr>
          <p:cNvSpPr txBox="1"/>
          <p:nvPr/>
        </p:nvSpPr>
        <p:spPr>
          <a:xfrm>
            <a:off x="3923768" y="3386047"/>
            <a:ext cx="8416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a formulation?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FCC8512E-77AE-4610-95D5-F16B28EB1DD9}"/>
              </a:ext>
            </a:extLst>
          </p:cNvPr>
          <p:cNvSpPr txBox="1"/>
          <p:nvPr/>
        </p:nvSpPr>
        <p:spPr>
          <a:xfrm>
            <a:off x="2316296" y="2405254"/>
            <a:ext cx="99339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800" dirty="0"/>
              <a:t>Name </a:t>
            </a:r>
            <a:r>
              <a:rPr lang="en-GB" sz="800" dirty="0" smtClean="0"/>
              <a:t>a </a:t>
            </a:r>
            <a:r>
              <a:rPr lang="en-GB" sz="800" dirty="0"/>
              <a:t>abiotic </a:t>
            </a:r>
            <a:endParaRPr lang="en-GB" sz="800" dirty="0" smtClean="0"/>
          </a:p>
          <a:p>
            <a:r>
              <a:rPr lang="en-GB" sz="800" dirty="0" smtClean="0"/>
              <a:t>and </a:t>
            </a:r>
            <a:r>
              <a:rPr lang="en-GB" sz="800" dirty="0"/>
              <a:t>biotic factor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8B1E0D49-541B-4DCF-84DB-7C8D8B577207}"/>
              </a:ext>
            </a:extLst>
          </p:cNvPr>
          <p:cNvSpPr txBox="1"/>
          <p:nvPr/>
        </p:nvSpPr>
        <p:spPr>
          <a:xfrm>
            <a:off x="3733131" y="2428471"/>
            <a:ext cx="99339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800" dirty="0"/>
              <a:t>What is fractional distillation?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CD37015F-4874-45E4-9CF6-B06F20C7D7F4}"/>
              </a:ext>
            </a:extLst>
          </p:cNvPr>
          <p:cNvSpPr txBox="1"/>
          <p:nvPr/>
        </p:nvSpPr>
        <p:spPr>
          <a:xfrm>
            <a:off x="3178974" y="2395301"/>
            <a:ext cx="102547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800" dirty="0" smtClean="0"/>
              <a:t>Define </a:t>
            </a:r>
          </a:p>
          <a:p>
            <a:r>
              <a:rPr lang="en-GB" sz="800" dirty="0" smtClean="0"/>
              <a:t>cracking</a:t>
            </a:r>
            <a:r>
              <a:rPr lang="en-GB" sz="800" dirty="0"/>
              <a:t>.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87A500A4-A106-4EDB-9B41-B29B96D926BE}"/>
              </a:ext>
            </a:extLst>
          </p:cNvPr>
          <p:cNvSpPr txBox="1"/>
          <p:nvPr/>
        </p:nvSpPr>
        <p:spPr>
          <a:xfrm>
            <a:off x="2326692" y="5295378"/>
            <a:ext cx="8045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 smtClean="0"/>
              <a:t>The role of white blood cells</a:t>
            </a:r>
            <a:endParaRPr lang="en-GB" sz="700" dirty="0"/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8B5B1245-406C-4CF8-A720-7F95E266E8BB}"/>
              </a:ext>
            </a:extLst>
          </p:cNvPr>
          <p:cNvSpPr txBox="1"/>
          <p:nvPr/>
        </p:nvSpPr>
        <p:spPr>
          <a:xfrm>
            <a:off x="1639543" y="5352511"/>
            <a:ext cx="8974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How </a:t>
            </a:r>
            <a:r>
              <a:rPr lang="en-GB" sz="700" dirty="0" smtClean="0"/>
              <a:t>are drugs developed?</a:t>
            </a:r>
            <a:endParaRPr lang="en-GB" sz="700" dirty="0"/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5CB1BDAB-F765-48BE-B55F-D30FE5319878}"/>
              </a:ext>
            </a:extLst>
          </p:cNvPr>
          <p:cNvSpPr txBox="1"/>
          <p:nvPr/>
        </p:nvSpPr>
        <p:spPr>
          <a:xfrm>
            <a:off x="3330868" y="4281310"/>
            <a:ext cx="804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anaerobic respiration?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3715561" y="6341906"/>
            <a:ext cx="9406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 smtClean="0"/>
              <a:t>Difference between mass and weight</a:t>
            </a:r>
            <a:endParaRPr lang="en-GB" sz="700" dirty="0"/>
          </a:p>
        </p:txBody>
      </p:sp>
      <p:sp>
        <p:nvSpPr>
          <p:cNvPr id="106" name="TextBox 105"/>
          <p:cNvSpPr txBox="1"/>
          <p:nvPr/>
        </p:nvSpPr>
        <p:spPr>
          <a:xfrm>
            <a:off x="2893959" y="6285592"/>
            <a:ext cx="94063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 smtClean="0"/>
              <a:t>What are examples of non/contact forces?</a:t>
            </a:r>
            <a:endParaRPr lang="en-GB" sz="700" dirty="0"/>
          </a:p>
        </p:txBody>
      </p:sp>
      <p:sp>
        <p:nvSpPr>
          <p:cNvPr id="107" name="TextBox 106"/>
          <p:cNvSpPr txBox="1"/>
          <p:nvPr/>
        </p:nvSpPr>
        <p:spPr>
          <a:xfrm>
            <a:off x="2254875" y="6314948"/>
            <a:ext cx="9406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 smtClean="0"/>
              <a:t>Define specific </a:t>
            </a:r>
          </a:p>
          <a:p>
            <a:r>
              <a:rPr lang="en-GB" sz="700" dirty="0" smtClean="0"/>
              <a:t>Heat capacity. </a:t>
            </a:r>
            <a:endParaRPr lang="en-GB" sz="700" dirty="0"/>
          </a:p>
        </p:txBody>
      </p:sp>
      <p:sp>
        <p:nvSpPr>
          <p:cNvPr id="108" name="TextBox 107"/>
          <p:cNvSpPr txBox="1"/>
          <p:nvPr/>
        </p:nvSpPr>
        <p:spPr>
          <a:xfrm>
            <a:off x="1639543" y="6362434"/>
            <a:ext cx="9406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 smtClean="0"/>
              <a:t>Define specific </a:t>
            </a:r>
          </a:p>
          <a:p>
            <a:r>
              <a:rPr lang="en-GB" sz="700" dirty="0" smtClean="0"/>
              <a:t>Latent Heat. </a:t>
            </a:r>
            <a:endParaRPr lang="en-GB" sz="700" dirty="0"/>
          </a:p>
        </p:txBody>
      </p:sp>
    </p:spTree>
    <p:extLst>
      <p:ext uri="{BB962C8B-B14F-4D97-AF65-F5344CB8AC3E}">
        <p14:creationId xmlns:p14="http://schemas.microsoft.com/office/powerpoint/2010/main" val="2983352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C6A75B7971BF042A62C89BC4DD20DC7" ma:contentTypeVersion="11" ma:contentTypeDescription="Create a new document." ma:contentTypeScope="" ma:versionID="27bddff87bfd938ae4633687a67ba04d">
  <xsd:schema xmlns:xsd="http://www.w3.org/2001/XMLSchema" xmlns:xs="http://www.w3.org/2001/XMLSchema" xmlns:p="http://schemas.microsoft.com/office/2006/metadata/properties" xmlns:ns2="6000f9f4-4ba0-4a48-a68f-9cd618ac1877" xmlns:ns3="1ccfb3b9-5c03-4012-82d0-741db3a39192" targetNamespace="http://schemas.microsoft.com/office/2006/metadata/properties" ma:root="true" ma:fieldsID="5100083d0bf5f9711a4b4000a6a5bc3b" ns2:_="" ns3:_="">
    <xsd:import namespace="6000f9f4-4ba0-4a48-a68f-9cd618ac1877"/>
    <xsd:import namespace="1ccfb3b9-5c03-4012-82d0-741db3a391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00f9f4-4ba0-4a48-a68f-9cd618ac18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cfb3b9-5c03-4012-82d0-741db3a3919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1ccfb3b9-5c03-4012-82d0-741db3a39192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533A457D-9337-482F-80A5-217C02EB164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00f9f4-4ba0-4a48-a68f-9cd618ac1877"/>
    <ds:schemaRef ds:uri="1ccfb3b9-5c03-4012-82d0-741db3a391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EAE7491-F767-4075-B179-FE180796A18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D11C9BC-0686-4EAC-A644-D46F9485B6AA}">
  <ds:schemaRefs>
    <ds:schemaRef ds:uri="6000f9f4-4ba0-4a48-a68f-9cd618ac1877"/>
    <ds:schemaRef ds:uri="http://www.w3.org/XML/1998/namespace"/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1ccfb3b9-5c03-4012-82d0-741db3a39192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430</TotalTime>
  <Words>371</Words>
  <Application>Microsoft Office PowerPoint</Application>
  <PresentationFormat>A4 Paper (210x297 mm)</PresentationFormat>
  <Paragraphs>84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Waltograph UI</vt:lpstr>
      <vt:lpstr>Office Theme</vt:lpstr>
      <vt:lpstr>The BHS Learning Journey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Starkey</dc:creator>
  <cp:lastModifiedBy>Asma.Israr</cp:lastModifiedBy>
  <cp:revision>42</cp:revision>
  <cp:lastPrinted>2021-09-01T16:57:04Z</cp:lastPrinted>
  <dcterms:created xsi:type="dcterms:W3CDTF">2019-07-02T10:31:49Z</dcterms:created>
  <dcterms:modified xsi:type="dcterms:W3CDTF">2022-07-20T20:51:24Z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0x010100AC6A75B7971BF042A62C89BC4DD20DC7</vt:lpwstr>
  </property>
  <property fmtid="{D5CDD505-2E9C-101B-9397-08002B2CF9AE}" pid="3" name="Order">
    <vt:r8>397700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  <property fmtid="{D5CDD505-2E9C-101B-9397-08002B2CF9AE}" pid="9" name="TemplateUrl">
    <vt:lpwstr/>
  </property>
  <property fmtid="{D5CDD505-2E9C-101B-9397-08002B2CF9AE}" pid="10" name="_ExtendedDescription">
    <vt:lpwstr/>
  </property>
</Properties>
</file>