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F"/>
    <a:srgbClr val="FFCCFF"/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65" autoAdjust="0"/>
    <p:restoredTop sz="94322" autoAdjust="0"/>
  </p:normalViewPr>
  <p:slideViewPr>
    <p:cSldViewPr snapToGrid="0">
      <p:cViewPr varScale="1">
        <p:scale>
          <a:sx n="74" d="100"/>
          <a:sy n="74" d="100"/>
        </p:scale>
        <p:origin x="3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Picture 3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2" y="1603258"/>
            <a:ext cx="5591175" cy="1800225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1122" y="2969963"/>
            <a:ext cx="6796878" cy="6392546"/>
            <a:chOff x="61122" y="2969963"/>
            <a:chExt cx="6796878" cy="6392546"/>
          </a:xfrm>
        </p:grpSpPr>
        <p:grpSp>
          <p:nvGrpSpPr>
            <p:cNvPr id="255" name="Group 254"/>
            <p:cNvGrpSpPr/>
            <p:nvPr/>
          </p:nvGrpSpPr>
          <p:grpSpPr>
            <a:xfrm>
              <a:off x="99486" y="2969963"/>
              <a:ext cx="6758514" cy="6392546"/>
              <a:chOff x="99486" y="2969963"/>
              <a:chExt cx="6758514" cy="6392546"/>
            </a:xfrm>
          </p:grpSpPr>
          <p:pic>
            <p:nvPicPr>
              <p:cNvPr id="250" name="Picture 24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V="1">
                <a:off x="307975" y="6916163"/>
                <a:ext cx="6550025" cy="2446346"/>
              </a:xfrm>
              <a:prstGeom prst="rect">
                <a:avLst/>
              </a:prstGeom>
            </p:spPr>
          </p:pic>
          <p:pic>
            <p:nvPicPr>
              <p:cNvPr id="251" name="Picture 25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486" y="3945855"/>
                <a:ext cx="6510320" cy="2446346"/>
              </a:xfrm>
              <a:prstGeom prst="rect">
                <a:avLst/>
              </a:prstGeom>
            </p:spPr>
          </p:pic>
          <p:pic>
            <p:nvPicPr>
              <p:cNvPr id="253" name="Picture 25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H="1">
                <a:off x="307975" y="5951732"/>
                <a:ext cx="2471320" cy="1469979"/>
              </a:xfrm>
              <a:prstGeom prst="rect">
                <a:avLst/>
              </a:prstGeom>
            </p:spPr>
          </p:pic>
          <p:pic>
            <p:nvPicPr>
              <p:cNvPr id="254" name="Picture 25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96647" y="2969963"/>
                <a:ext cx="2152692" cy="1440794"/>
              </a:xfrm>
              <a:prstGeom prst="rect">
                <a:avLst/>
              </a:prstGeom>
            </p:spPr>
          </p:pic>
        </p:grpSp>
        <p:sp>
          <p:nvSpPr>
            <p:cNvPr id="14" name="Rectangle 13"/>
            <p:cNvSpPr/>
            <p:nvPr/>
          </p:nvSpPr>
          <p:spPr>
            <a:xfrm>
              <a:off x="61122" y="5890260"/>
              <a:ext cx="308761" cy="5892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Script MT Bold" panose="03040602040607080904" pitchFamily="66" charset="0"/>
              </a:rPr>
              <a:t>The BHS Learning </a:t>
            </a:r>
            <a:r>
              <a:rPr lang="en-GB" sz="3200">
                <a:solidFill>
                  <a:schemeClr val="bg1"/>
                </a:solidFill>
                <a:latin typeface="Script MT Bold" panose="03040602040607080904" pitchFamily="66" charset="0"/>
              </a:rPr>
              <a:t>Journey Yr11 </a:t>
            </a:r>
            <a:r>
              <a:rPr lang="en-GB" sz="3200" dirty="0">
                <a:solidFill>
                  <a:schemeClr val="bg1"/>
                </a:solidFill>
                <a:latin typeface="Script MT Bold" panose="03040602040607080904" pitchFamily="66" charset="0"/>
              </a:rPr>
              <a:t>PA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" name="Oval 295"/>
          <p:cNvSpPr/>
          <p:nvPr/>
        </p:nvSpPr>
        <p:spPr>
          <a:xfrm>
            <a:off x="2051391" y="6846293"/>
            <a:ext cx="824946" cy="628451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302" name="Oval 301"/>
          <p:cNvSpPr/>
          <p:nvPr/>
        </p:nvSpPr>
        <p:spPr>
          <a:xfrm>
            <a:off x="332741" y="2819171"/>
            <a:ext cx="890822" cy="568945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Summer Term 1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381195" y="712935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374379" y="777016"/>
            <a:ext cx="1374960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11 </a:t>
            </a:r>
            <a:r>
              <a:rPr lang="en-GB" sz="1100" dirty="0"/>
              <a:t>this way!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99182" y="9457568"/>
            <a:ext cx="2278412" cy="338554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1:Exploring the Performing Arts</a:t>
            </a:r>
          </a:p>
        </p:txBody>
      </p:sp>
      <p:sp>
        <p:nvSpPr>
          <p:cNvPr id="262" name="Oval 261"/>
          <p:cNvSpPr/>
          <p:nvPr/>
        </p:nvSpPr>
        <p:spPr>
          <a:xfrm>
            <a:off x="5881176" y="8897607"/>
            <a:ext cx="935512" cy="67906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Year 10 Autumn Term 1 </a:t>
            </a:r>
          </a:p>
        </p:txBody>
      </p:sp>
      <p:pic>
        <p:nvPicPr>
          <p:cNvPr id="82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20" y="9207572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16290" y="8476549"/>
            <a:ext cx="749631" cy="952488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SMSC</a:t>
            </a:r>
          </a:p>
          <a:p>
            <a:pPr algn="ctr"/>
            <a:r>
              <a:rPr lang="en-GB" sz="800" dirty="0"/>
              <a:t>Wider Society</a:t>
            </a:r>
          </a:p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Mental Health</a:t>
            </a:r>
          </a:p>
          <a:p>
            <a:pPr algn="ctr"/>
            <a:r>
              <a:rPr lang="en-GB" sz="800" dirty="0"/>
              <a:t>Citizenship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1122" y="5505216"/>
            <a:ext cx="2931382" cy="3933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2: Developing skills and techniques in the Performing Arts </a:t>
            </a:r>
          </a:p>
        </p:txBody>
      </p:sp>
      <p:pic>
        <p:nvPicPr>
          <p:cNvPr id="54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872" y="5753877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5991503" y="4699517"/>
            <a:ext cx="830288" cy="1075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SMSC</a:t>
            </a:r>
          </a:p>
          <a:p>
            <a:pPr algn="ctr"/>
            <a:r>
              <a:rPr lang="en-GB" sz="800" dirty="0"/>
              <a:t>Wider Safety</a:t>
            </a:r>
          </a:p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Mental Health</a:t>
            </a:r>
          </a:p>
          <a:p>
            <a:pPr algn="ctr"/>
            <a:r>
              <a:rPr lang="en-GB" sz="800" dirty="0"/>
              <a:t>Inclusion&amp; equality opportunity</a:t>
            </a:r>
          </a:p>
          <a:p>
            <a:pPr algn="ctr"/>
            <a:r>
              <a:rPr lang="en-GB" sz="800" dirty="0"/>
              <a:t>Technology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517141" y="2395421"/>
            <a:ext cx="2154426" cy="303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3: Responding to a brief</a:t>
            </a:r>
          </a:p>
        </p:txBody>
      </p:sp>
      <p:pic>
        <p:nvPicPr>
          <p:cNvPr id="58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24" y="789124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54719" y="1025544"/>
            <a:ext cx="780117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Respect</a:t>
            </a:r>
          </a:p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Wider society</a:t>
            </a:r>
          </a:p>
          <a:p>
            <a:pPr algn="ctr"/>
            <a:r>
              <a:rPr lang="en-GB" sz="800" dirty="0"/>
              <a:t>Inclusion &amp; equality </a:t>
            </a:r>
          </a:p>
          <a:p>
            <a:pPr algn="ctr"/>
            <a:r>
              <a:rPr lang="en-GB" sz="800" dirty="0"/>
              <a:t>British Values</a:t>
            </a:r>
          </a:p>
          <a:p>
            <a:pPr algn="ctr"/>
            <a:r>
              <a:rPr lang="en-GB" sz="800" dirty="0"/>
              <a:t>Citizenship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2411" y="3457395"/>
            <a:ext cx="57386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Initial research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242260" y="3445484"/>
            <a:ext cx="46938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Mood boards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766893" y="3088038"/>
            <a:ext cx="1018207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Creative Intentions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233666" y="2828263"/>
            <a:ext cx="755752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Practitioners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963018" y="2911873"/>
            <a:ext cx="619149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Devising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912835" y="3234206"/>
            <a:ext cx="68222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Workshop knowledge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323190" y="3278490"/>
            <a:ext cx="551946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Staging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108418" y="2773067"/>
            <a:ext cx="7831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Performance/Production knowledge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613512" y="3308673"/>
            <a:ext cx="622829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Rehearsal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30835" y="1993444"/>
            <a:ext cx="764852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Performance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459648" y="1809460"/>
            <a:ext cx="76485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Evaluation and Review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78085" y="8733500"/>
            <a:ext cx="674311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Theme Exploration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48093" y="8575987"/>
            <a:ext cx="741959" cy="461665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Production theme and concept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401201" y="9124615"/>
            <a:ext cx="850642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Characters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3073" y="9173346"/>
            <a:ext cx="850642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Storyline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131002" y="8742053"/>
            <a:ext cx="817460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Roles &amp; responsibilities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36526" y="9124615"/>
            <a:ext cx="606090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Stylistic features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521573" y="8231316"/>
            <a:ext cx="738166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Research approaches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126310" y="7545174"/>
            <a:ext cx="636015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Stylistic Features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62911" y="7800782"/>
            <a:ext cx="636015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Rehearsal process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406257" y="8070231"/>
            <a:ext cx="636015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Review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132978" y="6126046"/>
            <a:ext cx="709804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Research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98522" y="5361873"/>
            <a:ext cx="81351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Choreography/ devising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888CE8E-A13B-4271-A13F-D2A08E3C418E}"/>
              </a:ext>
            </a:extLst>
          </p:cNvPr>
          <p:cNvSpPr/>
          <p:nvPr/>
        </p:nvSpPr>
        <p:spPr>
          <a:xfrm>
            <a:off x="4994552" y="3788255"/>
            <a:ext cx="837847" cy="67695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B14F0DE-36EE-4DE3-80B5-AF4922B09A0C}"/>
              </a:ext>
            </a:extLst>
          </p:cNvPr>
          <p:cNvSpPr/>
          <p:nvPr/>
        </p:nvSpPr>
        <p:spPr>
          <a:xfrm>
            <a:off x="958061" y="6952716"/>
            <a:ext cx="998027" cy="442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1: Preparing a Performance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C15F6B6-B6DC-4EFC-B052-E71369E7A0A2}"/>
              </a:ext>
            </a:extLst>
          </p:cNvPr>
          <p:cNvSpPr txBox="1"/>
          <p:nvPr/>
        </p:nvSpPr>
        <p:spPr>
          <a:xfrm>
            <a:off x="3878818" y="7211472"/>
            <a:ext cx="61814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Decoding a theme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23155DC-3586-4C53-BE12-68ED16190A03}"/>
              </a:ext>
            </a:extLst>
          </p:cNvPr>
          <p:cNvSpPr txBox="1"/>
          <p:nvPr/>
        </p:nvSpPr>
        <p:spPr>
          <a:xfrm>
            <a:off x="307975" y="6708741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Rehearsals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BC9F013-33CA-4A2E-A31E-215FE7D0EF37}"/>
              </a:ext>
            </a:extLst>
          </p:cNvPr>
          <p:cNvSpPr txBox="1"/>
          <p:nvPr/>
        </p:nvSpPr>
        <p:spPr>
          <a:xfrm>
            <a:off x="1104183" y="6587226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Devising logs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AA40E38-CE4B-4656-9316-A4169ABA2253}"/>
              </a:ext>
            </a:extLst>
          </p:cNvPr>
          <p:cNvSpPr txBox="1"/>
          <p:nvPr/>
        </p:nvSpPr>
        <p:spPr>
          <a:xfrm>
            <a:off x="376956" y="6208054"/>
            <a:ext cx="72892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Interpretive Skills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90799F1-FEB1-4068-8785-1F14E404F2C0}"/>
              </a:ext>
            </a:extLst>
          </p:cNvPr>
          <p:cNvSpPr txBox="1"/>
          <p:nvPr/>
        </p:nvSpPr>
        <p:spPr>
          <a:xfrm>
            <a:off x="1498023" y="6253961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Design skills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E91BE5B1-4F69-41FE-A06D-D23B841596FC}"/>
              </a:ext>
            </a:extLst>
          </p:cNvPr>
          <p:cNvSpPr txBox="1"/>
          <p:nvPr/>
        </p:nvSpPr>
        <p:spPr>
          <a:xfrm>
            <a:off x="1053399" y="5966031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Style/ Genre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32C45D1-9EA3-4460-B805-A81BE670A157}"/>
              </a:ext>
            </a:extLst>
          </p:cNvPr>
          <p:cNvSpPr txBox="1"/>
          <p:nvPr/>
        </p:nvSpPr>
        <p:spPr>
          <a:xfrm>
            <a:off x="2283003" y="5963653"/>
            <a:ext cx="94448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Communication of meaning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634361-F35D-49D1-98BD-8822F68B0101}"/>
              </a:ext>
            </a:extLst>
          </p:cNvPr>
          <p:cNvSpPr txBox="1"/>
          <p:nvPr/>
        </p:nvSpPr>
        <p:spPr>
          <a:xfrm>
            <a:off x="3251536" y="6232507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Theme links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55DE1D81-7493-4872-8A12-25892DACB415}"/>
              </a:ext>
            </a:extLst>
          </p:cNvPr>
          <p:cNvSpPr txBox="1"/>
          <p:nvPr/>
        </p:nvSpPr>
        <p:spPr>
          <a:xfrm>
            <a:off x="3467861" y="5816464"/>
            <a:ext cx="72892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Review &amp; Reflection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208846D-543C-4DE3-B9F2-C3BB9EC520F2}"/>
              </a:ext>
            </a:extLst>
          </p:cNvPr>
          <p:cNvSpPr txBox="1"/>
          <p:nvPr/>
        </p:nvSpPr>
        <p:spPr>
          <a:xfrm>
            <a:off x="4371171" y="5821138"/>
            <a:ext cx="6812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Response to feedback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4371416-A162-4E4D-8E67-5A4BEEB69A74}"/>
              </a:ext>
            </a:extLst>
          </p:cNvPr>
          <p:cNvSpPr txBox="1"/>
          <p:nvPr/>
        </p:nvSpPr>
        <p:spPr>
          <a:xfrm>
            <a:off x="2649223" y="4818364"/>
            <a:ext cx="810242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Performance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1D98CB1-E8D5-440D-9F01-8E2EC70015F6}"/>
              </a:ext>
            </a:extLst>
          </p:cNvPr>
          <p:cNvSpPr txBox="1"/>
          <p:nvPr/>
        </p:nvSpPr>
        <p:spPr>
          <a:xfrm>
            <a:off x="2585794" y="5123496"/>
            <a:ext cx="81024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Pitch Presentation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CCA7D9EE-F9B9-4C6E-8188-747ED4BBD1EF}"/>
              </a:ext>
            </a:extLst>
          </p:cNvPr>
          <p:cNvSpPr txBox="1"/>
          <p:nvPr/>
        </p:nvSpPr>
        <p:spPr>
          <a:xfrm>
            <a:off x="4150461" y="6234389"/>
            <a:ext cx="733360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err="1"/>
              <a:t>Moodboards</a:t>
            </a:r>
            <a:endParaRPr lang="en-GB" sz="80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FBA4B51-1338-41D5-966C-401DF60AD351}"/>
              </a:ext>
            </a:extLst>
          </p:cNvPr>
          <p:cNvSpPr txBox="1"/>
          <p:nvPr/>
        </p:nvSpPr>
        <p:spPr>
          <a:xfrm>
            <a:off x="5164050" y="5766955"/>
            <a:ext cx="733360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Sketches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A67FAE15-CCBF-43F3-AB9B-1057031756AA}"/>
              </a:ext>
            </a:extLst>
          </p:cNvPr>
          <p:cNvSpPr/>
          <p:nvPr/>
        </p:nvSpPr>
        <p:spPr>
          <a:xfrm>
            <a:off x="4398991" y="7869012"/>
            <a:ext cx="903675" cy="611433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Year 10 Autumn Term 2 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12C2A55-CE6B-444F-8617-37D0868F959C}"/>
              </a:ext>
            </a:extLst>
          </p:cNvPr>
          <p:cNvSpPr/>
          <p:nvPr/>
        </p:nvSpPr>
        <p:spPr>
          <a:xfrm>
            <a:off x="3550657" y="4907460"/>
            <a:ext cx="933879" cy="505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2: Performance/ Presentation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2EABA77-D222-433F-B00E-D9AFB7ACAAC9}"/>
              </a:ext>
            </a:extLst>
          </p:cNvPr>
          <p:cNvSpPr/>
          <p:nvPr/>
        </p:nvSpPr>
        <p:spPr>
          <a:xfrm>
            <a:off x="704269" y="4596032"/>
            <a:ext cx="716443" cy="425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3: Review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93764C1-6160-4509-95BF-6D04127A78C5}"/>
              </a:ext>
            </a:extLst>
          </p:cNvPr>
          <p:cNvSpPr txBox="1"/>
          <p:nvPr/>
        </p:nvSpPr>
        <p:spPr>
          <a:xfrm>
            <a:off x="834836" y="3991562"/>
            <a:ext cx="977636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Techniques &amp; skills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BE2E089-80D8-4710-97B8-A5ACD05E666D}"/>
              </a:ext>
            </a:extLst>
          </p:cNvPr>
          <p:cNvSpPr txBox="1"/>
          <p:nvPr/>
        </p:nvSpPr>
        <p:spPr>
          <a:xfrm>
            <a:off x="1436863" y="4397497"/>
            <a:ext cx="716443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Application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858F64F-2B6D-43C0-9C3B-889704B96D43}"/>
              </a:ext>
            </a:extLst>
          </p:cNvPr>
          <p:cNvSpPr txBox="1"/>
          <p:nvPr/>
        </p:nvSpPr>
        <p:spPr>
          <a:xfrm>
            <a:off x="502629" y="4308102"/>
            <a:ext cx="716443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Preparation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8808125-5F4C-4009-9843-E12AE3A3CABA}"/>
              </a:ext>
            </a:extLst>
          </p:cNvPr>
          <p:cNvSpPr txBox="1"/>
          <p:nvPr/>
        </p:nvSpPr>
        <p:spPr>
          <a:xfrm>
            <a:off x="1967140" y="3990727"/>
            <a:ext cx="82494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Areas of development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5C4461F6-3B87-46F0-924A-AB0E619EA5FD}"/>
              </a:ext>
            </a:extLst>
          </p:cNvPr>
          <p:cNvSpPr/>
          <p:nvPr/>
        </p:nvSpPr>
        <p:spPr>
          <a:xfrm>
            <a:off x="2912206" y="3845702"/>
            <a:ext cx="1276902" cy="6952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Component 2: Developing skills and techniques in the Performing Arts full submission 14</a:t>
            </a:r>
            <a:r>
              <a:rPr lang="en-GB" sz="800" b="1" baseline="30000" dirty="0">
                <a:solidFill>
                  <a:schemeClr val="tx1"/>
                </a:solidFill>
              </a:rPr>
              <a:t>th</a:t>
            </a:r>
            <a:r>
              <a:rPr lang="en-GB" sz="800" b="1" dirty="0">
                <a:solidFill>
                  <a:schemeClr val="tx1"/>
                </a:solidFill>
              </a:rPr>
              <a:t> February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18B0CD5-7A2D-40B2-A2F7-DEE44781B6DB}"/>
              </a:ext>
            </a:extLst>
          </p:cNvPr>
          <p:cNvSpPr txBox="1"/>
          <p:nvPr/>
        </p:nvSpPr>
        <p:spPr>
          <a:xfrm>
            <a:off x="4279957" y="3987148"/>
            <a:ext cx="618148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Decoding a theme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FFD0938-9652-4932-8E83-D7D002E56A2B}"/>
              </a:ext>
            </a:extLst>
          </p:cNvPr>
          <p:cNvSpPr/>
          <p:nvPr/>
        </p:nvSpPr>
        <p:spPr>
          <a:xfrm>
            <a:off x="5872082" y="3876742"/>
            <a:ext cx="716443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1: Ideas Log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49AF49D-6AC0-4E79-8FAE-D035C48F98AF}"/>
              </a:ext>
            </a:extLst>
          </p:cNvPr>
          <p:cNvSpPr/>
          <p:nvPr/>
        </p:nvSpPr>
        <p:spPr>
          <a:xfrm>
            <a:off x="3639465" y="2991147"/>
            <a:ext cx="716443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2: Skills Log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6607ECF-D280-40E4-A46B-67577C5EA739}"/>
              </a:ext>
            </a:extLst>
          </p:cNvPr>
          <p:cNvSpPr/>
          <p:nvPr/>
        </p:nvSpPr>
        <p:spPr>
          <a:xfrm>
            <a:off x="299182" y="2325543"/>
            <a:ext cx="861235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3: Performance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6A438FD-E768-41D3-9F2F-741D87AB86C8}"/>
              </a:ext>
            </a:extLst>
          </p:cNvPr>
          <p:cNvSpPr txBox="1"/>
          <p:nvPr/>
        </p:nvSpPr>
        <p:spPr>
          <a:xfrm>
            <a:off x="1244654" y="2271903"/>
            <a:ext cx="764852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Presentation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62D6CCB-87E3-40B0-B5F7-AD82C46D29CF}"/>
              </a:ext>
            </a:extLst>
          </p:cNvPr>
          <p:cNvSpPr/>
          <p:nvPr/>
        </p:nvSpPr>
        <p:spPr>
          <a:xfrm>
            <a:off x="2153306" y="2229829"/>
            <a:ext cx="753575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4: Evaluation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8D2C10D-6A6A-4C37-A757-00ED5D0D991D}"/>
              </a:ext>
            </a:extLst>
          </p:cNvPr>
          <p:cNvSpPr txBox="1"/>
          <p:nvPr/>
        </p:nvSpPr>
        <p:spPr>
          <a:xfrm>
            <a:off x="5258843" y="8959572"/>
            <a:ext cx="618148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Decoding a theme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5D6F062-21F8-4E7B-B2DB-B9DF86337DEC}"/>
              </a:ext>
            </a:extLst>
          </p:cNvPr>
          <p:cNvSpPr/>
          <p:nvPr/>
        </p:nvSpPr>
        <p:spPr>
          <a:xfrm>
            <a:off x="4279957" y="8921004"/>
            <a:ext cx="884093" cy="425332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1: Investigation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152B8C8-9548-4304-A9A3-31215A008113}"/>
              </a:ext>
            </a:extLst>
          </p:cNvPr>
          <p:cNvSpPr txBox="1"/>
          <p:nvPr/>
        </p:nvSpPr>
        <p:spPr>
          <a:xfrm>
            <a:off x="1652316" y="8206235"/>
            <a:ext cx="861235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1 submission </a:t>
            </a:r>
          </a:p>
          <a:p>
            <a:pPr algn="ctr"/>
            <a:r>
              <a:rPr lang="en-GB" sz="900" b="1" dirty="0">
                <a:solidFill>
                  <a:srgbClr val="7030A0"/>
                </a:solidFill>
              </a:rPr>
              <a:t>4</a:t>
            </a:r>
            <a:r>
              <a:rPr lang="en-GB" sz="900" b="1" baseline="30000" dirty="0">
                <a:solidFill>
                  <a:srgbClr val="7030A0"/>
                </a:solidFill>
              </a:rPr>
              <a:t>th</a:t>
            </a:r>
            <a:r>
              <a:rPr lang="en-GB" sz="900" b="1" dirty="0">
                <a:solidFill>
                  <a:srgbClr val="7030A0"/>
                </a:solidFill>
              </a:rPr>
              <a:t> October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45BF54D-BF8F-444D-BC6F-C9731C741AFD}"/>
              </a:ext>
            </a:extLst>
          </p:cNvPr>
          <p:cNvSpPr/>
          <p:nvPr/>
        </p:nvSpPr>
        <p:spPr>
          <a:xfrm>
            <a:off x="2583318" y="7911335"/>
            <a:ext cx="884093" cy="425332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2: Exploring the Process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DD677BFA-8FCE-4FBE-947C-C35E12B2426B}"/>
              </a:ext>
            </a:extLst>
          </p:cNvPr>
          <p:cNvSpPr/>
          <p:nvPr/>
        </p:nvSpPr>
        <p:spPr>
          <a:xfrm>
            <a:off x="4112517" y="952137"/>
            <a:ext cx="1218972" cy="87401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Performing Arts Completed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A9D6CA5-CB94-4A7B-A5EE-A90DFB57A8C3}"/>
              </a:ext>
            </a:extLst>
          </p:cNvPr>
          <p:cNvSpPr txBox="1"/>
          <p:nvPr/>
        </p:nvSpPr>
        <p:spPr>
          <a:xfrm>
            <a:off x="715077" y="8110364"/>
            <a:ext cx="817460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Production exploration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5AF9F7E-9F6E-4E3C-9EEB-2EBAD5CE6F72}"/>
              </a:ext>
            </a:extLst>
          </p:cNvPr>
          <p:cNvSpPr txBox="1"/>
          <p:nvPr/>
        </p:nvSpPr>
        <p:spPr>
          <a:xfrm>
            <a:off x="5846738" y="7279624"/>
            <a:ext cx="861235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Task2 submission </a:t>
            </a:r>
          </a:p>
          <a:p>
            <a:pPr algn="ctr"/>
            <a:r>
              <a:rPr lang="en-GB" sz="900" b="1" dirty="0">
                <a:solidFill>
                  <a:srgbClr val="7030A0"/>
                </a:solidFill>
              </a:rPr>
              <a:t>1</a:t>
            </a:r>
            <a:r>
              <a:rPr lang="en-GB" sz="900" b="1" baseline="30000" dirty="0">
                <a:solidFill>
                  <a:srgbClr val="7030A0"/>
                </a:solidFill>
              </a:rPr>
              <a:t>st</a:t>
            </a:r>
            <a:r>
              <a:rPr lang="en-GB" sz="900" b="1" dirty="0">
                <a:solidFill>
                  <a:srgbClr val="7030A0"/>
                </a:solidFill>
              </a:rPr>
              <a:t> November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C2588ED-A934-4A87-837F-C749F32B5FE9}"/>
              </a:ext>
            </a:extLst>
          </p:cNvPr>
          <p:cNvSpPr/>
          <p:nvPr/>
        </p:nvSpPr>
        <p:spPr>
          <a:xfrm>
            <a:off x="4628626" y="6796435"/>
            <a:ext cx="1111046" cy="611635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Component 1:Exploring the Performing Arts full submission 29</a:t>
            </a:r>
            <a:r>
              <a:rPr lang="en-GB" sz="800" b="1" baseline="30000" dirty="0">
                <a:solidFill>
                  <a:schemeClr val="tx1"/>
                </a:solidFill>
              </a:rPr>
              <a:t>th</a:t>
            </a:r>
            <a:r>
              <a:rPr lang="en-GB" sz="800" b="1" dirty="0">
                <a:solidFill>
                  <a:schemeClr val="tx1"/>
                </a:solidFill>
              </a:rPr>
              <a:t> November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15F55BE-80EB-47E4-A93E-A2F13699BE41}"/>
              </a:ext>
            </a:extLst>
          </p:cNvPr>
          <p:cNvSpPr txBox="1"/>
          <p:nvPr/>
        </p:nvSpPr>
        <p:spPr>
          <a:xfrm>
            <a:off x="3876437" y="6773921"/>
            <a:ext cx="64070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Production selection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D1F9ADD3-1ABF-441D-AFCE-8444828A4860}"/>
              </a:ext>
            </a:extLst>
          </p:cNvPr>
          <p:cNvSpPr txBox="1"/>
          <p:nvPr/>
        </p:nvSpPr>
        <p:spPr>
          <a:xfrm>
            <a:off x="2990595" y="7184856"/>
            <a:ext cx="82989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Rationalisation to theme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F093D1B-2946-4D32-A63F-B4BD142BB6CC}"/>
              </a:ext>
            </a:extLst>
          </p:cNvPr>
          <p:cNvSpPr txBox="1"/>
          <p:nvPr/>
        </p:nvSpPr>
        <p:spPr>
          <a:xfrm>
            <a:off x="4578949" y="4804829"/>
            <a:ext cx="776054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1 submission 5</a:t>
            </a:r>
            <a:r>
              <a:rPr lang="en-GB" sz="900" b="1" baseline="30000" dirty="0">
                <a:solidFill>
                  <a:srgbClr val="7030A0"/>
                </a:solidFill>
              </a:rPr>
              <a:t>th</a:t>
            </a:r>
            <a:r>
              <a:rPr lang="en-GB" sz="900" b="1" dirty="0">
                <a:solidFill>
                  <a:srgbClr val="7030A0"/>
                </a:solidFill>
              </a:rPr>
              <a:t> February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B07348A-368B-4A86-97DC-3FE8B6454973}"/>
              </a:ext>
            </a:extLst>
          </p:cNvPr>
          <p:cNvSpPr txBox="1"/>
          <p:nvPr/>
        </p:nvSpPr>
        <p:spPr>
          <a:xfrm>
            <a:off x="2987785" y="6632728"/>
            <a:ext cx="764868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1.1 submission 2</a:t>
            </a:r>
            <a:r>
              <a:rPr lang="en-GB" sz="900" b="1" baseline="30000" dirty="0">
                <a:solidFill>
                  <a:srgbClr val="7030A0"/>
                </a:solidFill>
              </a:rPr>
              <a:t>nd</a:t>
            </a:r>
            <a:r>
              <a:rPr lang="en-GB" sz="900" b="1" dirty="0">
                <a:solidFill>
                  <a:srgbClr val="7030A0"/>
                </a:solidFill>
              </a:rPr>
              <a:t> Dec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62EBD7C-57D7-40BD-8569-CDDB38A35C00}"/>
              </a:ext>
            </a:extLst>
          </p:cNvPr>
          <p:cNvSpPr txBox="1"/>
          <p:nvPr/>
        </p:nvSpPr>
        <p:spPr>
          <a:xfrm>
            <a:off x="1498023" y="4906338"/>
            <a:ext cx="972937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2 submission 4</a:t>
            </a:r>
            <a:r>
              <a:rPr lang="en-GB" sz="900" b="1" baseline="30000" dirty="0">
                <a:solidFill>
                  <a:srgbClr val="7030A0"/>
                </a:solidFill>
              </a:rPr>
              <a:t>th</a:t>
            </a:r>
            <a:r>
              <a:rPr lang="en-GB" sz="900" b="1" dirty="0">
                <a:solidFill>
                  <a:srgbClr val="7030A0"/>
                </a:solidFill>
              </a:rPr>
              <a:t>-6</a:t>
            </a:r>
            <a:r>
              <a:rPr lang="en-GB" sz="900" b="1" baseline="30000" dirty="0">
                <a:solidFill>
                  <a:srgbClr val="7030A0"/>
                </a:solidFill>
              </a:rPr>
              <a:t>th</a:t>
            </a:r>
            <a:r>
              <a:rPr lang="en-GB" sz="900" b="1" dirty="0">
                <a:solidFill>
                  <a:srgbClr val="7030A0"/>
                </a:solidFill>
              </a:rPr>
              <a:t>  February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1E7EAE19-87AB-48C1-BA46-B05CD52F3527}"/>
              </a:ext>
            </a:extLst>
          </p:cNvPr>
          <p:cNvSpPr txBox="1"/>
          <p:nvPr/>
        </p:nvSpPr>
        <p:spPr>
          <a:xfrm>
            <a:off x="4413206" y="2950944"/>
            <a:ext cx="776054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1 submission 21</a:t>
            </a:r>
            <a:r>
              <a:rPr lang="en-GB" sz="900" b="1" baseline="30000" dirty="0">
                <a:solidFill>
                  <a:srgbClr val="7030A0"/>
                </a:solidFill>
              </a:rPr>
              <a:t>st</a:t>
            </a:r>
            <a:r>
              <a:rPr lang="en-GB" sz="900" b="1" dirty="0">
                <a:solidFill>
                  <a:srgbClr val="7030A0"/>
                </a:solidFill>
              </a:rPr>
              <a:t> March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C807752-2866-4CDC-B36A-D4DD453D4715}"/>
              </a:ext>
            </a:extLst>
          </p:cNvPr>
          <p:cNvSpPr txBox="1"/>
          <p:nvPr/>
        </p:nvSpPr>
        <p:spPr>
          <a:xfrm>
            <a:off x="1245766" y="2753216"/>
            <a:ext cx="721373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2 submission 2</a:t>
            </a:r>
            <a:r>
              <a:rPr lang="en-GB" sz="900" b="1" baseline="30000" dirty="0">
                <a:solidFill>
                  <a:srgbClr val="7030A0"/>
                </a:solidFill>
              </a:rPr>
              <a:t>nd</a:t>
            </a:r>
            <a:r>
              <a:rPr lang="en-GB" sz="900" b="1" dirty="0">
                <a:solidFill>
                  <a:srgbClr val="7030A0"/>
                </a:solidFill>
              </a:rPr>
              <a:t> May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75AB926-2F6B-4D29-A87D-CC0842C0375F}"/>
              </a:ext>
            </a:extLst>
          </p:cNvPr>
          <p:cNvSpPr txBox="1"/>
          <p:nvPr/>
        </p:nvSpPr>
        <p:spPr>
          <a:xfrm>
            <a:off x="1543635" y="1671333"/>
            <a:ext cx="721373" cy="507831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rgbClr val="7030A0"/>
                </a:solidFill>
              </a:rPr>
              <a:t>Task 3 submission 12</a:t>
            </a:r>
            <a:r>
              <a:rPr lang="en-GB" sz="900" b="1" baseline="30000" dirty="0">
                <a:solidFill>
                  <a:srgbClr val="7030A0"/>
                </a:solidFill>
              </a:rPr>
              <a:t>th</a:t>
            </a:r>
            <a:r>
              <a:rPr lang="en-GB" sz="900" b="1" dirty="0">
                <a:solidFill>
                  <a:srgbClr val="7030A0"/>
                </a:solidFill>
              </a:rPr>
              <a:t> May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8C94EF11-9B01-401B-9A3D-4C47282EC706}"/>
              </a:ext>
            </a:extLst>
          </p:cNvPr>
          <p:cNvSpPr/>
          <p:nvPr/>
        </p:nvSpPr>
        <p:spPr>
          <a:xfrm>
            <a:off x="3357129" y="1800821"/>
            <a:ext cx="1227168" cy="5354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Component 3: Responding to a brief full submission 12</a:t>
            </a:r>
            <a:r>
              <a:rPr lang="en-GB" sz="800" b="1" baseline="30000" dirty="0">
                <a:solidFill>
                  <a:schemeClr val="tx1"/>
                </a:solidFill>
              </a:rPr>
              <a:t>th</a:t>
            </a:r>
            <a:r>
              <a:rPr lang="en-GB" sz="800" b="1" dirty="0">
                <a:solidFill>
                  <a:schemeClr val="tx1"/>
                </a:solidFill>
              </a:rPr>
              <a:t> May</a:t>
            </a:r>
          </a:p>
        </p:txBody>
      </p:sp>
    </p:spTree>
    <p:extLst>
      <p:ext uri="{BB962C8B-B14F-4D97-AF65-F5344CB8AC3E}">
        <p14:creationId xmlns:p14="http://schemas.microsoft.com/office/powerpoint/2010/main" val="62736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fbbae3-b438-4fad-8fc0-55ba671f8fb5" xsi:nil="true"/>
    <lcf76f155ced4ddcb4097134ff3c332f xmlns="821bd29e-ec7a-4fcd-95c0-2d8e40614ed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4B7E09F0DB747AD2510559CE33390" ma:contentTypeVersion="19" ma:contentTypeDescription="Create a new document." ma:contentTypeScope="" ma:versionID="f69ff742e41a3f72789d1a66915538ef">
  <xsd:schema xmlns:xsd="http://www.w3.org/2001/XMLSchema" xmlns:xs="http://www.w3.org/2001/XMLSchema" xmlns:p="http://schemas.microsoft.com/office/2006/metadata/properties" xmlns:ns2="821bd29e-ec7a-4fcd-95c0-2d8e40614ed3" xmlns:ns3="bffbbae3-b438-4fad-8fc0-55ba671f8fb5" targetNamespace="http://schemas.microsoft.com/office/2006/metadata/properties" ma:root="true" ma:fieldsID="bbe723079717d0c8cd4619a6f9ae847a" ns2:_="" ns3:_="">
    <xsd:import namespace="821bd29e-ec7a-4fcd-95c0-2d8e40614ed3"/>
    <xsd:import namespace="bffbbae3-b438-4fad-8fc0-55ba671f8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bd29e-ec7a-4fcd-95c0-2d8e40614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bbae3-b438-4fad-8fc0-55ba671f8fb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b9c2e99-fb38-40e8-948c-adedcdbfbb29}" ma:internalName="TaxCatchAll" ma:showField="CatchAllData" ma:web="bffbbae3-b438-4fad-8fc0-55ba671f8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6EF0E0-9CAE-4BC0-86CA-B2CA5FC6F3B4}">
  <ds:schemaRefs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bffbbae3-b438-4fad-8fc0-55ba671f8fb5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821bd29e-ec7a-4fcd-95c0-2d8e40614ed3"/>
  </ds:schemaRefs>
</ds:datastoreItem>
</file>

<file path=customXml/itemProps2.xml><?xml version="1.0" encoding="utf-8"?>
<ds:datastoreItem xmlns:ds="http://schemas.openxmlformats.org/officeDocument/2006/customXml" ds:itemID="{5516C87F-1FED-4C2E-BDC2-31CF20BDB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1bd29e-ec7a-4fcd-95c0-2d8e40614ed3"/>
    <ds:schemaRef ds:uri="bffbbae3-b438-4fad-8fc0-55ba671f8f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544292-AC22-4020-AF48-AB699D519D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18021</TotalTime>
  <Words>307</Words>
  <Application>Microsoft Office PowerPoint</Application>
  <PresentationFormat>A4 Paper (210x297 mm)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Script MT Bold</vt:lpstr>
      <vt:lpstr>Office Theme</vt:lpstr>
      <vt:lpstr>The BHS Learning Journey Yr11 PA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Emily Shaw</cp:lastModifiedBy>
  <cp:revision>65</cp:revision>
  <cp:lastPrinted>2023-10-02T13:23:14Z</cp:lastPrinted>
  <dcterms:created xsi:type="dcterms:W3CDTF">2019-07-02T10:31:49Z</dcterms:created>
  <dcterms:modified xsi:type="dcterms:W3CDTF">2024-07-12T07:09:16Z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0x010100CF34B7E09F0DB747AD2510559CE33390</vt:lpwstr>
  </property>
</Properties>
</file>