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666" y="-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96E74-02A3-4D31-B461-BAE486E2129B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8706A-E000-44E1-A8FC-94D315B624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270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88706A-E000-44E1-A8FC-94D315B6244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88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-176420" y="2976292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307975" y="5965801"/>
              <a:ext cx="2471320" cy="1417810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486400" y="8766215"/>
            <a:ext cx="1361172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11 begins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673368" y="1580918"/>
            <a:ext cx="5591175" cy="1800225"/>
          </a:xfrm>
          <a:prstGeom prst="rect">
            <a:avLst/>
          </a:prstGeom>
        </p:spPr>
      </p:pic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8" y="938954"/>
            <a:ext cx="1326561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END OF SCHOOL!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44431" y="7722303"/>
            <a:ext cx="14101" cy="3010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390732" y="7736567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/>
          <p:cNvSpPr/>
          <p:nvPr/>
        </p:nvSpPr>
        <p:spPr>
          <a:xfrm>
            <a:off x="-64615" y="7253108"/>
            <a:ext cx="1367920" cy="1784212"/>
          </a:xfrm>
          <a:prstGeom prst="rect">
            <a:avLst/>
          </a:prstGeom>
          <a:solidFill>
            <a:srgbClr val="F6F6F6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1: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Algebraic Manipulation/Solving equations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Ratio and Proportion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Probability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U4: Rounding and limits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8BB113E-60C9-4BBF-8530-5CFDB0B3D3C6}"/>
              </a:ext>
            </a:extLst>
          </p:cNvPr>
          <p:cNvSpPr/>
          <p:nvPr/>
        </p:nvSpPr>
        <p:spPr>
          <a:xfrm>
            <a:off x="-243173" y="5240652"/>
            <a:ext cx="1720253" cy="671003"/>
          </a:xfrm>
          <a:prstGeom prst="rect">
            <a:avLst/>
          </a:prstGeom>
          <a:solidFill>
            <a:srgbClr val="F6F6F6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Half Term 3: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Substitution and functions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U2; Quadratic equations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U3; Non-linear functions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2B64DDE7-D764-481F-9827-CD2BF3B442A0}"/>
              </a:ext>
            </a:extLst>
          </p:cNvPr>
          <p:cNvSpPr/>
          <p:nvPr/>
        </p:nvSpPr>
        <p:spPr>
          <a:xfrm>
            <a:off x="5034005" y="4296439"/>
            <a:ext cx="1948157" cy="1380161"/>
          </a:xfrm>
          <a:prstGeom prst="rect">
            <a:avLst/>
          </a:prstGeom>
          <a:solidFill>
            <a:srgbClr val="F6F6F6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Half Term 4: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U1: Transformations/transformation of graphs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U2: Simultaneous equations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U3: Vectors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U4: Trigonometry </a:t>
            </a:r>
          </a:p>
          <a:p>
            <a:pPr algn="ctr"/>
            <a:endParaRPr lang="en-GB" sz="10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8616D71-70A0-4D90-955B-AC87D33CB951}"/>
              </a:ext>
            </a:extLst>
          </p:cNvPr>
          <p:cNvSpPr/>
          <p:nvPr/>
        </p:nvSpPr>
        <p:spPr>
          <a:xfrm>
            <a:off x="-94961" y="3056882"/>
            <a:ext cx="1707127" cy="1007827"/>
          </a:xfrm>
          <a:prstGeom prst="rect">
            <a:avLst/>
          </a:prstGeom>
          <a:solidFill>
            <a:srgbClr val="F6F6F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5: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REVISION!!!!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BF734393-A6DF-4D68-8917-F79EF89C85DD}"/>
              </a:ext>
            </a:extLst>
          </p:cNvPr>
          <p:cNvSpPr/>
          <p:nvPr/>
        </p:nvSpPr>
        <p:spPr>
          <a:xfrm>
            <a:off x="4410529" y="1777049"/>
            <a:ext cx="2227740" cy="1263157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</a:rPr>
              <a:t>EXAM DATES: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</a:rPr>
              <a:t>P1 – Thursday 15</a:t>
            </a:r>
            <a:r>
              <a:rPr lang="en-GB" sz="1000" b="1" baseline="30000" dirty="0">
                <a:solidFill>
                  <a:schemeClr val="tx1"/>
                </a:solidFill>
                <a:latin typeface="+mj-lt"/>
              </a:rPr>
              <a:t>th</a:t>
            </a:r>
            <a:r>
              <a:rPr lang="en-GB" sz="1000" b="1" dirty="0">
                <a:solidFill>
                  <a:schemeClr val="tx1"/>
                </a:solidFill>
                <a:latin typeface="+mj-lt"/>
              </a:rPr>
              <a:t> May (non calculator)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</a:rPr>
              <a:t>P2 – Wednesday 4</a:t>
            </a:r>
            <a:r>
              <a:rPr lang="en-GB" sz="1000" b="1" baseline="30000" dirty="0">
                <a:solidFill>
                  <a:schemeClr val="tx1"/>
                </a:solidFill>
                <a:latin typeface="+mj-lt"/>
              </a:rPr>
              <a:t>th</a:t>
            </a:r>
            <a:r>
              <a:rPr lang="en-GB" sz="1000" b="1" dirty="0">
                <a:solidFill>
                  <a:schemeClr val="tx1"/>
                </a:solidFill>
                <a:latin typeface="+mj-lt"/>
              </a:rPr>
              <a:t> June (calculator)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</a:rPr>
              <a:t>P3 – Wednesday 11</a:t>
            </a:r>
            <a:r>
              <a:rPr lang="en-GB" sz="1000" b="1" baseline="30000" dirty="0">
                <a:solidFill>
                  <a:schemeClr val="tx1"/>
                </a:solidFill>
                <a:latin typeface="+mj-lt"/>
              </a:rPr>
              <a:t>th</a:t>
            </a:r>
            <a:r>
              <a:rPr lang="en-GB" sz="1000" b="1" dirty="0">
                <a:solidFill>
                  <a:schemeClr val="tx1"/>
                </a:solidFill>
                <a:latin typeface="+mj-lt"/>
              </a:rPr>
              <a:t> June (calculator)  </a:t>
            </a:r>
            <a:endParaRPr lang="en-GB" sz="1000" b="1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5FE08F-7376-44A9-883E-EB9C222ABEE2}"/>
              </a:ext>
            </a:extLst>
          </p:cNvPr>
          <p:cNvSpPr txBox="1"/>
          <p:nvPr/>
        </p:nvSpPr>
        <p:spPr>
          <a:xfrm>
            <a:off x="1744431" y="776298"/>
            <a:ext cx="3003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/>
              <a:t>Year 11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8BB113E-60C9-4BBF-8530-5CFDB0B3D3C6}"/>
              </a:ext>
            </a:extLst>
          </p:cNvPr>
          <p:cNvSpPr/>
          <p:nvPr/>
        </p:nvSpPr>
        <p:spPr>
          <a:xfrm>
            <a:off x="5411953" y="6645953"/>
            <a:ext cx="1645882" cy="1291541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2: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U1:Linear graphs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Solving inequalities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Measures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U4: Indices and surds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49894" y="7381927"/>
            <a:ext cx="989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solve equations.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048327" y="7332073"/>
            <a:ext cx="989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share an amount in a ratio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261241" y="7717265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902434" y="7321075"/>
            <a:ext cx="989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represent probabilities in a tree diagram. 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077410" y="7711127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818155" y="7321075"/>
            <a:ext cx="989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represent upper/lower bounds as an error interval. 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5177701" y="6686184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963257" y="6245319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plot straight line graphs. 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363962" y="6694010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130480" y="6307798"/>
            <a:ext cx="989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solve inequalities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14738" y="6752659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055482" y="6337161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compound measures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339808" y="6777553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080552" y="6362055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use the four operations with standard form. 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30307" y="5784321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471051" y="5368823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substitute into algebraic expressions. 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74242" y="5792146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514986" y="5376648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solve quadratic equations by factorising. 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752441" y="4711448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4077410" y="4414987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translate/enlarge an object.  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91135" y="4765844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008195" y="4385800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solve simultaneous equations. 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634065" y="4754465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1921145" y="4387640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solve problems involving vectors. 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576843" y="4743793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880904" y="4419131"/>
            <a:ext cx="1122285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trigonometry.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1127813" y="6684151"/>
            <a:ext cx="849769" cy="400110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000" b="1" dirty="0"/>
              <a:t>MOCK EXAMS</a:t>
            </a:r>
            <a:endParaRPr lang="en-GB" sz="1000" b="1" dirty="0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926264" y="5762035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3667008" y="5346537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plot </a:t>
            </a:r>
          </a:p>
          <a:p>
            <a:r>
              <a:rPr lang="en-GB" sz="700" dirty="0"/>
              <a:t>Quadratic and cubic graphs. 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-167998" y="4378506"/>
            <a:ext cx="849769" cy="400110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000" b="1" dirty="0"/>
              <a:t>MOCK EXAMS</a:t>
            </a:r>
            <a:endParaRPr lang="en-GB" sz="1000" b="1" dirty="0"/>
          </a:p>
        </p:txBody>
      </p:sp>
    </p:spTree>
    <p:extLst>
      <p:ext uri="{BB962C8B-B14F-4D97-AF65-F5344CB8AC3E}">
        <p14:creationId xmlns:p14="http://schemas.microsoft.com/office/powerpoint/2010/main" val="2854028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8EA1A64A95B48ADAE4238B8CD4F3E" ma:contentTypeVersion="6" ma:contentTypeDescription="Create a new document." ma:contentTypeScope="" ma:versionID="ee9848478c77b94d44e90bb5177f526e">
  <xsd:schema xmlns:xsd="http://www.w3.org/2001/XMLSchema" xmlns:xs="http://www.w3.org/2001/XMLSchema" xmlns:p="http://schemas.microsoft.com/office/2006/metadata/properties" xmlns:ns2="8c699e22-bc51-43b2-9ee5-14f528ae003b" xmlns:ns3="1ccfb3b9-5c03-4012-82d0-741db3a39192" targetNamespace="http://schemas.microsoft.com/office/2006/metadata/properties" ma:root="true" ma:fieldsID="0ace8ac5efe6a12ea83e252b95d7650b" ns2:_="" ns3:_="">
    <xsd:import namespace="8c699e22-bc51-43b2-9ee5-14f528ae003b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99e22-bc51-43b2-9ee5-14f528ae00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A333AB-E9F9-4C16-9988-49F9853CDD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65E305-17EE-4F6C-B402-F2A10F805DFE}">
  <ds:schemaRefs>
    <ds:schemaRef ds:uri="1ccfb3b9-5c03-4012-82d0-741db3a39192"/>
    <ds:schemaRef ds:uri="8c699e22-bc51-43b2-9ee5-14f528ae003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D002F06-EC86-45C3-AE5F-70B74C974ED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260</Words>
  <Application>Microsoft Office PowerPoint</Application>
  <PresentationFormat>A4 Paper (210x297 mm)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Luke Johnson</cp:lastModifiedBy>
  <cp:revision>28</cp:revision>
  <dcterms:created xsi:type="dcterms:W3CDTF">2019-07-02T10:31:49Z</dcterms:created>
  <dcterms:modified xsi:type="dcterms:W3CDTF">2024-07-10T12:09:17Z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0x0101001938EA1A64A95B48ADAE4238B8CD4F3E</vt:lpwstr>
  </property>
</Properties>
</file>