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D11668-390E-E3B4-2289-7D6C2F10008D}" v="1988" dt="2020-04-03T11:49:09.318"/>
    <p1510:client id="{769C1F60-D753-1708-7B16-931CEBB0CE34}" v="2584" dt="2020-04-02T12:46:17.787"/>
    <p1510:client id="{B25EE448-D414-33DB-9038-082D97D49B15}" v="262" dt="2020-04-02T15:02:48.596"/>
    <p1510:client id="{E55E8AC5-4F52-F4DE-2065-B876B8F7AE04}" v="77" dt="2020-04-03T13:40:59.341"/>
    <p1510:client id="{EC721006-C424-DD1E-08B2-C70FC7D070D9}" v="3518" dt="2020-04-01T13:28:20.3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90" d="100"/>
          <a:sy n="90" d="100"/>
        </p:scale>
        <p:origin x="2960" y="-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Waltograph UI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60718" y="2979306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775890" y="8620709"/>
            <a:ext cx="1113860" cy="826504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Welcome back </a:t>
            </a:r>
            <a:endParaRPr lang="en-GB" sz="11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114056" y="8515937"/>
            <a:ext cx="1497428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800" dirty="0">
              <a:cs typeface="Calibri"/>
            </a:endParaRP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800" dirty="0">
              <a:cs typeface="Calibri"/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2046461" y="8193491"/>
            <a:ext cx="961852" cy="567012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>
                <a:solidFill>
                  <a:srgbClr val="9900CC"/>
                </a:solidFill>
              </a:rPr>
              <a:t>Assessment – Theme 3 Future studies and work- Reading, listening and writing. </a:t>
            </a:r>
            <a:endParaRPr lang="en-GB" sz="600" b="1" dirty="0">
              <a:solidFill>
                <a:srgbClr val="9900CC"/>
              </a:solidFill>
              <a:cs typeface="Calibri"/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43703" y="4421129"/>
            <a:ext cx="1529785" cy="729667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11 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623317" y="3625151"/>
            <a:ext cx="1034486" cy="7471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Summer Term 2</a:t>
            </a:r>
            <a:endParaRPr lang="en-US">
              <a:solidFill>
                <a:schemeClr val="tx1"/>
              </a:solidFill>
              <a:cs typeface="Calibri"/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4757014" y="729633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4715464" y="692892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Your future this way. </a:t>
            </a:r>
            <a:endParaRPr lang="en-GB" sz="1100" dirty="0">
              <a:cs typeface="Calibri"/>
            </a:endParaRPr>
          </a:p>
        </p:txBody>
      </p:sp>
      <p:sp>
        <p:nvSpPr>
          <p:cNvPr id="336" name="Oval 335"/>
          <p:cNvSpPr/>
          <p:nvPr/>
        </p:nvSpPr>
        <p:spPr>
          <a:xfrm>
            <a:off x="115578" y="1917277"/>
            <a:ext cx="1750448" cy="8106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>
                <a:solidFill>
                  <a:srgbClr val="9900CC"/>
                </a:solidFill>
                <a:cs typeface="Calibri"/>
              </a:rPr>
              <a:t>You did it! Good luck on your </a:t>
            </a:r>
            <a:r>
              <a:rPr lang="en-US" sz="1000" b="1" dirty="0">
                <a:solidFill>
                  <a:srgbClr val="9900CC"/>
                </a:solidFill>
                <a:cs typeface="Calibri"/>
              </a:rPr>
              <a:t>next adventure!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484496" y="3650538"/>
            <a:ext cx="2450458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/>
              <a:t>Revision techniques shared and modelled</a:t>
            </a:r>
            <a:endParaRPr lang="en-US" sz="800">
              <a:cs typeface="Calibri"/>
            </a:endParaRP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3455454" y="2712341"/>
            <a:ext cx="20313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471014" y="2709698"/>
            <a:ext cx="18916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833950" y="374302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14324" y="373896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1941793" y="3484789"/>
            <a:ext cx="740025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Exams </a:t>
            </a:r>
            <a:endParaRPr lang="en-GB" sz="600" dirty="0">
              <a:cs typeface="Calibri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478768" y="3466978"/>
            <a:ext cx="590825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Revision.</a:t>
            </a:r>
            <a:endParaRPr lang="en-GB" sz="600" dirty="0">
              <a:cs typeface="Calibri"/>
            </a:endParaRP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943908" y="4715116"/>
            <a:ext cx="3281" cy="20731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81064" y="470473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90091" y="472614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01430" y="473300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43" name="TextBox 142"/>
          <p:cNvSpPr txBox="1"/>
          <p:nvPr/>
        </p:nvSpPr>
        <p:spPr>
          <a:xfrm>
            <a:off x="2149473" y="4434088"/>
            <a:ext cx="657417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Final speaking exam prep.</a:t>
            </a:r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08519" y="57343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31376" y="570856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87563" y="4692816"/>
            <a:ext cx="3281" cy="28986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23987" y="573865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41199" y="571198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1443806" y="5476823"/>
            <a:ext cx="768440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Writing tasks. 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1982994" y="5452101"/>
            <a:ext cx="635647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Role play tasks.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4098016" y="4422730"/>
            <a:ext cx="612922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Reading questions.</a:t>
            </a:r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5610750" y="6801961"/>
            <a:ext cx="3281" cy="29780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62424" y="669150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09914" y="67040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03168" y="673097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65" name="TextBox 164"/>
          <p:cNvSpPr txBox="1"/>
          <p:nvPr/>
        </p:nvSpPr>
        <p:spPr>
          <a:xfrm>
            <a:off x="3148580" y="6490257"/>
            <a:ext cx="777198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Photo card tasks.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3676329" y="6402662"/>
            <a:ext cx="782484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Role play tasks.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4243879" y="6431582"/>
            <a:ext cx="688973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Writing tasks.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1619158" y="7449027"/>
            <a:ext cx="718084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/>
              <a:t>Healthy lifestyle choices.</a:t>
            </a:r>
          </a:p>
        </p:txBody>
      </p: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686885" y="8588039"/>
            <a:ext cx="231669" cy="104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983944" y="7973676"/>
            <a:ext cx="2951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837987" y="8266528"/>
            <a:ext cx="158644" cy="9936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472875" y="785439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>
            <a:off x="210011" y="8128633"/>
            <a:ext cx="754165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 dirty="0">
                <a:cs typeface="Calibri"/>
              </a:rPr>
              <a:t>Healthy eating.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241234" y="7713831"/>
            <a:ext cx="758891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Global issues..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4329227" y="7440583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F6C7C63-5DD6-4BD7-8BE6-B900EF7B3E3A}"/>
              </a:ext>
            </a:extLst>
          </p:cNvPr>
          <p:cNvSpPr txBox="1"/>
          <p:nvPr/>
        </p:nvSpPr>
        <p:spPr>
          <a:xfrm>
            <a:off x="2459184" y="5414275"/>
            <a:ext cx="708450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Photo card tasks.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832BAE5-DDB2-4DC8-8119-C2753DDC5139}"/>
              </a:ext>
            </a:extLst>
          </p:cNvPr>
          <p:cNvSpPr txBox="1"/>
          <p:nvPr/>
        </p:nvSpPr>
        <p:spPr>
          <a:xfrm>
            <a:off x="4908730" y="9467693"/>
            <a:ext cx="1904263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 dirty="0"/>
              <a:t>What are my expectations for learning and </a:t>
            </a:r>
            <a:r>
              <a:rPr lang="en-US" sz="800" dirty="0" err="1"/>
              <a:t>behaviour</a:t>
            </a:r>
            <a:r>
              <a:rPr lang="en-US" sz="800" dirty="0"/>
              <a:t> in Spanish?</a:t>
            </a:r>
            <a:r>
              <a:rPr lang="en-US" sz="800" dirty="0">
                <a:ea typeface="+mn-lt"/>
                <a:cs typeface="+mn-lt"/>
              </a:rPr>
              <a:t> What does our ethos look like in the classroom?</a:t>
            </a:r>
            <a:endParaRPr lang="en-US" sz="800" dirty="0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833C7D37-C63A-4700-9F6C-42111F1D9671}"/>
              </a:ext>
            </a:extLst>
          </p:cNvPr>
          <p:cNvSpPr/>
          <p:nvPr/>
        </p:nvSpPr>
        <p:spPr>
          <a:xfrm>
            <a:off x="4773043" y="5118989"/>
            <a:ext cx="1034486" cy="7471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Summer Term 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1C1AC2D9-B9BC-4D62-B42A-6B7629749578}"/>
              </a:ext>
            </a:extLst>
          </p:cNvPr>
          <p:cNvSpPr/>
          <p:nvPr/>
        </p:nvSpPr>
        <p:spPr>
          <a:xfrm>
            <a:off x="-3745" y="5752402"/>
            <a:ext cx="1034486" cy="7471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Spring   Term 2</a:t>
            </a:r>
            <a:endParaRPr lang="en-US">
              <a:solidFill>
                <a:schemeClr val="tx1"/>
              </a:solidFill>
              <a:cs typeface="Calibri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AB99E7EC-E7C4-40FD-B6B6-27BD0EE3C91D}"/>
              </a:ext>
            </a:extLst>
          </p:cNvPr>
          <p:cNvSpPr/>
          <p:nvPr/>
        </p:nvSpPr>
        <p:spPr>
          <a:xfrm>
            <a:off x="4806381" y="7625651"/>
            <a:ext cx="939236" cy="7471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Spring   Term 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3A4E4981-D33F-42EB-AB61-9C5A52EB7344}"/>
              </a:ext>
            </a:extLst>
          </p:cNvPr>
          <p:cNvSpPr/>
          <p:nvPr/>
        </p:nvSpPr>
        <p:spPr>
          <a:xfrm>
            <a:off x="956693" y="8411464"/>
            <a:ext cx="1034486" cy="7471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Autumn   Term 2</a:t>
            </a:r>
            <a:endParaRPr lang="en-US">
              <a:solidFill>
                <a:schemeClr val="tx1"/>
              </a:solidFill>
              <a:cs typeface="Calibri"/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70A7DF95-2F8F-4F55-B8BA-EF0CCC92B331}"/>
              </a:ext>
            </a:extLst>
          </p:cNvPr>
          <p:cNvSpPr/>
          <p:nvPr/>
        </p:nvSpPr>
        <p:spPr>
          <a:xfrm>
            <a:off x="4663505" y="8697214"/>
            <a:ext cx="1034486" cy="7471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Autumn   Term 1</a:t>
            </a: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B4F6B3A4-DE18-4F56-BBDA-3DF261983163}"/>
              </a:ext>
            </a:extLst>
          </p:cNvPr>
          <p:cNvCxnSpPr>
            <a:cxnSpLocks/>
          </p:cNvCxnSpPr>
          <p:nvPr/>
        </p:nvCxnSpPr>
        <p:spPr>
          <a:xfrm flipH="1" flipV="1">
            <a:off x="4530419" y="8665417"/>
            <a:ext cx="5022" cy="27589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0B7CAB3A-3492-438F-B089-0A4A6F7EAF98}"/>
              </a:ext>
            </a:extLst>
          </p:cNvPr>
          <p:cNvSpPr txBox="1"/>
          <p:nvPr/>
        </p:nvSpPr>
        <p:spPr>
          <a:xfrm>
            <a:off x="4204060" y="8374834"/>
            <a:ext cx="755514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Job types and preferences.</a:t>
            </a: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80588181-377B-4255-9B24-FDD022A0CA1F}"/>
              </a:ext>
            </a:extLst>
          </p:cNvPr>
          <p:cNvCxnSpPr>
            <a:cxnSpLocks/>
          </p:cNvCxnSpPr>
          <p:nvPr/>
        </p:nvCxnSpPr>
        <p:spPr>
          <a:xfrm flipV="1">
            <a:off x="3376288" y="868942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E9FCEA03-0C55-4765-BE1D-1C472FFAF540}"/>
              </a:ext>
            </a:extLst>
          </p:cNvPr>
          <p:cNvCxnSpPr>
            <a:cxnSpLocks/>
          </p:cNvCxnSpPr>
          <p:nvPr/>
        </p:nvCxnSpPr>
        <p:spPr>
          <a:xfrm flipV="1">
            <a:off x="3954138" y="869259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>
            <a:extLst>
              <a:ext uri="{FF2B5EF4-FFF2-40B4-BE49-F238E27FC236}">
                <a16:creationId xmlns:a16="http://schemas.microsoft.com/office/drawing/2014/main" id="{B25FB315-EDCE-4160-BFB9-4498915ACF5E}"/>
              </a:ext>
            </a:extLst>
          </p:cNvPr>
          <p:cNvSpPr txBox="1"/>
          <p:nvPr/>
        </p:nvSpPr>
        <p:spPr>
          <a:xfrm>
            <a:off x="3037576" y="8409305"/>
            <a:ext cx="660264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Future studies and plans .</a:t>
            </a:r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05908B1D-DDA3-4F9A-8D8A-11D518C07CE6}"/>
              </a:ext>
            </a:extLst>
          </p:cNvPr>
          <p:cNvSpPr/>
          <p:nvPr/>
        </p:nvSpPr>
        <p:spPr>
          <a:xfrm>
            <a:off x="2575943" y="7895525"/>
            <a:ext cx="1685359" cy="429628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cs typeface="Calibri"/>
              </a:rPr>
              <a:t>Theme 2- Social and global issues.</a:t>
            </a:r>
          </a:p>
        </p:txBody>
      </p: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FE2ECFF0-CD36-42AA-8D64-22423A654001}"/>
              </a:ext>
            </a:extLst>
          </p:cNvPr>
          <p:cNvCxnSpPr>
            <a:cxnSpLocks/>
          </p:cNvCxnSpPr>
          <p:nvPr/>
        </p:nvCxnSpPr>
        <p:spPr>
          <a:xfrm flipV="1">
            <a:off x="2511101" y="869577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>
            <a:extLst>
              <a:ext uri="{FF2B5EF4-FFF2-40B4-BE49-F238E27FC236}">
                <a16:creationId xmlns:a16="http://schemas.microsoft.com/office/drawing/2014/main" id="{5B2E18BD-707E-4A25-BFB3-28C93ED00466}"/>
              </a:ext>
            </a:extLst>
          </p:cNvPr>
          <p:cNvSpPr txBox="1"/>
          <p:nvPr/>
        </p:nvSpPr>
        <p:spPr>
          <a:xfrm>
            <a:off x="-57816" y="8500971"/>
            <a:ext cx="848538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 dirty="0">
                <a:cs typeface="Calibri"/>
              </a:rPr>
              <a:t>Types of housing</a:t>
            </a:r>
          </a:p>
        </p:txBody>
      </p: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0B263159-8C8F-47DE-9D84-9CB9A6EA81D9}"/>
              </a:ext>
            </a:extLst>
          </p:cNvPr>
          <p:cNvCxnSpPr>
            <a:cxnSpLocks/>
          </p:cNvCxnSpPr>
          <p:nvPr/>
        </p:nvCxnSpPr>
        <p:spPr>
          <a:xfrm flipV="1">
            <a:off x="5142918" y="677066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A9197ECF-F944-4660-806D-3C84CF8F1007}"/>
              </a:ext>
            </a:extLst>
          </p:cNvPr>
          <p:cNvCxnSpPr>
            <a:cxnSpLocks/>
          </p:cNvCxnSpPr>
          <p:nvPr/>
        </p:nvCxnSpPr>
        <p:spPr>
          <a:xfrm flipV="1">
            <a:off x="1980787" y="77260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620A940B-F88E-4EF7-B31C-3F7816A08555}"/>
              </a:ext>
            </a:extLst>
          </p:cNvPr>
          <p:cNvCxnSpPr>
            <a:cxnSpLocks/>
          </p:cNvCxnSpPr>
          <p:nvPr/>
        </p:nvCxnSpPr>
        <p:spPr>
          <a:xfrm flipV="1">
            <a:off x="2495137" y="771967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Oval 194">
            <a:extLst>
              <a:ext uri="{FF2B5EF4-FFF2-40B4-BE49-F238E27FC236}">
                <a16:creationId xmlns:a16="http://schemas.microsoft.com/office/drawing/2014/main" id="{43B144FC-BC28-47A9-BCAE-DDE9EA96D6E5}"/>
              </a:ext>
            </a:extLst>
          </p:cNvPr>
          <p:cNvSpPr/>
          <p:nvPr/>
        </p:nvSpPr>
        <p:spPr>
          <a:xfrm>
            <a:off x="2583880" y="6919212"/>
            <a:ext cx="1685359" cy="429628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cs typeface="Calibri"/>
              </a:rPr>
              <a:t>Theme 1- Revision and consolidate. 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EB9CD31D-3516-4891-8BF8-E43E53C160DD}"/>
              </a:ext>
            </a:extLst>
          </p:cNvPr>
          <p:cNvSpPr txBox="1"/>
          <p:nvPr/>
        </p:nvSpPr>
        <p:spPr>
          <a:xfrm>
            <a:off x="5247179" y="6506195"/>
            <a:ext cx="61436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Reading paper past questions. 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1CAA2ADB-A657-4552-A6C7-8C95C475B487}"/>
              </a:ext>
            </a:extLst>
          </p:cNvPr>
          <p:cNvSpPr txBox="1"/>
          <p:nvPr/>
        </p:nvSpPr>
        <p:spPr>
          <a:xfrm>
            <a:off x="4759816" y="6485557"/>
            <a:ext cx="681035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Listening paper past questions.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4F15F09F-8E5E-452F-9171-3B5BF8C861C9}"/>
              </a:ext>
            </a:extLst>
          </p:cNvPr>
          <p:cNvSpPr txBox="1"/>
          <p:nvPr/>
        </p:nvSpPr>
        <p:spPr>
          <a:xfrm>
            <a:off x="2808269" y="6331068"/>
            <a:ext cx="47466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GC Question practice. </a:t>
            </a:r>
          </a:p>
        </p:txBody>
      </p: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7D16D5FC-7D07-4E32-854F-B1106CC8CB83}"/>
              </a:ext>
            </a:extLst>
          </p:cNvPr>
          <p:cNvCxnSpPr>
            <a:cxnSpLocks/>
          </p:cNvCxnSpPr>
          <p:nvPr/>
        </p:nvCxnSpPr>
        <p:spPr>
          <a:xfrm flipV="1">
            <a:off x="3014614" y="668980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709F491E-DAAA-4BAD-ACF3-2184512106A6}"/>
              </a:ext>
            </a:extLst>
          </p:cNvPr>
          <p:cNvCxnSpPr>
            <a:cxnSpLocks/>
          </p:cNvCxnSpPr>
          <p:nvPr/>
        </p:nvCxnSpPr>
        <p:spPr>
          <a:xfrm flipV="1">
            <a:off x="2668539" y="672155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TextBox 200">
            <a:extLst>
              <a:ext uri="{FF2B5EF4-FFF2-40B4-BE49-F238E27FC236}">
                <a16:creationId xmlns:a16="http://schemas.microsoft.com/office/drawing/2014/main" id="{9825BAF4-3866-4085-A1E7-60D678104D88}"/>
              </a:ext>
            </a:extLst>
          </p:cNvPr>
          <p:cNvSpPr txBox="1"/>
          <p:nvPr/>
        </p:nvSpPr>
        <p:spPr>
          <a:xfrm>
            <a:off x="2315066" y="6366493"/>
            <a:ext cx="646109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Revision of grammar.</a:t>
            </a:r>
          </a:p>
        </p:txBody>
      </p: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50F108B3-D369-4E06-A061-8E998F46B0B2}"/>
              </a:ext>
            </a:extLst>
          </p:cNvPr>
          <p:cNvCxnSpPr>
            <a:cxnSpLocks/>
          </p:cNvCxnSpPr>
          <p:nvPr/>
        </p:nvCxnSpPr>
        <p:spPr>
          <a:xfrm flipV="1">
            <a:off x="2216102" y="672790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8B76584F-E05B-4300-A081-7E44657902A1}"/>
              </a:ext>
            </a:extLst>
          </p:cNvPr>
          <p:cNvCxnSpPr>
            <a:cxnSpLocks/>
          </p:cNvCxnSpPr>
          <p:nvPr/>
        </p:nvCxnSpPr>
        <p:spPr>
          <a:xfrm flipV="1">
            <a:off x="1885902" y="6724726"/>
            <a:ext cx="3281" cy="2136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203">
            <a:extLst>
              <a:ext uri="{FF2B5EF4-FFF2-40B4-BE49-F238E27FC236}">
                <a16:creationId xmlns:a16="http://schemas.microsoft.com/office/drawing/2014/main" id="{1B8D96A4-99BA-42FB-91D9-12AAB257D437}"/>
              </a:ext>
            </a:extLst>
          </p:cNvPr>
          <p:cNvSpPr txBox="1"/>
          <p:nvPr/>
        </p:nvSpPr>
        <p:spPr>
          <a:xfrm>
            <a:off x="2010526" y="6348212"/>
            <a:ext cx="463547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Revision of vocab.</a:t>
            </a: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5596484C-44BC-4782-ADB9-FAA4FD42816D}"/>
              </a:ext>
            </a:extLst>
          </p:cNvPr>
          <p:cNvSpPr/>
          <p:nvPr/>
        </p:nvSpPr>
        <p:spPr>
          <a:xfrm>
            <a:off x="2367980" y="5936550"/>
            <a:ext cx="1894909" cy="423278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ea typeface="+mn-lt"/>
                <a:cs typeface="+mn-lt"/>
              </a:rPr>
              <a:t>Theme 2- Revision and consolidate.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20966503-FC46-47F0-BA63-12D6517ECB7E}"/>
              </a:ext>
            </a:extLst>
          </p:cNvPr>
          <p:cNvCxnSpPr>
            <a:cxnSpLocks/>
          </p:cNvCxnSpPr>
          <p:nvPr/>
        </p:nvCxnSpPr>
        <p:spPr>
          <a:xfrm flipH="1" flipV="1">
            <a:off x="1851425" y="5751787"/>
            <a:ext cx="7831" cy="20096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1DA7FAD7-AF2F-4FFD-9F96-7F6887D1D994}"/>
              </a:ext>
            </a:extLst>
          </p:cNvPr>
          <p:cNvCxnSpPr>
            <a:cxnSpLocks/>
          </p:cNvCxnSpPr>
          <p:nvPr/>
        </p:nvCxnSpPr>
        <p:spPr>
          <a:xfrm flipV="1">
            <a:off x="1383007" y="577718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8A589FAB-2ACD-4D6F-846D-D511A2C570B3}"/>
              </a:ext>
            </a:extLst>
          </p:cNvPr>
          <p:cNvCxnSpPr>
            <a:cxnSpLocks/>
          </p:cNvCxnSpPr>
          <p:nvPr/>
        </p:nvCxnSpPr>
        <p:spPr>
          <a:xfrm flipH="1" flipV="1">
            <a:off x="1019576" y="5829576"/>
            <a:ext cx="107844" cy="26605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TextBox 210">
            <a:extLst>
              <a:ext uri="{FF2B5EF4-FFF2-40B4-BE49-F238E27FC236}">
                <a16:creationId xmlns:a16="http://schemas.microsoft.com/office/drawing/2014/main" id="{46F4485E-6F6C-467F-A7A1-7FC942D6D9D3}"/>
              </a:ext>
            </a:extLst>
          </p:cNvPr>
          <p:cNvSpPr txBox="1"/>
          <p:nvPr/>
        </p:nvSpPr>
        <p:spPr>
          <a:xfrm>
            <a:off x="823255" y="5616821"/>
            <a:ext cx="967718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Listening questions.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ECF388F4-24DA-4188-8A1D-2FDF8B4A278C}"/>
              </a:ext>
            </a:extLst>
          </p:cNvPr>
          <p:cNvSpPr txBox="1"/>
          <p:nvPr/>
        </p:nvSpPr>
        <p:spPr>
          <a:xfrm>
            <a:off x="229752" y="5553086"/>
            <a:ext cx="838680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Reading questions.</a:t>
            </a:r>
          </a:p>
        </p:txBody>
      </p:sp>
      <p:sp>
        <p:nvSpPr>
          <p:cNvPr id="216" name="Oval 215">
            <a:extLst>
              <a:ext uri="{FF2B5EF4-FFF2-40B4-BE49-F238E27FC236}">
                <a16:creationId xmlns:a16="http://schemas.microsoft.com/office/drawing/2014/main" id="{94B7A6AE-7C18-4782-8DFC-BECCCDEA00CB}"/>
              </a:ext>
            </a:extLst>
          </p:cNvPr>
          <p:cNvSpPr/>
          <p:nvPr/>
        </p:nvSpPr>
        <p:spPr>
          <a:xfrm>
            <a:off x="2417193" y="4934837"/>
            <a:ext cx="1685359" cy="429628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cs typeface="Calibri"/>
              </a:rPr>
              <a:t>Theme 3- Revision and consolidate. </a:t>
            </a:r>
          </a:p>
        </p:txBody>
      </p: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AEDD91EF-D7D4-4031-A853-2EBC6EB07C6E}"/>
              </a:ext>
            </a:extLst>
          </p:cNvPr>
          <p:cNvCxnSpPr>
            <a:cxnSpLocks/>
          </p:cNvCxnSpPr>
          <p:nvPr/>
        </p:nvCxnSpPr>
        <p:spPr>
          <a:xfrm flipH="1" flipV="1">
            <a:off x="5270245" y="4841258"/>
            <a:ext cx="3069" cy="27081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Oval 219">
            <a:extLst>
              <a:ext uri="{FF2B5EF4-FFF2-40B4-BE49-F238E27FC236}">
                <a16:creationId xmlns:a16="http://schemas.microsoft.com/office/drawing/2014/main" id="{75E3A3CC-58C8-47B6-8E0A-1E71EABA1C19}"/>
              </a:ext>
            </a:extLst>
          </p:cNvPr>
          <p:cNvSpPr/>
          <p:nvPr/>
        </p:nvSpPr>
        <p:spPr>
          <a:xfrm>
            <a:off x="2723580" y="8933750"/>
            <a:ext cx="1685359" cy="429628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cs typeface="Calibri"/>
              </a:rPr>
              <a:t>Theme 3- Future studies and work. 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584699AD-4C75-43E0-94B2-47C939ECDD5F}"/>
              </a:ext>
            </a:extLst>
          </p:cNvPr>
          <p:cNvSpPr/>
          <p:nvPr/>
        </p:nvSpPr>
        <p:spPr>
          <a:xfrm>
            <a:off x="744710" y="6299487"/>
            <a:ext cx="650702" cy="824018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>
                <a:solidFill>
                  <a:srgbClr val="9900CC"/>
                </a:solidFill>
              </a:rPr>
              <a:t>Assessment –Theme 1- Previous exam questions- Reading, listening and writing.</a:t>
            </a:r>
            <a:endParaRPr lang="en-GB" sz="600" b="1" dirty="0">
              <a:solidFill>
                <a:srgbClr val="9900CC"/>
              </a:solidFill>
              <a:cs typeface="Calibri"/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1A23776B-255E-4360-9C8F-13BFECA1FD66}"/>
              </a:ext>
            </a:extLst>
          </p:cNvPr>
          <p:cNvSpPr/>
          <p:nvPr/>
        </p:nvSpPr>
        <p:spPr>
          <a:xfrm>
            <a:off x="4421359" y="7349649"/>
            <a:ext cx="1208275" cy="319955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>
                <a:solidFill>
                  <a:srgbClr val="9900CC"/>
                </a:solidFill>
              </a:rPr>
              <a:t>Assessment –Mocks Exams- all 4 skills</a:t>
            </a:r>
            <a:endParaRPr lang="en-GB" sz="600" dirty="0">
              <a:solidFill>
                <a:srgbClr val="9900CC"/>
              </a:solidFill>
              <a:cs typeface="Calibri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1C0A436C-64DE-4279-8A62-9334D361F704}"/>
              </a:ext>
            </a:extLst>
          </p:cNvPr>
          <p:cNvSpPr/>
          <p:nvPr/>
        </p:nvSpPr>
        <p:spPr>
          <a:xfrm>
            <a:off x="4859510" y="3633015"/>
            <a:ext cx="669752" cy="1153689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>
                <a:solidFill>
                  <a:srgbClr val="9900CC"/>
                </a:solidFill>
              </a:rPr>
              <a:t>Assessment- Theme 3- Previous exam questions- Reading, listening and writing</a:t>
            </a:r>
            <a:endParaRPr lang="en-GB" sz="600" b="1" dirty="0">
              <a:solidFill>
                <a:srgbClr val="9900CC"/>
              </a:solidFill>
              <a:cs typeface="Calibri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0DCE8928-E2E9-46CA-8B1C-1171549EC3DD}"/>
              </a:ext>
            </a:extLst>
          </p:cNvPr>
          <p:cNvSpPr/>
          <p:nvPr/>
        </p:nvSpPr>
        <p:spPr>
          <a:xfrm>
            <a:off x="3697840" y="5230129"/>
            <a:ext cx="1031322" cy="470975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>
                <a:solidFill>
                  <a:srgbClr val="9900CC"/>
                </a:solidFill>
              </a:rPr>
              <a:t>Assessment – Theme 2- Previous exam questions- Reading, listening and writing.</a:t>
            </a:r>
            <a:endParaRPr lang="en-GB" sz="600" b="1" dirty="0">
              <a:solidFill>
                <a:srgbClr val="9900CC"/>
              </a:solidFill>
              <a:cs typeface="Calibri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4DF0F8FE-4A6A-4A2A-B2DF-E57904E1CFF3}"/>
              </a:ext>
            </a:extLst>
          </p:cNvPr>
          <p:cNvSpPr txBox="1"/>
          <p:nvPr/>
        </p:nvSpPr>
        <p:spPr>
          <a:xfrm>
            <a:off x="3611187" y="8475538"/>
            <a:ext cx="755514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Earning money.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1591E736-73BF-495F-9C48-93BA0CACAA97}"/>
              </a:ext>
            </a:extLst>
          </p:cNvPr>
          <p:cNvSpPr txBox="1"/>
          <p:nvPr/>
        </p:nvSpPr>
        <p:spPr>
          <a:xfrm>
            <a:off x="888934" y="7459831"/>
            <a:ext cx="1000191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Local actions.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0843C961-6C53-446D-A001-6CB1882CA8F2}"/>
              </a:ext>
            </a:extLst>
          </p:cNvPr>
          <p:cNvSpPr txBox="1"/>
          <p:nvPr/>
        </p:nvSpPr>
        <p:spPr>
          <a:xfrm>
            <a:off x="2164853" y="7426555"/>
            <a:ext cx="796991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Sporting events.</a:t>
            </a:r>
          </a:p>
        </p:txBody>
      </p: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4091F39C-1ACB-43DE-B9B6-DE5790D868A4}"/>
              </a:ext>
            </a:extLst>
          </p:cNvPr>
          <p:cNvCxnSpPr>
            <a:cxnSpLocks/>
          </p:cNvCxnSpPr>
          <p:nvPr/>
        </p:nvCxnSpPr>
        <p:spPr>
          <a:xfrm flipV="1">
            <a:off x="3225386" y="769427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445942DC-2416-4C78-A3A5-C86EF5F70A99}"/>
              </a:ext>
            </a:extLst>
          </p:cNvPr>
          <p:cNvCxnSpPr>
            <a:cxnSpLocks/>
          </p:cNvCxnSpPr>
          <p:nvPr/>
        </p:nvCxnSpPr>
        <p:spPr>
          <a:xfrm flipV="1">
            <a:off x="3988944" y="768435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>
            <a:extLst>
              <a:ext uri="{FF2B5EF4-FFF2-40B4-BE49-F238E27FC236}">
                <a16:creationId xmlns:a16="http://schemas.microsoft.com/office/drawing/2014/main" id="{4C86B000-63C1-436D-9F13-B9B6222F6DA8}"/>
              </a:ext>
            </a:extLst>
          </p:cNvPr>
          <p:cNvSpPr txBox="1"/>
          <p:nvPr/>
        </p:nvSpPr>
        <p:spPr>
          <a:xfrm>
            <a:off x="2836286" y="7312361"/>
            <a:ext cx="764471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/>
              <a:t>Preparing for the speaking mock exam. 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C00D4C95-24BE-44F5-83A0-99AE882D91EC}"/>
              </a:ext>
            </a:extLst>
          </p:cNvPr>
          <p:cNvSpPr txBox="1"/>
          <p:nvPr/>
        </p:nvSpPr>
        <p:spPr>
          <a:xfrm>
            <a:off x="3520975" y="7339855"/>
            <a:ext cx="928949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/>
              <a:t>Preparing general conversation questions.</a:t>
            </a:r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6F531C59-C514-4F0B-AD3E-26F130D35F09}"/>
              </a:ext>
            </a:extLst>
          </p:cNvPr>
          <p:cNvCxnSpPr>
            <a:cxnSpLocks/>
          </p:cNvCxnSpPr>
          <p:nvPr/>
        </p:nvCxnSpPr>
        <p:spPr>
          <a:xfrm flipV="1">
            <a:off x="4673185" y="7700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>
            <a:extLst>
              <a:ext uri="{FF2B5EF4-FFF2-40B4-BE49-F238E27FC236}">
                <a16:creationId xmlns:a16="http://schemas.microsoft.com/office/drawing/2014/main" id="{0E9D36A9-AF29-4CF5-A4C9-2409BCBED99A}"/>
              </a:ext>
            </a:extLst>
          </p:cNvPr>
          <p:cNvSpPr txBox="1"/>
          <p:nvPr/>
        </p:nvSpPr>
        <p:spPr>
          <a:xfrm>
            <a:off x="1563471" y="6404289"/>
            <a:ext cx="609597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Revisit E.O.U exam papers.</a:t>
            </a:r>
          </a:p>
        </p:txBody>
      </p: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CB693AF0-2808-4E5B-B711-267BAD267EEB}"/>
              </a:ext>
            </a:extLst>
          </p:cNvPr>
          <p:cNvCxnSpPr>
            <a:cxnSpLocks/>
          </p:cNvCxnSpPr>
          <p:nvPr/>
        </p:nvCxnSpPr>
        <p:spPr>
          <a:xfrm flipH="1" flipV="1">
            <a:off x="1444682" y="6673926"/>
            <a:ext cx="104669" cy="24541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>
            <a:extLst>
              <a:ext uri="{FF2B5EF4-FFF2-40B4-BE49-F238E27FC236}">
                <a16:creationId xmlns:a16="http://schemas.microsoft.com/office/drawing/2014/main" id="{F86EE52E-89FE-4CE5-9755-5C2C2327D0C4}"/>
              </a:ext>
            </a:extLst>
          </p:cNvPr>
          <p:cNvSpPr txBox="1"/>
          <p:nvPr/>
        </p:nvSpPr>
        <p:spPr>
          <a:xfrm>
            <a:off x="3072536" y="5412049"/>
            <a:ext cx="765600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GC Question practice.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1FF5D2A5-67C7-465C-82BD-3BC213731EAA}"/>
              </a:ext>
            </a:extLst>
          </p:cNvPr>
          <p:cNvSpPr txBox="1"/>
          <p:nvPr/>
        </p:nvSpPr>
        <p:spPr>
          <a:xfrm>
            <a:off x="2758165" y="4467179"/>
            <a:ext cx="612922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Writing tasks.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00F857E6-4D98-4FFD-9234-6F0B76832798}"/>
              </a:ext>
            </a:extLst>
          </p:cNvPr>
          <p:cNvSpPr txBox="1"/>
          <p:nvPr/>
        </p:nvSpPr>
        <p:spPr>
          <a:xfrm>
            <a:off x="3469365" y="4448129"/>
            <a:ext cx="612922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Listening questions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1D5A8172-3C2A-4011-8E50-7C9429038CDE}"/>
              </a:ext>
            </a:extLst>
          </p:cNvPr>
          <p:cNvSpPr txBox="1"/>
          <p:nvPr/>
        </p:nvSpPr>
        <p:spPr>
          <a:xfrm>
            <a:off x="1713192" y="4456339"/>
            <a:ext cx="473325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Exams Start</a:t>
            </a:r>
            <a:endParaRPr lang="en-GB" sz="600" dirty="0">
              <a:cs typeface="Calibri"/>
            </a:endParaRP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1EBE5C44-9200-4D19-AB5F-1B54ABE880B0}"/>
              </a:ext>
            </a:extLst>
          </p:cNvPr>
          <p:cNvSpPr/>
          <p:nvPr/>
        </p:nvSpPr>
        <p:spPr>
          <a:xfrm>
            <a:off x="2404492" y="3944237"/>
            <a:ext cx="1685359" cy="429628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>
                <a:solidFill>
                  <a:schemeClr val="tx1"/>
                </a:solidFill>
                <a:cs typeface="Calibri"/>
              </a:rPr>
              <a:t>Exam Season. </a:t>
            </a:r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CDE19E71-AE9C-4273-8839-9A91E5B5527A}"/>
              </a:ext>
            </a:extLst>
          </p:cNvPr>
          <p:cNvSpPr/>
          <p:nvPr/>
        </p:nvSpPr>
        <p:spPr>
          <a:xfrm>
            <a:off x="3106428" y="1561677"/>
            <a:ext cx="1750448" cy="8106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9900CC"/>
                </a:solidFill>
                <a:cs typeface="Calibri"/>
              </a:rPr>
              <a:t>I am going to...........................to </a:t>
            </a:r>
            <a:r>
              <a:rPr lang="en-US" sz="1000" b="1">
                <a:solidFill>
                  <a:srgbClr val="9900CC"/>
                </a:solidFill>
                <a:cs typeface="Calibri"/>
              </a:rPr>
              <a:t>study..................</a:t>
            </a:r>
            <a:endParaRPr lang="en-US" sz="1000" b="1" dirty="0">
              <a:solidFill>
                <a:srgbClr val="9900CC"/>
              </a:solidFill>
              <a:cs typeface="Calibri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B7B570F0-16E9-A64F-9A88-9FE41A30DED2}"/>
              </a:ext>
            </a:extLst>
          </p:cNvPr>
          <p:cNvSpPr/>
          <p:nvPr/>
        </p:nvSpPr>
        <p:spPr>
          <a:xfrm>
            <a:off x="5783002" y="3021951"/>
            <a:ext cx="1027962" cy="3651975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  <a:ea typeface="+mn-lt"/>
                <a:cs typeface="+mn-lt"/>
              </a:rPr>
              <a:t>Skills we will work on in each  term:</a:t>
            </a:r>
            <a:endParaRPr lang="en-US" sz="900" dirty="0">
              <a:solidFill>
                <a:schemeClr val="tx1"/>
              </a:solidFill>
              <a:ea typeface="+mn-lt"/>
              <a:cs typeface="+mn-lt"/>
            </a:endParaRPr>
          </a:p>
          <a:p>
            <a:pPr algn="ctr" fontAlgn="base"/>
            <a:r>
              <a:rPr lang="en-GB" sz="900" dirty="0">
                <a:solidFill>
                  <a:schemeClr val="tx1"/>
                </a:solidFill>
              </a:rPr>
              <a:t>AO1: Listening – understand and respond to different types of spoken language.</a:t>
            </a:r>
          </a:p>
          <a:p>
            <a:pPr algn="ctr" fontAlgn="base"/>
            <a:r>
              <a:rPr lang="en-GB" sz="900" dirty="0">
                <a:solidFill>
                  <a:schemeClr val="tx1"/>
                </a:solidFill>
              </a:rPr>
              <a:t>AO2: Speaking – communicate and interact effectively in speech.</a:t>
            </a:r>
          </a:p>
          <a:p>
            <a:pPr algn="ctr" fontAlgn="base"/>
            <a:r>
              <a:rPr lang="en-GB" sz="900" dirty="0">
                <a:solidFill>
                  <a:schemeClr val="tx1"/>
                </a:solidFill>
              </a:rPr>
              <a:t>AO3: Reading – understand and respond to different types of written language.</a:t>
            </a:r>
          </a:p>
          <a:p>
            <a:pPr algn="ctr" fontAlgn="base"/>
            <a:r>
              <a:rPr lang="en-GB" sz="900" dirty="0">
                <a:solidFill>
                  <a:schemeClr val="tx1"/>
                </a:solidFill>
              </a:rPr>
              <a:t>AO4: Writing – communicate in writing.</a:t>
            </a:r>
          </a:p>
          <a:p>
            <a:endParaRPr lang="en-GB" sz="900" b="1" dirty="0">
              <a:solidFill>
                <a:schemeClr val="tx1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2" ma:contentTypeDescription="Create a new document." ma:contentTypeScope="" ma:versionID="aa76260394aed712cebcc6eaa66f0205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04fb79c8f364c04189728febd312414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2C0C5C-6324-4DCB-9BA3-191564D9D78D}"/>
</file>

<file path=customXml/itemProps2.xml><?xml version="1.0" encoding="utf-8"?>
<ds:datastoreItem xmlns:ds="http://schemas.openxmlformats.org/officeDocument/2006/customXml" ds:itemID="{C931CBF2-88BE-4D28-9DDF-3C5A04B5E0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849874-6917-4C61-B1F9-2BD79304528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607</TotalTime>
  <Words>375</Words>
  <Application>Microsoft Macintosh PowerPoint</Application>
  <PresentationFormat>A4 Paper (210x297 mm)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Heather Costello</cp:lastModifiedBy>
  <cp:revision>2581</cp:revision>
  <dcterms:created xsi:type="dcterms:W3CDTF">2019-07-02T10:31:49Z</dcterms:created>
  <dcterms:modified xsi:type="dcterms:W3CDTF">2020-04-21T14:56:42Z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0x0101006BAE7ED6C182ED408A69B174A1B81E82</vt:lpwstr>
  </property>
</Properties>
</file>