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63E7C8-DFFD-4ED2-F3D5-AD11A5786937}" v="89" dt="2020-04-13T09:27:44.825"/>
    <p1510:client id="{1D85F977-6E4A-0058-621A-6440FE99EC9B}" v="198" dt="2020-06-18T08:32:17.568"/>
    <p1510:client id="{49B062E6-7835-4780-4744-42FC7B9C62A6}" v="83" dt="2020-06-17T13:43:10.078"/>
    <p1510:client id="{6FD05E5B-B153-DDEB-A3D1-E1DFE131442D}" v="2" dt="2020-04-17T10:38:41.133"/>
    <p1510:client id="{73629753-5901-52DA-BE71-76872A957B8E}" v="6" dt="2020-06-21T09:34:15.234"/>
    <p1510:client id="{B44F08CA-5A9B-A573-27E2-BD7E6FCD8AB3}" v="16" dt="2021-06-03T08:20:44.348"/>
    <p1510:client id="{C863DA8B-2868-3690-12D3-B5C270CBD7AC}" v="57" dt="2020-06-18T09:45:28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2" d="100"/>
          <a:sy n="112" d="100"/>
        </p:scale>
        <p:origin x="81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09/09/2021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itle 1"/>
          <p:cNvSpPr txBox="1">
            <a:spLocks/>
          </p:cNvSpPr>
          <p:nvPr/>
        </p:nvSpPr>
        <p:spPr>
          <a:xfrm>
            <a:off x="24696" y="16856"/>
            <a:ext cx="6815511" cy="1374295"/>
          </a:xfrm>
          <a:prstGeom prst="rect">
            <a:avLst/>
          </a:prstGeom>
          <a:solidFill>
            <a:srgbClr val="9900CC"/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chemeClr val="bg1"/>
                </a:solidFill>
                <a:latin typeface="Waltograph UI"/>
              </a:rPr>
              <a:t>The BHS Learning Journey - Personal Development – Preparing you for life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255" name="Group 254"/>
          <p:cNvGrpSpPr/>
          <p:nvPr/>
        </p:nvGrpSpPr>
        <p:grpSpPr>
          <a:xfrm>
            <a:off x="56997" y="2929484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4258804" y="888852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Welcome Back!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HT1A</a:t>
            </a:r>
          </a:p>
        </p:txBody>
      </p:sp>
      <p:sp>
        <p:nvSpPr>
          <p:cNvPr id="273" name="Oval 272"/>
          <p:cNvSpPr/>
          <p:nvPr/>
        </p:nvSpPr>
        <p:spPr>
          <a:xfrm>
            <a:off x="4868574" y="6827704"/>
            <a:ext cx="1185298" cy="739296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HT1B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4067252" y="7376204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923358" y="5483485"/>
            <a:ext cx="95771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HT2A</a:t>
            </a:r>
          </a:p>
        </p:txBody>
      </p:sp>
      <p:sp>
        <p:nvSpPr>
          <p:cNvPr id="299" name="Oval 298"/>
          <p:cNvSpPr/>
          <p:nvPr/>
        </p:nvSpPr>
        <p:spPr>
          <a:xfrm>
            <a:off x="4797875" y="4553634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HT2B</a:t>
            </a:r>
          </a:p>
        </p:txBody>
      </p:sp>
      <p:sp>
        <p:nvSpPr>
          <p:cNvPr id="302" name="Oval 301"/>
          <p:cNvSpPr/>
          <p:nvPr/>
        </p:nvSpPr>
        <p:spPr>
          <a:xfrm>
            <a:off x="1083895" y="361532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HT3A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155575" y="230902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 11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2810103" y="2490618"/>
            <a:ext cx="3284973" cy="517842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HT3B – Year 11 say their goodbyes 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904306"/>
            <a:ext cx="60871" cy="9950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7" name="Pentagon 306"/>
          <p:cNvSpPr/>
          <p:nvPr/>
        </p:nvSpPr>
        <p:spPr>
          <a:xfrm>
            <a:off x="5125705" y="904306"/>
            <a:ext cx="1658011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Further education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11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4826792" y="4278454"/>
            <a:ext cx="198440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1.Multiculturalism - the benefits of living in a multicultural society - Mutual Respect, Individual liberty, Globalisation.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569553" y="3748390"/>
            <a:ext cx="8027" cy="1975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3962926" y="4299999"/>
            <a:ext cx="984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2. Finance -  To manage risk in relation to financial decisions to understand  values and attitudes relating to finance, including debt.</a:t>
            </a:r>
            <a:endParaRPr lang="en-GB" sz="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3180758" y="4305948"/>
            <a:ext cx="10491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3. To recognise financial exploitation in different contexts e.g. drug and money mules, online scams.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653357" y="4322911"/>
            <a:ext cx="7305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4. How to effectively budget, including the benefits of saving.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40439" y="4652824"/>
            <a:ext cx="249187" cy="2389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458331" y="5295490"/>
            <a:ext cx="851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2. The facts about pregnancy and miscarriage and religious views abound abortion.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2990217" y="6421709"/>
            <a:ext cx="639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6. Career pathways. </a:t>
            </a:r>
            <a:endParaRPr lang="en-GB" sz="600" dirty="0"/>
          </a:p>
        </p:txBody>
      </p:sp>
      <p:sp>
        <p:nvSpPr>
          <p:cNvPr id="143" name="TextBox 142"/>
          <p:cNvSpPr txBox="1"/>
          <p:nvPr/>
        </p:nvSpPr>
        <p:spPr>
          <a:xfrm>
            <a:off x="1794386" y="5286251"/>
            <a:ext cx="767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1. Intimate and Sexual Relationships (including sexual health)- Choice to delay sex.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3196149" y="5320176"/>
            <a:ext cx="582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3. STIs including HIV/AIDS and safe sex. </a:t>
            </a:r>
          </a:p>
          <a:p>
            <a:endParaRPr lang="en-US" sz="600" dirty="0"/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295708" y="5799963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66873" y="7565307"/>
            <a:ext cx="923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1. CV completion and complete personal statement.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837038" y="672820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28498" y="6723250"/>
            <a:ext cx="3973" cy="19109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2073080" y="7281755"/>
            <a:ext cx="8434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3. What is available, what employers want​ and developing your employability​.</a:t>
            </a:r>
          </a:p>
          <a:p>
            <a:r>
              <a:rPr lang="en-US" sz="600" dirty="0"/>
              <a:t>.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118659" y="7291857"/>
            <a:ext cx="100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4. Young people’s employment rights and responsibilities​. 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890482" y="6314330"/>
            <a:ext cx="1064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7. How can your online profile impact your future career? to manage emotions in relation to future employment.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49172" y="3465020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HT3A Health and Mental wellbeing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832BAE5-DDB2-4DC8-8119-C2753DDC5139}"/>
              </a:ext>
            </a:extLst>
          </p:cNvPr>
          <p:cNvSpPr txBox="1"/>
          <p:nvPr/>
        </p:nvSpPr>
        <p:spPr>
          <a:xfrm>
            <a:off x="2314281" y="8317974"/>
            <a:ext cx="3013683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In your personal development lessons you will gain skills that will develop you in to a well rounded individual you will explore, relationships, health and wellbeing, the economy, crime, British values – these will all help you to live in the wider world.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76097" y="7703923"/>
            <a:ext cx="112853" cy="19081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-47771" y="8144446"/>
            <a:ext cx="1040052" cy="132506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HT1A  </a:t>
            </a:r>
            <a:r>
              <a:rPr lang="en-US" sz="1100" b="1" dirty="0">
                <a:solidFill>
                  <a:schemeClr val="tx1"/>
                </a:solidFill>
              </a:rPr>
              <a:t>Careers and Economic Education - CV's and college applications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-42448" y="5397098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HT2A RSE – Relationships and Sex Education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748521" y="5970930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HT1B </a:t>
            </a:r>
            <a:r>
              <a:rPr lang="en-US" sz="1100" b="1" dirty="0">
                <a:solidFill>
                  <a:schemeClr val="tx1"/>
                </a:solidFill>
              </a:rPr>
              <a:t>Careers and Economic Education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52575" y="7326081"/>
            <a:ext cx="70355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2. College visits. College and apprentice applications .</a:t>
            </a:r>
          </a:p>
          <a:p>
            <a:r>
              <a:rPr lang="en-US" sz="600" dirty="0"/>
              <a:t>​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070906" y="6408321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802971" y="5530862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28" idx="3"/>
          </p:cNvCxnSpPr>
          <p:nvPr/>
        </p:nvCxnSpPr>
        <p:spPr>
          <a:xfrm flipV="1">
            <a:off x="4688292" y="4623165"/>
            <a:ext cx="259126" cy="36561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/>
          <p:cNvSpPr/>
          <p:nvPr/>
        </p:nvSpPr>
        <p:spPr>
          <a:xfrm>
            <a:off x="295918" y="4559354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5581229" y="3700084"/>
            <a:ext cx="798771" cy="26227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 – SMHW QUIZ</a:t>
            </a:r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82" idx="1"/>
          </p:cNvCxnSpPr>
          <p:nvPr/>
        </p:nvCxnSpPr>
        <p:spPr>
          <a:xfrm flipV="1">
            <a:off x="5301028" y="3831221"/>
            <a:ext cx="280201" cy="11467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998143" y="3805050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4692845" y="3375356"/>
            <a:ext cx="668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6. Exam techniques - stay calm .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5826127" y="4536981"/>
            <a:ext cx="1040052" cy="10434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HT2B </a:t>
            </a:r>
            <a:r>
              <a:rPr lang="en-US" sz="1100" b="1" dirty="0">
                <a:solidFill>
                  <a:schemeClr val="tx1"/>
                </a:solidFill>
              </a:rPr>
              <a:t>British Values - living in the wider world-  Economic Education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576140" y="7715680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199458" y="7967561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32545" y="7740264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939958" y="6797288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15061" y="6723743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3652082" y="6319442"/>
            <a:ext cx="184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5. The unacceptability and illegality of discrimination and harassment in the workplace, and how to challenge it - . the skills and attributes to manage rights and responsibilities at work including health and safety procedures.</a:t>
            </a:r>
          </a:p>
          <a:p>
            <a:endParaRPr lang="en-US" sz="600" dirty="0"/>
          </a:p>
        </p:txBody>
      </p: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340419" y="5793310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32245" y="5792306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997000" y="4805893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479695" y="5794144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01146" y="4792353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/>
          <p:nvPr/>
        </p:nvSpPr>
        <p:spPr>
          <a:xfrm>
            <a:off x="3636003" y="3396201"/>
            <a:ext cx="585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 4. The importance of sleep.</a:t>
            </a:r>
          </a:p>
          <a:p>
            <a:endParaRPr lang="en-US" sz="600" dirty="0"/>
          </a:p>
        </p:txBody>
      </p:sp>
      <p:sp>
        <p:nvSpPr>
          <p:cNvPr id="26" name="Rectangle 25"/>
          <p:cNvSpPr/>
          <p:nvPr/>
        </p:nvSpPr>
        <p:spPr>
          <a:xfrm>
            <a:off x="2508401" y="3417404"/>
            <a:ext cx="4986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2. How</a:t>
            </a:r>
          </a:p>
          <a:p>
            <a:r>
              <a:rPr lang="en-US" sz="600" dirty="0"/>
              <a:t> to </a:t>
            </a:r>
          </a:p>
          <a:p>
            <a:r>
              <a:rPr lang="en-US" sz="600" dirty="0"/>
              <a:t>revise.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945980" y="4293872"/>
            <a:ext cx="87859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5. To access support for financial decision-making and for concerns relating to money, gambling, and consumer rights. </a:t>
            </a:r>
          </a:p>
          <a:p>
            <a:endParaRPr lang="en-US" sz="600" dirty="0"/>
          </a:p>
        </p:txBody>
      </p:sp>
      <p:sp>
        <p:nvSpPr>
          <p:cNvPr id="28" name="Rectangle 27"/>
          <p:cNvSpPr/>
          <p:nvPr/>
        </p:nvSpPr>
        <p:spPr>
          <a:xfrm>
            <a:off x="3729289" y="5314708"/>
            <a:ext cx="113091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4. Fertility  - reproductive health and the potential impact of lifestyle on fertility for men and women and</a:t>
            </a:r>
          </a:p>
          <a:p>
            <a:r>
              <a:rPr lang="en-US" sz="600" dirty="0"/>
              <a:t>menopause.</a:t>
            </a:r>
          </a:p>
        </p:txBody>
      </p: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05935" y="5720034"/>
            <a:ext cx="151500" cy="1862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53779" y="4790664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210"/>
          <p:cNvSpPr/>
          <p:nvPr/>
        </p:nvSpPr>
        <p:spPr>
          <a:xfrm>
            <a:off x="2914384" y="3423755"/>
            <a:ext cx="8822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3. Creating time for relaxing - mental wellbeing.</a:t>
            </a:r>
          </a:p>
          <a:p>
            <a:endParaRPr lang="en-US" sz="600" dirty="0"/>
          </a:p>
        </p:txBody>
      </p: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71552" y="7792326"/>
            <a:ext cx="2081" cy="1924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94954" y="4822651"/>
            <a:ext cx="17809" cy="13546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Rectangle 223"/>
          <p:cNvSpPr/>
          <p:nvPr/>
        </p:nvSpPr>
        <p:spPr>
          <a:xfrm>
            <a:off x="1119046" y="4458221"/>
            <a:ext cx="87818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600" dirty="0"/>
              <a:t>6.To understand contractual terms, including self-employment full-time, part-time and</a:t>
            </a:r>
          </a:p>
          <a:p>
            <a:r>
              <a:rPr lang="en-US" sz="600" dirty="0"/>
              <a:t>zero-hours contracts.</a:t>
            </a:r>
            <a:endParaRPr lang="en-GB" sz="600" dirty="0"/>
          </a:p>
        </p:txBody>
      </p:sp>
      <p:sp>
        <p:nvSpPr>
          <p:cNvPr id="216" name="Rectangle 215"/>
          <p:cNvSpPr/>
          <p:nvPr/>
        </p:nvSpPr>
        <p:spPr>
          <a:xfrm>
            <a:off x="1971740" y="3382635"/>
            <a:ext cx="6217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 1. Creating a revision timetable.</a:t>
            </a:r>
          </a:p>
          <a:p>
            <a:endParaRPr lang="en-US" sz="600" dirty="0"/>
          </a:p>
        </p:txBody>
      </p:sp>
      <p:sp>
        <p:nvSpPr>
          <p:cNvPr id="217" name="Rectangle 216"/>
          <p:cNvSpPr/>
          <p:nvPr/>
        </p:nvSpPr>
        <p:spPr>
          <a:xfrm>
            <a:off x="4156008" y="3357155"/>
            <a:ext cx="62173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 5. The importance of a balanced diet and exercise.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5149152" y="3353983"/>
            <a:ext cx="62173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 7. How to look after my mental wellbeing.</a:t>
            </a:r>
          </a:p>
          <a:p>
            <a:endParaRPr lang="en-US" sz="600" dirty="0"/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349190" y="3797635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24489" y="3796242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27962" y="3804368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947254" y="3744939"/>
            <a:ext cx="12869" cy="20540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5355464" y="3793880"/>
            <a:ext cx="4509" cy="12649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6732961D139D4B91592E484C4CEA72" ma:contentTypeVersion="12" ma:contentTypeDescription="Create a new document." ma:contentTypeScope="" ma:versionID="79f938befa871ba392633763862aa9c0">
  <xsd:schema xmlns:xsd="http://www.w3.org/2001/XMLSchema" xmlns:xs="http://www.w3.org/2001/XMLSchema" xmlns:p="http://schemas.microsoft.com/office/2006/metadata/properties" xmlns:ns2="ec27fcd9-f279-4820-b8d5-c0c995a7061e" xmlns:ns3="f546131d-ecdf-4446-bca6-0ffd33f05779" targetNamespace="http://schemas.microsoft.com/office/2006/metadata/properties" ma:root="true" ma:fieldsID="9be778f2d97d02ae47d1c6d387b8e31d" ns2:_="" ns3:_="">
    <xsd:import namespace="ec27fcd9-f279-4820-b8d5-c0c995a7061e"/>
    <xsd:import namespace="f546131d-ecdf-4446-bca6-0ffd33f057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7fcd9-f279-4820-b8d5-c0c995a706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46131d-ecdf-4446-bca6-0ffd33f0577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63EF6B-7B02-4594-94B6-1B0193FFCD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B2C420-0248-42C8-BB7E-1DB9A6A87A0A}">
  <ds:schemaRefs>
    <ds:schemaRef ds:uri="http://schemas.openxmlformats.org/package/2006/metadata/core-properties"/>
    <ds:schemaRef ds:uri="baff96f5-a7d4-4f1d-8526-ffc6a0e3c1dd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2ae8b9b8-deb7-4e47-ba09-cc2898df0d8c"/>
  </ds:schemaRefs>
</ds:datastoreItem>
</file>

<file path=customXml/itemProps3.xml><?xml version="1.0" encoding="utf-8"?>
<ds:datastoreItem xmlns:ds="http://schemas.openxmlformats.org/officeDocument/2006/customXml" ds:itemID="{AB4604E6-7EF5-49C5-B799-30EBD4DD04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27fcd9-f279-4820-b8d5-c0c995a7061e"/>
    <ds:schemaRef ds:uri="f546131d-ecdf-4446-bca6-0ffd33f05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745</TotalTime>
  <Words>524</Words>
  <Application>Microsoft Office PowerPoint</Application>
  <PresentationFormat>A4 Paper (210x297 mm)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Beth Walmsley</cp:lastModifiedBy>
  <cp:revision>235</cp:revision>
  <dcterms:created xsi:type="dcterms:W3CDTF">2019-07-02T10:31:49Z</dcterms:created>
  <dcterms:modified xsi:type="dcterms:W3CDTF">2021-09-09T15:58:19Z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0x0101003F6732961D139D4B91592E484C4CEA72</vt:lpwstr>
  </property>
</Properties>
</file>