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D56F8A"/>
    <a:srgbClr val="2DBD58"/>
    <a:srgbClr val="9588BB"/>
    <a:srgbClr val="6FA8D8"/>
    <a:srgbClr val="5FBBAF"/>
    <a:srgbClr val="FED631"/>
    <a:srgbClr val="6DA8D9"/>
    <a:srgbClr val="C1C577"/>
    <a:srgbClr val="92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A4342-710E-410E-B57C-B3ABB6C6562B}" v="1" dt="2020-10-05T09:43:05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/>
    <p:restoredTop sz="94818"/>
  </p:normalViewPr>
  <p:slideViewPr>
    <p:cSldViewPr snapToGrid="0" snapToObjects="1">
      <p:cViewPr varScale="1">
        <p:scale>
          <a:sx n="22" d="100"/>
          <a:sy n="22" d="100"/>
        </p:scale>
        <p:origin x="23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Taylor" userId="S::ataylor@burnleyhigh.com::db2a069c-6d12-4794-9210-d2eb520292e5" providerId="AD" clId="Web-{B23A4342-710E-410E-B57C-B3ABB6C6562B}"/>
    <pc:docChg chg="modSld">
      <pc:chgData name="Alice Taylor" userId="S::ataylor@burnleyhigh.com::db2a069c-6d12-4794-9210-d2eb520292e5" providerId="AD" clId="Web-{B23A4342-710E-410E-B57C-B3ABB6C6562B}" dt="2020-10-05T09:43:05.800" v="0"/>
      <pc:docMkLst>
        <pc:docMk/>
      </pc:docMkLst>
      <pc:sldChg chg="addSp">
        <pc:chgData name="Alice Taylor" userId="S::ataylor@burnleyhigh.com::db2a069c-6d12-4794-9210-d2eb520292e5" providerId="AD" clId="Web-{B23A4342-710E-410E-B57C-B3ABB6C6562B}" dt="2020-10-05T09:43:05.800" v="0"/>
        <pc:sldMkLst>
          <pc:docMk/>
          <pc:sldMk cId="4105826592" sldId="259"/>
        </pc:sldMkLst>
        <pc:spChg chg="add">
          <ac:chgData name="Alice Taylor" userId="S::ataylor@burnleyhigh.com::db2a069c-6d12-4794-9210-d2eb520292e5" providerId="AD" clId="Web-{B23A4342-710E-410E-B57C-B3ABB6C6562B}" dt="2020-10-05T09:43:05.800" v="0"/>
          <ac:spMkLst>
            <pc:docMk/>
            <pc:sldMk cId="4105826592" sldId="259"/>
            <ac:spMk id="4" creationId="{06746BC1-6B72-4E48-AA60-E15028B27E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0BC8-EFA2-5042-A1C9-C0A69FE35B9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89EE-FEC1-8F4B-989B-AAA3D5DE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sz="2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889EE-FEC1-8F4B-989B-AAA3D5DED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86655-6BBC-3640-A1F3-1B5C96EFF9F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96FC-D00A-0A4A-8E61-D47FC2440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26" Type="http://schemas.microsoft.com/office/2007/relationships/hdphoto" Target="../media/hdphoto7.wdp"/><Relationship Id="rId3" Type="http://schemas.openxmlformats.org/officeDocument/2006/relationships/image" Target="../media/image1.emf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3.wdp"/><Relationship Id="rId25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microsoft.com/office/2007/relationships/hdphoto" Target="../media/hdphoto5.wdp"/><Relationship Id="rId5" Type="http://schemas.openxmlformats.org/officeDocument/2006/relationships/image" Target="../media/image3.emf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emf"/><Relationship Id="rId9" Type="http://schemas.openxmlformats.org/officeDocument/2006/relationships/image" Target="../media/image5.tiff"/><Relationship Id="rId14" Type="http://schemas.openxmlformats.org/officeDocument/2006/relationships/image" Target="../media/image10.tiff"/><Relationship Id="rId2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DF22C74-6D7F-DF48-845D-359B42D567B9}"/>
              </a:ext>
            </a:extLst>
          </p:cNvPr>
          <p:cNvGrpSpPr/>
          <p:nvPr/>
        </p:nvGrpSpPr>
        <p:grpSpPr>
          <a:xfrm>
            <a:off x="835045" y="2355225"/>
            <a:ext cx="13004780" cy="17678176"/>
            <a:chOff x="835045" y="2355225"/>
            <a:chExt cx="13004780" cy="1767817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74C83AE-4474-E943-816B-E39A40DF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9525" y="2583601"/>
              <a:ext cx="12560300" cy="17449800"/>
            </a:xfrm>
            <a:prstGeom prst="rect">
              <a:avLst/>
            </a:prstGeom>
          </p:spPr>
        </p:pic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CB4EC6F-079E-094B-A948-E91EDB1F97ED}"/>
                </a:ext>
              </a:extLst>
            </p:cNvPr>
            <p:cNvSpPr/>
            <p:nvPr/>
          </p:nvSpPr>
          <p:spPr>
            <a:xfrm>
              <a:off x="835045" y="2355225"/>
              <a:ext cx="4292540" cy="1505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262F34-6222-3B4F-9ECA-F2E1124047BB}"/>
              </a:ext>
            </a:extLst>
          </p:cNvPr>
          <p:cNvSpPr/>
          <p:nvPr/>
        </p:nvSpPr>
        <p:spPr>
          <a:xfrm>
            <a:off x="0" y="0"/>
            <a:ext cx="15119350" cy="146729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Gill Sans" panose="020B0502020104020203" pitchFamily="34" charset="-79"/>
                <a:cs typeface="Gill Sans" panose="020B0502020104020203" pitchFamily="34" charset="-79"/>
              </a:rPr>
              <a:t>Year 11</a:t>
            </a:r>
          </a:p>
          <a:p>
            <a:pPr algn="ctr"/>
            <a:r>
              <a:rPr lang="en-US" sz="3600" b="1" dirty="0">
                <a:latin typeface="Gill Sans" panose="020B0502020104020203" pitchFamily="34" charset="-79"/>
                <a:cs typeface="Gill Sans" panose="020B0502020104020203" pitchFamily="34" charset="-79"/>
              </a:rPr>
              <a:t>Learning Journey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B41D090-DDF4-B24A-B350-14DEAA0BD368}"/>
              </a:ext>
            </a:extLst>
          </p:cNvPr>
          <p:cNvSpPr/>
          <p:nvPr/>
        </p:nvSpPr>
        <p:spPr>
          <a:xfrm>
            <a:off x="4353339" y="5466984"/>
            <a:ext cx="298174" cy="2981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1C6DAC-6476-4D4F-8716-641278C61A8C}"/>
              </a:ext>
            </a:extLst>
          </p:cNvPr>
          <p:cNvGrpSpPr/>
          <p:nvPr/>
        </p:nvGrpSpPr>
        <p:grpSpPr>
          <a:xfrm>
            <a:off x="11691623" y="19261689"/>
            <a:ext cx="1219200" cy="1219200"/>
            <a:chOff x="5324475" y="1985907"/>
            <a:chExt cx="1219200" cy="12192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A22618E-2C6A-6841-900C-E8D4B9189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4475" y="1985907"/>
              <a:ext cx="1219200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64836D-2358-5D47-80C7-93C571355983}"/>
                </a:ext>
              </a:extLst>
            </p:cNvPr>
            <p:cNvSpPr txBox="1"/>
            <p:nvPr/>
          </p:nvSpPr>
          <p:spPr>
            <a:xfrm>
              <a:off x="5415886" y="2393756"/>
              <a:ext cx="1040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Gill Sans" panose="020B0502020104020203" pitchFamily="34" charset="-79"/>
                  <a:cs typeface="Gill Sans" panose="020B0502020104020203" pitchFamily="34" charset="-79"/>
                </a:rPr>
                <a:t>HT1a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3E66F-F2B4-9A4D-92A1-95947EAAA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9111" y="16279476"/>
            <a:ext cx="1219200" cy="1219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217614E-238D-EA44-9417-7C95790B93E0}"/>
              </a:ext>
            </a:extLst>
          </p:cNvPr>
          <p:cNvSpPr txBox="1"/>
          <p:nvPr/>
        </p:nvSpPr>
        <p:spPr>
          <a:xfrm>
            <a:off x="13031538" y="16679701"/>
            <a:ext cx="104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HT1b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F65FE76-AD61-3C4D-8D2C-0A9FBDBA2226}"/>
              </a:ext>
            </a:extLst>
          </p:cNvPr>
          <p:cNvSpPr/>
          <p:nvPr/>
        </p:nvSpPr>
        <p:spPr>
          <a:xfrm>
            <a:off x="4507017" y="3199137"/>
            <a:ext cx="781212" cy="781212"/>
          </a:xfrm>
          <a:prstGeom prst="ellipse">
            <a:avLst/>
          </a:prstGeom>
          <a:solidFill>
            <a:srgbClr val="D56F8A"/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9E91D-EBF6-6944-9D5C-947D39CBC4CC}"/>
              </a:ext>
            </a:extLst>
          </p:cNvPr>
          <p:cNvGrpSpPr/>
          <p:nvPr/>
        </p:nvGrpSpPr>
        <p:grpSpPr>
          <a:xfrm>
            <a:off x="9711949" y="17137063"/>
            <a:ext cx="1306247" cy="1287628"/>
            <a:chOff x="11604577" y="17099541"/>
            <a:chExt cx="1306247" cy="12876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B9859C-8416-B94B-BE1A-739C3951E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593" b="82593" l="7200" r="45200">
                          <a14:foregroundMark x1="14900" y1="50926" x2="14900" y2="50926"/>
                          <a14:foregroundMark x1="20200" y1="47685" x2="20200" y2="47685"/>
                          <a14:foregroundMark x1="45300" y1="63148" x2="45300" y2="63148"/>
                          <a14:foregroundMark x1="28300" y1="82593" x2="28300" y2="82593"/>
                          <a14:foregroundMark x1="7200" y1="66667" x2="7200" y2="66667"/>
                        </a14:backgroundRemoval>
                      </a14:imgEffect>
                    </a14:imgLayer>
                  </a14:imgProps>
                </a:ext>
              </a:extLst>
            </a:blip>
            <a:srcRect l="5556" t="46454" r="52796" b="15532"/>
            <a:stretch/>
          </p:blipFill>
          <p:spPr>
            <a:xfrm>
              <a:off x="11604577" y="17099541"/>
              <a:ext cx="1306247" cy="128762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B20691-E7E3-6A4B-A3C8-546CFE31D149}"/>
                </a:ext>
              </a:extLst>
            </p:cNvPr>
            <p:cNvSpPr/>
            <p:nvPr/>
          </p:nvSpPr>
          <p:spPr>
            <a:xfrm>
              <a:off x="11827998" y="17427057"/>
              <a:ext cx="892100" cy="588216"/>
            </a:xfrm>
            <a:prstGeom prst="rect">
              <a:avLst/>
            </a:prstGeom>
            <a:solidFill>
              <a:srgbClr val="FED631"/>
            </a:solidFill>
            <a:ln>
              <a:solidFill>
                <a:srgbClr val="FED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Gill Sans MT" panose="020B0502020104020203" pitchFamily="34" charset="77"/>
                </a:rPr>
                <a:t>Mock NEA practical exam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690B641-88E4-2F4A-8E99-3C6B26C3150F}"/>
              </a:ext>
            </a:extLst>
          </p:cNvPr>
          <p:cNvGrpSpPr/>
          <p:nvPr/>
        </p:nvGrpSpPr>
        <p:grpSpPr>
          <a:xfrm>
            <a:off x="6717214" y="13134619"/>
            <a:ext cx="1306247" cy="1287628"/>
            <a:chOff x="11604577" y="17099541"/>
            <a:chExt cx="1306247" cy="1287628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9FA8CF93-619B-494A-85FA-CA70F79EB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593" b="82593" l="7200" r="45200">
                          <a14:foregroundMark x1="14900" y1="50926" x2="14900" y2="50926"/>
                          <a14:foregroundMark x1="20200" y1="47685" x2="20200" y2="47685"/>
                          <a14:foregroundMark x1="45300" y1="63148" x2="45300" y2="63148"/>
                          <a14:foregroundMark x1="28300" y1="82593" x2="28300" y2="82593"/>
                          <a14:foregroundMark x1="7200" y1="66667" x2="7200" y2="66667"/>
                        </a14:backgroundRemoval>
                      </a14:imgEffect>
                    </a14:imgLayer>
                  </a14:imgProps>
                </a:ext>
              </a:extLst>
            </a:blip>
            <a:srcRect l="5556" t="46454" r="52796" b="15532"/>
            <a:stretch/>
          </p:blipFill>
          <p:spPr>
            <a:xfrm>
              <a:off x="11604577" y="17099541"/>
              <a:ext cx="1306247" cy="1287628"/>
            </a:xfrm>
            <a:prstGeom prst="rect">
              <a:avLst/>
            </a:prstGeom>
          </p:spPr>
        </p:pic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EDB9360-3374-5144-847B-CDD34F941ACA}"/>
                </a:ext>
              </a:extLst>
            </p:cNvPr>
            <p:cNvSpPr/>
            <p:nvPr/>
          </p:nvSpPr>
          <p:spPr>
            <a:xfrm>
              <a:off x="11827998" y="17427057"/>
              <a:ext cx="892100" cy="588216"/>
            </a:xfrm>
            <a:prstGeom prst="rect">
              <a:avLst/>
            </a:prstGeom>
            <a:solidFill>
              <a:srgbClr val="FED631"/>
            </a:solidFill>
            <a:ln>
              <a:solidFill>
                <a:srgbClr val="FED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Gill Sans MT" panose="020B0502020104020203" pitchFamily="34" charset="77"/>
                </a:rPr>
                <a:t>Mock year 11 exam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7A20E9C-547B-CD4D-88EE-DB3BC65C0253}"/>
              </a:ext>
            </a:extLst>
          </p:cNvPr>
          <p:cNvSpPr/>
          <p:nvPr/>
        </p:nvSpPr>
        <p:spPr>
          <a:xfrm>
            <a:off x="12034298" y="13175218"/>
            <a:ext cx="1024800" cy="1041977"/>
          </a:xfrm>
          <a:prstGeom prst="ellipse">
            <a:avLst/>
          </a:prstGeom>
          <a:solidFill>
            <a:schemeClr val="bg1"/>
          </a:solidFill>
          <a:ln w="174625">
            <a:solidFill>
              <a:srgbClr val="5FB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6EA0BD-3EC3-F148-AF05-B3D8A0C63E28}"/>
              </a:ext>
            </a:extLst>
          </p:cNvPr>
          <p:cNvGrpSpPr/>
          <p:nvPr/>
        </p:nvGrpSpPr>
        <p:grpSpPr>
          <a:xfrm>
            <a:off x="775529" y="18276879"/>
            <a:ext cx="1454097" cy="1261207"/>
            <a:chOff x="5712196" y="17257372"/>
            <a:chExt cx="1454097" cy="12612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028C3B-ADEF-5442-AE0F-2AA7168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2196" y="17257372"/>
              <a:ext cx="1454097" cy="126120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1776D2-CAC2-6044-89EE-4AE5628CD67B}"/>
                </a:ext>
              </a:extLst>
            </p:cNvPr>
            <p:cNvSpPr txBox="1"/>
            <p:nvPr/>
          </p:nvSpPr>
          <p:spPr>
            <a:xfrm>
              <a:off x="6044709" y="17489644"/>
              <a:ext cx="78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ill Sans MT" panose="020B0502020104020203" pitchFamily="34" charset="77"/>
                </a:rPr>
                <a:t>Assessed work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9F75D24-548C-6641-A0DC-00B8A5084BA2}"/>
              </a:ext>
            </a:extLst>
          </p:cNvPr>
          <p:cNvSpPr txBox="1"/>
          <p:nvPr/>
        </p:nvSpPr>
        <p:spPr>
          <a:xfrm>
            <a:off x="12034298" y="13504485"/>
            <a:ext cx="104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HT2a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B486998-772F-E545-8FBB-15C63E33CB4C}"/>
              </a:ext>
            </a:extLst>
          </p:cNvPr>
          <p:cNvSpPr/>
          <p:nvPr/>
        </p:nvSpPr>
        <p:spPr>
          <a:xfrm>
            <a:off x="6771708" y="9146995"/>
            <a:ext cx="1024800" cy="1041977"/>
          </a:xfrm>
          <a:prstGeom prst="ellipse">
            <a:avLst/>
          </a:prstGeom>
          <a:solidFill>
            <a:schemeClr val="bg1"/>
          </a:solidFill>
          <a:ln w="174625">
            <a:solidFill>
              <a:srgbClr val="6FA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41F365-097A-6947-B67A-3FE4346B3CA5}"/>
              </a:ext>
            </a:extLst>
          </p:cNvPr>
          <p:cNvSpPr txBox="1"/>
          <p:nvPr/>
        </p:nvSpPr>
        <p:spPr>
          <a:xfrm>
            <a:off x="6763927" y="9483317"/>
            <a:ext cx="104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HT2b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58747F24-B994-0740-AA30-C6DB6F48F678}"/>
              </a:ext>
            </a:extLst>
          </p:cNvPr>
          <p:cNvSpPr/>
          <p:nvPr/>
        </p:nvSpPr>
        <p:spPr>
          <a:xfrm>
            <a:off x="999916" y="6082470"/>
            <a:ext cx="1024800" cy="1041977"/>
          </a:xfrm>
          <a:prstGeom prst="ellipse">
            <a:avLst/>
          </a:prstGeom>
          <a:solidFill>
            <a:schemeClr val="bg1"/>
          </a:solidFill>
          <a:ln w="174625">
            <a:solidFill>
              <a:srgbClr val="958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DDB7B35-D442-864D-8214-1B99FD6F89F1}"/>
              </a:ext>
            </a:extLst>
          </p:cNvPr>
          <p:cNvSpPr/>
          <p:nvPr/>
        </p:nvSpPr>
        <p:spPr>
          <a:xfrm>
            <a:off x="11382542" y="11077161"/>
            <a:ext cx="1270000" cy="127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Practical skills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929DDF3-E234-0045-AB18-BA97C562BF7B}"/>
              </a:ext>
            </a:extLst>
          </p:cNvPr>
          <p:cNvGrpSpPr/>
          <p:nvPr/>
        </p:nvGrpSpPr>
        <p:grpSpPr>
          <a:xfrm>
            <a:off x="768473" y="10133010"/>
            <a:ext cx="1454097" cy="1261207"/>
            <a:chOff x="5712196" y="17257372"/>
            <a:chExt cx="1454097" cy="1261207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3ADE5CFF-E772-3E48-ACB8-D5A31076E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2196" y="17257372"/>
              <a:ext cx="1454097" cy="126120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C27EDDE-B0F2-F944-A3DE-B6B99F2C3DD9}"/>
                </a:ext>
              </a:extLst>
            </p:cNvPr>
            <p:cNvSpPr txBox="1"/>
            <p:nvPr/>
          </p:nvSpPr>
          <p:spPr>
            <a:xfrm>
              <a:off x="6044709" y="17489644"/>
              <a:ext cx="78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ill Sans MT" panose="020B0502020104020203" pitchFamily="34" charset="77"/>
                </a:rPr>
                <a:t>Assessed work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D994AE0-6390-504D-BBD3-292672866E43}"/>
              </a:ext>
            </a:extLst>
          </p:cNvPr>
          <p:cNvGrpSpPr/>
          <p:nvPr/>
        </p:nvGrpSpPr>
        <p:grpSpPr>
          <a:xfrm>
            <a:off x="12797761" y="8140075"/>
            <a:ext cx="1454097" cy="1261207"/>
            <a:chOff x="5712196" y="17257372"/>
            <a:chExt cx="1454097" cy="1261207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37630F44-FF35-3D48-8FA0-E14579CB0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2196" y="17257372"/>
              <a:ext cx="1454097" cy="1261207"/>
            </a:xfrm>
            <a:prstGeom prst="rect">
              <a:avLst/>
            </a:prstGeom>
          </p:spPr>
        </p:pic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5C95258-BFCA-814A-9C35-DFC2BA2439B0}"/>
                </a:ext>
              </a:extLst>
            </p:cNvPr>
            <p:cNvSpPr txBox="1"/>
            <p:nvPr/>
          </p:nvSpPr>
          <p:spPr>
            <a:xfrm>
              <a:off x="6044709" y="17489644"/>
              <a:ext cx="78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ill Sans MT" panose="020B0502020104020203" pitchFamily="34" charset="77"/>
                </a:rPr>
                <a:t>Assessed work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64B422E3-EFFE-3447-A24B-92DAAA4047C0}"/>
              </a:ext>
            </a:extLst>
          </p:cNvPr>
          <p:cNvSpPr txBox="1"/>
          <p:nvPr/>
        </p:nvSpPr>
        <p:spPr>
          <a:xfrm>
            <a:off x="999916" y="6418792"/>
            <a:ext cx="104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HT3a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F635E2A0-D108-8C4C-A7E5-4CBFEC27C5FE}"/>
              </a:ext>
            </a:extLst>
          </p:cNvPr>
          <p:cNvSpPr/>
          <p:nvPr/>
        </p:nvSpPr>
        <p:spPr>
          <a:xfrm>
            <a:off x="12988532" y="4192149"/>
            <a:ext cx="1024800" cy="1041977"/>
          </a:xfrm>
          <a:prstGeom prst="ellipse">
            <a:avLst/>
          </a:prstGeom>
          <a:solidFill>
            <a:schemeClr val="bg1"/>
          </a:solidFill>
          <a:ln w="174625">
            <a:solidFill>
              <a:srgbClr val="D56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8BF49BC-6A50-D543-9CAC-2716E3029DBD}"/>
              </a:ext>
            </a:extLst>
          </p:cNvPr>
          <p:cNvSpPr txBox="1"/>
          <p:nvPr/>
        </p:nvSpPr>
        <p:spPr>
          <a:xfrm>
            <a:off x="12980751" y="4510245"/>
            <a:ext cx="104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" panose="020B0502020104020203" pitchFamily="34" charset="-79"/>
                <a:cs typeface="Gill Sans" panose="020B0502020104020203" pitchFamily="34" charset="-79"/>
              </a:rPr>
              <a:t>HT3b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26DA0016-213F-854F-8B32-3EF3D0FC047B}"/>
              </a:ext>
            </a:extLst>
          </p:cNvPr>
          <p:cNvSpPr/>
          <p:nvPr/>
        </p:nvSpPr>
        <p:spPr>
          <a:xfrm>
            <a:off x="9702682" y="2958760"/>
            <a:ext cx="1270000" cy="127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Theory: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Review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Recall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Retain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BD2C01-0707-454A-BB10-62DCADA0E6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625" y="10546142"/>
            <a:ext cx="1439452" cy="86285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D03F9D5-0F2F-164F-8EC2-B353E92A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899" b="92590"/>
          <a:stretch/>
        </p:blipFill>
        <p:spPr>
          <a:xfrm>
            <a:off x="680564" y="2655556"/>
            <a:ext cx="3780798" cy="1292986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059BA64E-B630-1D45-9179-19164D9493A4}"/>
              </a:ext>
            </a:extLst>
          </p:cNvPr>
          <p:cNvSpPr/>
          <p:nvPr/>
        </p:nvSpPr>
        <p:spPr>
          <a:xfrm>
            <a:off x="6727692" y="11075565"/>
            <a:ext cx="1270000" cy="1270000"/>
          </a:xfrm>
          <a:prstGeom prst="ellipse">
            <a:avLst/>
          </a:prstGeom>
          <a:solidFill>
            <a:srgbClr val="FF85FF"/>
          </a:solidFill>
          <a:ln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Gill Sans MT" panose="020B0502020104020203" pitchFamily="34" charset="77"/>
              </a:rPr>
              <a:t>NEA: Waste Not Want Not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0AB7D86-BAF0-CB43-86D6-DE181D2EE34A}"/>
              </a:ext>
            </a:extLst>
          </p:cNvPr>
          <p:cNvSpPr txBox="1"/>
          <p:nvPr/>
        </p:nvSpPr>
        <p:spPr>
          <a:xfrm>
            <a:off x="215674" y="20105356"/>
            <a:ext cx="3985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AC2.1 describe the operation of the kitchen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AC2.2 describe the operation of front of house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AC2.3 explain how hospitality and catering provision meet customer requirements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8579B-C86A-3D41-8E17-D63F0DE233B9}"/>
              </a:ext>
            </a:extLst>
          </p:cNvPr>
          <p:cNvSpPr txBox="1"/>
          <p:nvPr/>
        </p:nvSpPr>
        <p:spPr>
          <a:xfrm>
            <a:off x="166930" y="1587388"/>
            <a:ext cx="1418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Gill Sans MT" panose="020B0502020104020203" pitchFamily="34" charset="77"/>
              </a:rPr>
              <a:t>Employment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511007D-88E9-4F4D-A0F0-D929C2CAFF7F}"/>
              </a:ext>
            </a:extLst>
          </p:cNvPr>
          <p:cNvSpPr txBox="1"/>
          <p:nvPr/>
        </p:nvSpPr>
        <p:spPr>
          <a:xfrm>
            <a:off x="1354223" y="1812116"/>
            <a:ext cx="177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Gill Sans MT" panose="020B0502020104020203" pitchFamily="34" charset="77"/>
              </a:rPr>
              <a:t>Apprenticeship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9D88124-5FB1-6A45-8E73-DAD9022ADFD3}"/>
              </a:ext>
            </a:extLst>
          </p:cNvPr>
          <p:cNvSpPr txBox="1"/>
          <p:nvPr/>
        </p:nvSpPr>
        <p:spPr>
          <a:xfrm>
            <a:off x="2658813" y="1554841"/>
            <a:ext cx="189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Gill Sans MT" panose="020B0502020104020203" pitchFamily="34" charset="77"/>
              </a:rPr>
              <a:t>Further education</a:t>
            </a:r>
          </a:p>
        </p:txBody>
      </p:sp>
      <p:pic>
        <p:nvPicPr>
          <p:cNvPr id="111" name="Picture 110" descr="A picture containing shirt&#10;&#10;Description automatically generated">
            <a:extLst>
              <a:ext uri="{FF2B5EF4-FFF2-40B4-BE49-F238E27FC236}">
                <a16:creationId xmlns:a16="http://schemas.microsoft.com/office/drawing/2014/main" id="{EC18CAD5-1B6A-8749-9FF5-7AFF1FBDA9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365" y="1943856"/>
            <a:ext cx="453661" cy="1380287"/>
          </a:xfrm>
          <a:prstGeom prst="rect">
            <a:avLst/>
          </a:prstGeom>
        </p:spPr>
      </p:pic>
      <p:pic>
        <p:nvPicPr>
          <p:cNvPr id="114" name="Picture 113" descr="A picture containing table&#10;&#10;Description automatically generated">
            <a:extLst>
              <a:ext uri="{FF2B5EF4-FFF2-40B4-BE49-F238E27FC236}">
                <a16:creationId xmlns:a16="http://schemas.microsoft.com/office/drawing/2014/main" id="{D332956C-6E75-5442-8A08-53DBB90DA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1209" y="1958131"/>
            <a:ext cx="515889" cy="1591886"/>
          </a:xfrm>
          <a:prstGeom prst="rect">
            <a:avLst/>
          </a:prstGeom>
        </p:spPr>
      </p:pic>
      <p:pic>
        <p:nvPicPr>
          <p:cNvPr id="115" name="Picture 114" descr="A picture containing toy&#10;&#10;Description automatically generated">
            <a:extLst>
              <a:ext uri="{FF2B5EF4-FFF2-40B4-BE49-F238E27FC236}">
                <a16:creationId xmlns:a16="http://schemas.microsoft.com/office/drawing/2014/main" id="{D67817FB-9A2E-4A4A-A211-62DDFA632A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2700" y="2150422"/>
            <a:ext cx="736600" cy="1181100"/>
          </a:xfrm>
          <a:prstGeom prst="rect">
            <a:avLst/>
          </a:prstGeom>
        </p:spPr>
      </p:pic>
      <p:sp>
        <p:nvSpPr>
          <p:cNvPr id="120" name="Oval 119">
            <a:extLst>
              <a:ext uri="{FF2B5EF4-FFF2-40B4-BE49-F238E27FC236}">
                <a16:creationId xmlns:a16="http://schemas.microsoft.com/office/drawing/2014/main" id="{074C440C-0DA4-EF44-BC16-18B3A550A28E}"/>
              </a:ext>
            </a:extLst>
          </p:cNvPr>
          <p:cNvSpPr/>
          <p:nvPr/>
        </p:nvSpPr>
        <p:spPr>
          <a:xfrm>
            <a:off x="6636541" y="10984873"/>
            <a:ext cx="1454097" cy="1454097"/>
          </a:xfrm>
          <a:prstGeom prst="ellipse">
            <a:avLst/>
          </a:prstGeom>
          <a:noFill/>
          <a:ln w="76200"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D77495-50D5-F446-9E60-89AFBEAAFD56}"/>
              </a:ext>
            </a:extLst>
          </p:cNvPr>
          <p:cNvGrpSpPr/>
          <p:nvPr/>
        </p:nvGrpSpPr>
        <p:grpSpPr>
          <a:xfrm>
            <a:off x="8016526" y="6929204"/>
            <a:ext cx="1454097" cy="1454097"/>
            <a:chOff x="8906749" y="8985818"/>
            <a:chExt cx="1454097" cy="1454097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48D0CFEF-9D92-CB4A-9A10-E6115F3F1200}"/>
                </a:ext>
              </a:extLst>
            </p:cNvPr>
            <p:cNvSpPr/>
            <p:nvPr/>
          </p:nvSpPr>
          <p:spPr>
            <a:xfrm>
              <a:off x="8986772" y="9080028"/>
              <a:ext cx="1270000" cy="1270000"/>
            </a:xfrm>
            <a:prstGeom prst="ellipse">
              <a:avLst/>
            </a:prstGeom>
            <a:solidFill>
              <a:srgbClr val="FF85FF"/>
            </a:solidFill>
            <a:ln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Gill Sans MT" panose="020B0502020104020203" pitchFamily="34" charset="77"/>
                </a:rPr>
                <a:t>NEA practical exams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64C5D35-F3BE-F249-AB4D-2AC58A6CBAF3}"/>
                </a:ext>
              </a:extLst>
            </p:cNvPr>
            <p:cNvSpPr/>
            <p:nvPr/>
          </p:nvSpPr>
          <p:spPr>
            <a:xfrm>
              <a:off x="8906749" y="8985818"/>
              <a:ext cx="1454097" cy="1454097"/>
            </a:xfrm>
            <a:prstGeom prst="ellipse">
              <a:avLst/>
            </a:prstGeom>
            <a:noFill/>
            <a:ln w="76200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>
                <a:solidFill>
                  <a:schemeClr val="tx1"/>
                </a:solidFill>
                <a:latin typeface="Gill Sans MT" panose="020B0502020104020203" pitchFamily="34" charset="77"/>
              </a:endParaRPr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13257670-0429-C448-A224-612893C1FBD2}"/>
              </a:ext>
            </a:extLst>
          </p:cNvPr>
          <p:cNvSpPr/>
          <p:nvPr/>
        </p:nvSpPr>
        <p:spPr>
          <a:xfrm>
            <a:off x="4030881" y="19177481"/>
            <a:ext cx="1270000" cy="127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Gill Sans MT" panose="020B0502020104020203" pitchFamily="34" charset="77"/>
              </a:rPr>
              <a:t>Theory: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Gill Sans MT" panose="020B0502020104020203" pitchFamily="34" charset="77"/>
              </a:rPr>
              <a:t>LO2 Understand how H&amp;C provision operate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EB13D07-1177-CE49-A7B5-8EE4D300136A}"/>
              </a:ext>
            </a:extLst>
          </p:cNvPr>
          <p:cNvSpPr txBox="1"/>
          <p:nvPr/>
        </p:nvSpPr>
        <p:spPr>
          <a:xfrm>
            <a:off x="8382398" y="18470299"/>
            <a:ext cx="277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Produce 2 high quality dishes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8AE66E7-0843-3D47-9CD4-1FBE7335DD70}"/>
              </a:ext>
            </a:extLst>
          </p:cNvPr>
          <p:cNvGrpSpPr/>
          <p:nvPr/>
        </p:nvGrpSpPr>
        <p:grpSpPr>
          <a:xfrm>
            <a:off x="8288357" y="17196938"/>
            <a:ext cx="1454097" cy="1261207"/>
            <a:chOff x="5712196" y="17257372"/>
            <a:chExt cx="1454097" cy="1261207"/>
          </a:xfrm>
        </p:grpSpPr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4914D479-FC0E-164F-BC88-0F6D06575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2196" y="17257372"/>
              <a:ext cx="1454097" cy="1261207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570EB83-4BBC-EB4F-B4C1-7D07EE6A41CE}"/>
                </a:ext>
              </a:extLst>
            </p:cNvPr>
            <p:cNvSpPr txBox="1"/>
            <p:nvPr/>
          </p:nvSpPr>
          <p:spPr>
            <a:xfrm>
              <a:off x="6044709" y="17489644"/>
              <a:ext cx="78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ill Sans MT" panose="020B0502020104020203" pitchFamily="34" charset="77"/>
                </a:rPr>
                <a:t>Assessed work</a:t>
              </a:r>
            </a:p>
          </p:txBody>
        </p:sp>
      </p:grpSp>
      <p:sp>
        <p:nvSpPr>
          <p:cNvPr id="164" name="Oval 163">
            <a:extLst>
              <a:ext uri="{FF2B5EF4-FFF2-40B4-BE49-F238E27FC236}">
                <a16:creationId xmlns:a16="http://schemas.microsoft.com/office/drawing/2014/main" id="{C344398B-4028-8F43-82EC-650EE8994CEC}"/>
              </a:ext>
            </a:extLst>
          </p:cNvPr>
          <p:cNvSpPr/>
          <p:nvPr/>
        </p:nvSpPr>
        <p:spPr>
          <a:xfrm>
            <a:off x="9222040" y="19164917"/>
            <a:ext cx="1270000" cy="127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Practical skills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A5722AB-800A-7A4B-8574-F64286CA6AE9}"/>
              </a:ext>
            </a:extLst>
          </p:cNvPr>
          <p:cNvSpPr txBox="1"/>
          <p:nvPr/>
        </p:nvSpPr>
        <p:spPr>
          <a:xfrm>
            <a:off x="6607650" y="20169931"/>
            <a:ext cx="277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Plan and make high level dishes with accompaniments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860DD8-8B20-484D-A543-1D442B153BCD}"/>
              </a:ext>
            </a:extLst>
          </p:cNvPr>
          <p:cNvSpPr/>
          <p:nvPr/>
        </p:nvSpPr>
        <p:spPr>
          <a:xfrm>
            <a:off x="1151676" y="15988643"/>
            <a:ext cx="499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AC3.1 describe personal safety responsibilities in the workplace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AC3.2 identify risks to personal safety in hospitality and catering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AC3.3 recommend personal safety control measures for hospitality and catering provision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FEAF3F2-A3B5-7E4F-A496-FD47A4583373}"/>
              </a:ext>
            </a:extLst>
          </p:cNvPr>
          <p:cNvGrpSpPr/>
          <p:nvPr/>
        </p:nvGrpSpPr>
        <p:grpSpPr>
          <a:xfrm>
            <a:off x="915529" y="14693621"/>
            <a:ext cx="1454097" cy="1261207"/>
            <a:chOff x="5712196" y="17257372"/>
            <a:chExt cx="1454097" cy="1261207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FBD75D20-F59C-594A-B054-32B10322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12196" y="17257372"/>
              <a:ext cx="1454097" cy="1261207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E7AEB5B-B6BA-F649-BE23-E54F8B39608D}"/>
                </a:ext>
              </a:extLst>
            </p:cNvPr>
            <p:cNvSpPr txBox="1"/>
            <p:nvPr/>
          </p:nvSpPr>
          <p:spPr>
            <a:xfrm>
              <a:off x="6044709" y="17489644"/>
              <a:ext cx="789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Gill Sans MT" panose="020B0502020104020203" pitchFamily="34" charset="77"/>
                </a:rPr>
                <a:t>Assessed work</a:t>
              </a:r>
            </a:p>
          </p:txBody>
        </p:sp>
      </p:grpSp>
      <p:sp>
        <p:nvSpPr>
          <p:cNvPr id="171" name="Oval 170">
            <a:extLst>
              <a:ext uri="{FF2B5EF4-FFF2-40B4-BE49-F238E27FC236}">
                <a16:creationId xmlns:a16="http://schemas.microsoft.com/office/drawing/2014/main" id="{F341F2A3-668B-5A49-BF97-3D69F8F77E44}"/>
              </a:ext>
            </a:extLst>
          </p:cNvPr>
          <p:cNvSpPr/>
          <p:nvPr/>
        </p:nvSpPr>
        <p:spPr>
          <a:xfrm>
            <a:off x="5430451" y="15163483"/>
            <a:ext cx="1270000" cy="127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Gill Sans MT" panose="020B0502020104020203" pitchFamily="34" charset="77"/>
              </a:rPr>
              <a:t>Theory: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Gill Sans MT" panose="020B0502020104020203" pitchFamily="34" charset="77"/>
              </a:rPr>
              <a:t>LO3 Understand how H&amp;C provision meets H&amp;S requirements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1BAA7243-D799-8A41-9BDB-585F7698A6C6}"/>
              </a:ext>
            </a:extLst>
          </p:cNvPr>
          <p:cNvSpPr/>
          <p:nvPr/>
        </p:nvSpPr>
        <p:spPr>
          <a:xfrm>
            <a:off x="10621610" y="15150919"/>
            <a:ext cx="1270000" cy="127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Practical skills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A01DE57-0184-1945-8FF2-6CC6D92F32F8}"/>
              </a:ext>
            </a:extLst>
          </p:cNvPr>
          <p:cNvSpPr txBox="1"/>
          <p:nvPr/>
        </p:nvSpPr>
        <p:spPr>
          <a:xfrm>
            <a:off x="8007220" y="16155933"/>
            <a:ext cx="277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Plan and make high level dishes with accompaniments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F075353-7DDA-4649-A97B-751BB050AA04}"/>
              </a:ext>
            </a:extLst>
          </p:cNvPr>
          <p:cNvSpPr/>
          <p:nvPr/>
        </p:nvSpPr>
        <p:spPr>
          <a:xfrm>
            <a:off x="5627878" y="17123687"/>
            <a:ext cx="1270000" cy="1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Gill Sans MT" panose="020B0502020104020203" pitchFamily="34" charset="77"/>
              </a:rPr>
              <a:t>Classroom mock exam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4878B5A-EC57-4B44-808F-E93C90E5C096}"/>
              </a:ext>
            </a:extLst>
          </p:cNvPr>
          <p:cNvSpPr/>
          <p:nvPr/>
        </p:nvSpPr>
        <p:spPr>
          <a:xfrm>
            <a:off x="2281000" y="9929593"/>
            <a:ext cx="19273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Gill Sans MT" panose="020B0502020104020203" pitchFamily="34" charset="77"/>
              </a:rPr>
              <a:t>Classroom assessments and RAPs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LO3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LO4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0E35D9-39AA-1446-B34A-EC47892BAE41}"/>
              </a:ext>
            </a:extLst>
          </p:cNvPr>
          <p:cNvGrpSpPr/>
          <p:nvPr/>
        </p:nvGrpSpPr>
        <p:grpSpPr>
          <a:xfrm>
            <a:off x="4665758" y="8812763"/>
            <a:ext cx="1833859" cy="1625917"/>
            <a:chOff x="4745968" y="8812763"/>
            <a:chExt cx="1833859" cy="1625917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786F5478-6EDE-B04D-9842-A79C6F291766}"/>
                </a:ext>
              </a:extLst>
            </p:cNvPr>
            <p:cNvSpPr/>
            <p:nvPr/>
          </p:nvSpPr>
          <p:spPr>
            <a:xfrm>
              <a:off x="4745968" y="8812763"/>
              <a:ext cx="1833859" cy="162591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833859"/>
                        <a:gd name="connsiteY0" fmla="*/ 270992 h 1625917"/>
                        <a:gd name="connsiteX1" fmla="*/ 270992 w 1833859"/>
                        <a:gd name="connsiteY1" fmla="*/ 0 h 1625917"/>
                        <a:gd name="connsiteX2" fmla="*/ 714536 w 1833859"/>
                        <a:gd name="connsiteY2" fmla="*/ 0 h 1625917"/>
                        <a:gd name="connsiteX3" fmla="*/ 1119323 w 1833859"/>
                        <a:gd name="connsiteY3" fmla="*/ 0 h 1625917"/>
                        <a:gd name="connsiteX4" fmla="*/ 1562867 w 1833859"/>
                        <a:gd name="connsiteY4" fmla="*/ 0 h 1625917"/>
                        <a:gd name="connsiteX5" fmla="*/ 1833859 w 1833859"/>
                        <a:gd name="connsiteY5" fmla="*/ 270992 h 1625917"/>
                        <a:gd name="connsiteX6" fmla="*/ 1833859 w 1833859"/>
                        <a:gd name="connsiteY6" fmla="*/ 791280 h 1625917"/>
                        <a:gd name="connsiteX7" fmla="*/ 1833859 w 1833859"/>
                        <a:gd name="connsiteY7" fmla="*/ 1354925 h 1625917"/>
                        <a:gd name="connsiteX8" fmla="*/ 1562867 w 1833859"/>
                        <a:gd name="connsiteY8" fmla="*/ 1625917 h 1625917"/>
                        <a:gd name="connsiteX9" fmla="*/ 1106405 w 1833859"/>
                        <a:gd name="connsiteY9" fmla="*/ 1625917 h 1625917"/>
                        <a:gd name="connsiteX10" fmla="*/ 662861 w 1833859"/>
                        <a:gd name="connsiteY10" fmla="*/ 1625917 h 1625917"/>
                        <a:gd name="connsiteX11" fmla="*/ 270992 w 1833859"/>
                        <a:gd name="connsiteY11" fmla="*/ 1625917 h 1625917"/>
                        <a:gd name="connsiteX12" fmla="*/ 0 w 1833859"/>
                        <a:gd name="connsiteY12" fmla="*/ 1354925 h 1625917"/>
                        <a:gd name="connsiteX13" fmla="*/ 0 w 1833859"/>
                        <a:gd name="connsiteY13" fmla="*/ 812959 h 1625917"/>
                        <a:gd name="connsiteX14" fmla="*/ 0 w 1833859"/>
                        <a:gd name="connsiteY14" fmla="*/ 270992 h 1625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833859" h="1625917" fill="none" extrusionOk="0">
                          <a:moveTo>
                            <a:pt x="0" y="270992"/>
                          </a:moveTo>
                          <a:cubicBezTo>
                            <a:pt x="-1974" y="117304"/>
                            <a:pt x="121971" y="-8717"/>
                            <a:pt x="270992" y="0"/>
                          </a:cubicBezTo>
                          <a:cubicBezTo>
                            <a:pt x="416574" y="-10544"/>
                            <a:pt x="579006" y="41618"/>
                            <a:pt x="714536" y="0"/>
                          </a:cubicBezTo>
                          <a:cubicBezTo>
                            <a:pt x="850066" y="-41618"/>
                            <a:pt x="918865" y="19942"/>
                            <a:pt x="1119323" y="0"/>
                          </a:cubicBezTo>
                          <a:cubicBezTo>
                            <a:pt x="1319781" y="-19942"/>
                            <a:pt x="1350593" y="44301"/>
                            <a:pt x="1562867" y="0"/>
                          </a:cubicBezTo>
                          <a:cubicBezTo>
                            <a:pt x="1746930" y="-7278"/>
                            <a:pt x="1835252" y="134551"/>
                            <a:pt x="1833859" y="270992"/>
                          </a:cubicBezTo>
                          <a:cubicBezTo>
                            <a:pt x="1877357" y="461355"/>
                            <a:pt x="1806892" y="672059"/>
                            <a:pt x="1833859" y="791280"/>
                          </a:cubicBezTo>
                          <a:cubicBezTo>
                            <a:pt x="1860826" y="910501"/>
                            <a:pt x="1824540" y="1179937"/>
                            <a:pt x="1833859" y="1354925"/>
                          </a:cubicBezTo>
                          <a:cubicBezTo>
                            <a:pt x="1837283" y="1494060"/>
                            <a:pt x="1730971" y="1645854"/>
                            <a:pt x="1562867" y="1625917"/>
                          </a:cubicBezTo>
                          <a:cubicBezTo>
                            <a:pt x="1370558" y="1629950"/>
                            <a:pt x="1274919" y="1572803"/>
                            <a:pt x="1106405" y="1625917"/>
                          </a:cubicBezTo>
                          <a:cubicBezTo>
                            <a:pt x="937891" y="1679031"/>
                            <a:pt x="784689" y="1596793"/>
                            <a:pt x="662861" y="1625917"/>
                          </a:cubicBezTo>
                          <a:cubicBezTo>
                            <a:pt x="541033" y="1655041"/>
                            <a:pt x="423698" y="1619839"/>
                            <a:pt x="270992" y="1625917"/>
                          </a:cubicBezTo>
                          <a:cubicBezTo>
                            <a:pt x="118774" y="1633877"/>
                            <a:pt x="-3626" y="1493172"/>
                            <a:pt x="0" y="1354925"/>
                          </a:cubicBezTo>
                          <a:cubicBezTo>
                            <a:pt x="-34178" y="1128754"/>
                            <a:pt x="31105" y="1056067"/>
                            <a:pt x="0" y="812959"/>
                          </a:cubicBezTo>
                          <a:cubicBezTo>
                            <a:pt x="-31105" y="569851"/>
                            <a:pt x="47270" y="480837"/>
                            <a:pt x="0" y="270992"/>
                          </a:cubicBezTo>
                          <a:close/>
                        </a:path>
                        <a:path w="1833859" h="1625917" stroke="0" extrusionOk="0">
                          <a:moveTo>
                            <a:pt x="0" y="270992"/>
                          </a:moveTo>
                          <a:cubicBezTo>
                            <a:pt x="-9295" y="115593"/>
                            <a:pt x="91642" y="11141"/>
                            <a:pt x="270992" y="0"/>
                          </a:cubicBezTo>
                          <a:cubicBezTo>
                            <a:pt x="486412" y="-1081"/>
                            <a:pt x="562655" y="50335"/>
                            <a:pt x="727455" y="0"/>
                          </a:cubicBezTo>
                          <a:cubicBezTo>
                            <a:pt x="892255" y="-50335"/>
                            <a:pt x="1047664" y="21232"/>
                            <a:pt x="1145161" y="0"/>
                          </a:cubicBezTo>
                          <a:cubicBezTo>
                            <a:pt x="1242658" y="-21232"/>
                            <a:pt x="1392239" y="38238"/>
                            <a:pt x="1562867" y="0"/>
                          </a:cubicBezTo>
                          <a:cubicBezTo>
                            <a:pt x="1702206" y="-33260"/>
                            <a:pt x="1841900" y="91573"/>
                            <a:pt x="1833859" y="270992"/>
                          </a:cubicBezTo>
                          <a:cubicBezTo>
                            <a:pt x="1863223" y="516252"/>
                            <a:pt x="1790214" y="667975"/>
                            <a:pt x="1833859" y="791280"/>
                          </a:cubicBezTo>
                          <a:cubicBezTo>
                            <a:pt x="1877504" y="914585"/>
                            <a:pt x="1784406" y="1150544"/>
                            <a:pt x="1833859" y="1354925"/>
                          </a:cubicBezTo>
                          <a:cubicBezTo>
                            <a:pt x="1822731" y="1522999"/>
                            <a:pt x="1687203" y="1596539"/>
                            <a:pt x="1562867" y="1625917"/>
                          </a:cubicBezTo>
                          <a:cubicBezTo>
                            <a:pt x="1413719" y="1631629"/>
                            <a:pt x="1317624" y="1614389"/>
                            <a:pt x="1158080" y="1625917"/>
                          </a:cubicBezTo>
                          <a:cubicBezTo>
                            <a:pt x="998536" y="1637445"/>
                            <a:pt x="911239" y="1605458"/>
                            <a:pt x="727455" y="1625917"/>
                          </a:cubicBezTo>
                          <a:cubicBezTo>
                            <a:pt x="543671" y="1646376"/>
                            <a:pt x="489586" y="1617256"/>
                            <a:pt x="270992" y="1625917"/>
                          </a:cubicBezTo>
                          <a:cubicBezTo>
                            <a:pt x="142876" y="1652313"/>
                            <a:pt x="7400" y="1498111"/>
                            <a:pt x="0" y="1354925"/>
                          </a:cubicBezTo>
                          <a:cubicBezTo>
                            <a:pt x="-24345" y="1098613"/>
                            <a:pt x="47771" y="1066635"/>
                            <a:pt x="0" y="812959"/>
                          </a:cubicBezTo>
                          <a:cubicBezTo>
                            <a:pt x="-47771" y="559283"/>
                            <a:pt x="46367" y="505211"/>
                            <a:pt x="0" y="27099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0222B2D-89C8-EE47-A71A-F3ED4132D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9236" t="23524" r="8157" b="28724"/>
            <a:stretch/>
          </p:blipFill>
          <p:spPr>
            <a:xfrm>
              <a:off x="5002460" y="9108641"/>
              <a:ext cx="1281150" cy="540013"/>
            </a:xfrm>
            <a:prstGeom prst="rect">
              <a:avLst/>
            </a:prstGeom>
          </p:spPr>
        </p:pic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1076E86-C307-7C41-A296-176A6067FBAF}"/>
                </a:ext>
              </a:extLst>
            </p:cNvPr>
            <p:cNvSpPr/>
            <p:nvPr/>
          </p:nvSpPr>
          <p:spPr>
            <a:xfrm>
              <a:off x="4778260" y="9667983"/>
              <a:ext cx="1763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NEA written element deadline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94501B2-FAD8-0443-845D-8121D0E6D375}"/>
              </a:ext>
            </a:extLst>
          </p:cNvPr>
          <p:cNvGrpSpPr/>
          <p:nvPr/>
        </p:nvGrpSpPr>
        <p:grpSpPr>
          <a:xfrm>
            <a:off x="2301001" y="6902577"/>
            <a:ext cx="1833859" cy="1625917"/>
            <a:chOff x="4745968" y="8812763"/>
            <a:chExt cx="1833859" cy="1625917"/>
          </a:xfrm>
        </p:grpSpPr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E2723F17-87E6-8348-A777-6555CEA361B9}"/>
                </a:ext>
              </a:extLst>
            </p:cNvPr>
            <p:cNvSpPr/>
            <p:nvPr/>
          </p:nvSpPr>
          <p:spPr>
            <a:xfrm>
              <a:off x="4745968" y="8812763"/>
              <a:ext cx="1833859" cy="162591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833859"/>
                        <a:gd name="connsiteY0" fmla="*/ 270992 h 1625917"/>
                        <a:gd name="connsiteX1" fmla="*/ 270992 w 1833859"/>
                        <a:gd name="connsiteY1" fmla="*/ 0 h 1625917"/>
                        <a:gd name="connsiteX2" fmla="*/ 714536 w 1833859"/>
                        <a:gd name="connsiteY2" fmla="*/ 0 h 1625917"/>
                        <a:gd name="connsiteX3" fmla="*/ 1119323 w 1833859"/>
                        <a:gd name="connsiteY3" fmla="*/ 0 h 1625917"/>
                        <a:gd name="connsiteX4" fmla="*/ 1562867 w 1833859"/>
                        <a:gd name="connsiteY4" fmla="*/ 0 h 1625917"/>
                        <a:gd name="connsiteX5" fmla="*/ 1833859 w 1833859"/>
                        <a:gd name="connsiteY5" fmla="*/ 270992 h 1625917"/>
                        <a:gd name="connsiteX6" fmla="*/ 1833859 w 1833859"/>
                        <a:gd name="connsiteY6" fmla="*/ 791280 h 1625917"/>
                        <a:gd name="connsiteX7" fmla="*/ 1833859 w 1833859"/>
                        <a:gd name="connsiteY7" fmla="*/ 1354925 h 1625917"/>
                        <a:gd name="connsiteX8" fmla="*/ 1562867 w 1833859"/>
                        <a:gd name="connsiteY8" fmla="*/ 1625917 h 1625917"/>
                        <a:gd name="connsiteX9" fmla="*/ 1106405 w 1833859"/>
                        <a:gd name="connsiteY9" fmla="*/ 1625917 h 1625917"/>
                        <a:gd name="connsiteX10" fmla="*/ 662861 w 1833859"/>
                        <a:gd name="connsiteY10" fmla="*/ 1625917 h 1625917"/>
                        <a:gd name="connsiteX11" fmla="*/ 270992 w 1833859"/>
                        <a:gd name="connsiteY11" fmla="*/ 1625917 h 1625917"/>
                        <a:gd name="connsiteX12" fmla="*/ 0 w 1833859"/>
                        <a:gd name="connsiteY12" fmla="*/ 1354925 h 1625917"/>
                        <a:gd name="connsiteX13" fmla="*/ 0 w 1833859"/>
                        <a:gd name="connsiteY13" fmla="*/ 812959 h 1625917"/>
                        <a:gd name="connsiteX14" fmla="*/ 0 w 1833859"/>
                        <a:gd name="connsiteY14" fmla="*/ 270992 h 1625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833859" h="1625917" fill="none" extrusionOk="0">
                          <a:moveTo>
                            <a:pt x="0" y="270992"/>
                          </a:moveTo>
                          <a:cubicBezTo>
                            <a:pt x="-1974" y="117304"/>
                            <a:pt x="121971" y="-8717"/>
                            <a:pt x="270992" y="0"/>
                          </a:cubicBezTo>
                          <a:cubicBezTo>
                            <a:pt x="416574" y="-10544"/>
                            <a:pt x="579006" y="41618"/>
                            <a:pt x="714536" y="0"/>
                          </a:cubicBezTo>
                          <a:cubicBezTo>
                            <a:pt x="850066" y="-41618"/>
                            <a:pt x="918865" y="19942"/>
                            <a:pt x="1119323" y="0"/>
                          </a:cubicBezTo>
                          <a:cubicBezTo>
                            <a:pt x="1319781" y="-19942"/>
                            <a:pt x="1350593" y="44301"/>
                            <a:pt x="1562867" y="0"/>
                          </a:cubicBezTo>
                          <a:cubicBezTo>
                            <a:pt x="1746930" y="-7278"/>
                            <a:pt x="1835252" y="134551"/>
                            <a:pt x="1833859" y="270992"/>
                          </a:cubicBezTo>
                          <a:cubicBezTo>
                            <a:pt x="1877357" y="461355"/>
                            <a:pt x="1806892" y="672059"/>
                            <a:pt x="1833859" y="791280"/>
                          </a:cubicBezTo>
                          <a:cubicBezTo>
                            <a:pt x="1860826" y="910501"/>
                            <a:pt x="1824540" y="1179937"/>
                            <a:pt x="1833859" y="1354925"/>
                          </a:cubicBezTo>
                          <a:cubicBezTo>
                            <a:pt x="1837283" y="1494060"/>
                            <a:pt x="1730971" y="1645854"/>
                            <a:pt x="1562867" y="1625917"/>
                          </a:cubicBezTo>
                          <a:cubicBezTo>
                            <a:pt x="1370558" y="1629950"/>
                            <a:pt x="1274919" y="1572803"/>
                            <a:pt x="1106405" y="1625917"/>
                          </a:cubicBezTo>
                          <a:cubicBezTo>
                            <a:pt x="937891" y="1679031"/>
                            <a:pt x="784689" y="1596793"/>
                            <a:pt x="662861" y="1625917"/>
                          </a:cubicBezTo>
                          <a:cubicBezTo>
                            <a:pt x="541033" y="1655041"/>
                            <a:pt x="423698" y="1619839"/>
                            <a:pt x="270992" y="1625917"/>
                          </a:cubicBezTo>
                          <a:cubicBezTo>
                            <a:pt x="118774" y="1633877"/>
                            <a:pt x="-3626" y="1493172"/>
                            <a:pt x="0" y="1354925"/>
                          </a:cubicBezTo>
                          <a:cubicBezTo>
                            <a:pt x="-34178" y="1128754"/>
                            <a:pt x="31105" y="1056067"/>
                            <a:pt x="0" y="812959"/>
                          </a:cubicBezTo>
                          <a:cubicBezTo>
                            <a:pt x="-31105" y="569851"/>
                            <a:pt x="47270" y="480837"/>
                            <a:pt x="0" y="270992"/>
                          </a:cubicBezTo>
                          <a:close/>
                        </a:path>
                        <a:path w="1833859" h="1625917" stroke="0" extrusionOk="0">
                          <a:moveTo>
                            <a:pt x="0" y="270992"/>
                          </a:moveTo>
                          <a:cubicBezTo>
                            <a:pt x="-9295" y="115593"/>
                            <a:pt x="91642" y="11141"/>
                            <a:pt x="270992" y="0"/>
                          </a:cubicBezTo>
                          <a:cubicBezTo>
                            <a:pt x="486412" y="-1081"/>
                            <a:pt x="562655" y="50335"/>
                            <a:pt x="727455" y="0"/>
                          </a:cubicBezTo>
                          <a:cubicBezTo>
                            <a:pt x="892255" y="-50335"/>
                            <a:pt x="1047664" y="21232"/>
                            <a:pt x="1145161" y="0"/>
                          </a:cubicBezTo>
                          <a:cubicBezTo>
                            <a:pt x="1242658" y="-21232"/>
                            <a:pt x="1392239" y="38238"/>
                            <a:pt x="1562867" y="0"/>
                          </a:cubicBezTo>
                          <a:cubicBezTo>
                            <a:pt x="1702206" y="-33260"/>
                            <a:pt x="1841900" y="91573"/>
                            <a:pt x="1833859" y="270992"/>
                          </a:cubicBezTo>
                          <a:cubicBezTo>
                            <a:pt x="1863223" y="516252"/>
                            <a:pt x="1790214" y="667975"/>
                            <a:pt x="1833859" y="791280"/>
                          </a:cubicBezTo>
                          <a:cubicBezTo>
                            <a:pt x="1877504" y="914585"/>
                            <a:pt x="1784406" y="1150544"/>
                            <a:pt x="1833859" y="1354925"/>
                          </a:cubicBezTo>
                          <a:cubicBezTo>
                            <a:pt x="1822731" y="1522999"/>
                            <a:pt x="1687203" y="1596539"/>
                            <a:pt x="1562867" y="1625917"/>
                          </a:cubicBezTo>
                          <a:cubicBezTo>
                            <a:pt x="1413719" y="1631629"/>
                            <a:pt x="1317624" y="1614389"/>
                            <a:pt x="1158080" y="1625917"/>
                          </a:cubicBezTo>
                          <a:cubicBezTo>
                            <a:pt x="998536" y="1637445"/>
                            <a:pt x="911239" y="1605458"/>
                            <a:pt x="727455" y="1625917"/>
                          </a:cubicBezTo>
                          <a:cubicBezTo>
                            <a:pt x="543671" y="1646376"/>
                            <a:pt x="489586" y="1617256"/>
                            <a:pt x="270992" y="1625917"/>
                          </a:cubicBezTo>
                          <a:cubicBezTo>
                            <a:pt x="142876" y="1652313"/>
                            <a:pt x="7400" y="1498111"/>
                            <a:pt x="0" y="1354925"/>
                          </a:cubicBezTo>
                          <a:cubicBezTo>
                            <a:pt x="-24345" y="1098613"/>
                            <a:pt x="47771" y="1066635"/>
                            <a:pt x="0" y="812959"/>
                          </a:cubicBezTo>
                          <a:cubicBezTo>
                            <a:pt x="-47771" y="559283"/>
                            <a:pt x="46367" y="505211"/>
                            <a:pt x="0" y="270992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8998E6D4-04B2-9C42-997D-906CEF4410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9236" t="23524" r="8157" b="28724"/>
            <a:stretch/>
          </p:blipFill>
          <p:spPr>
            <a:xfrm>
              <a:off x="5002460" y="9108641"/>
              <a:ext cx="1281150" cy="540013"/>
            </a:xfrm>
            <a:prstGeom prst="rect">
              <a:avLst/>
            </a:prstGeom>
          </p:spPr>
        </p:pic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D32D831-51F4-3949-9973-75F6EB258ADF}"/>
                </a:ext>
              </a:extLst>
            </p:cNvPr>
            <p:cNvSpPr/>
            <p:nvPr/>
          </p:nvSpPr>
          <p:spPr>
            <a:xfrm>
              <a:off x="4778260" y="9667983"/>
              <a:ext cx="1763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NEA final </a:t>
              </a:r>
            </a:p>
            <a:p>
              <a:pPr algn="ctr"/>
              <a:r>
                <a:rPr lang="en-GB" sz="1400" b="1" dirty="0">
                  <a:solidFill>
                    <a:srgbClr val="FF0000"/>
                  </a:solidFill>
                  <a:latin typeface="Gill Sans MT" panose="020B0502020104020203" pitchFamily="34" charset="77"/>
                </a:rPr>
                <a:t>deadline</a:t>
              </a:r>
            </a:p>
          </p:txBody>
        </p:sp>
      </p:grpSp>
      <p:pic>
        <p:nvPicPr>
          <p:cNvPr id="206" name="Picture 20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2B02B15-6970-4741-B030-9CA256EDEF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4596" y="20197851"/>
            <a:ext cx="1727200" cy="990600"/>
          </a:xfrm>
          <a:prstGeom prst="rect">
            <a:avLst/>
          </a:prstGeom>
        </p:spPr>
      </p:pic>
      <p:pic>
        <p:nvPicPr>
          <p:cNvPr id="207" name="Picture 20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A92423E-B0E1-8B44-9A9D-871E946851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7649" y="14491861"/>
            <a:ext cx="1727200" cy="990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DD8AEE-6A7C-EF4C-8A6F-95EB26D89E8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111" b="85185" l="4571" r="86143">
                        <a14:foregroundMark x1="10143" y1="43704" x2="10143" y2="43704"/>
                        <a14:foregroundMark x1="4714" y1="42815" x2="4714" y2="42815"/>
                        <a14:foregroundMark x1="17714" y1="62963" x2="17714" y2="62963"/>
                        <a14:foregroundMark x1="29000" y1="62963" x2="29000" y2="62963"/>
                        <a14:foregroundMark x1="76571" y1="64296" x2="76571" y2="64296"/>
                        <a14:foregroundMark x1="86143" y1="85185" x2="86143" y2="85185"/>
                      </a14:backgroundRemoval>
                    </a14:imgEffect>
                  </a14:imgLayer>
                </a14:imgProps>
              </a:ext>
            </a:extLst>
          </a:blip>
          <a:srcRect l="3600" t="2842" r="8359" b="10047"/>
          <a:stretch/>
        </p:blipFill>
        <p:spPr>
          <a:xfrm rot="20242223" flipH="1">
            <a:off x="4502117" y="1620204"/>
            <a:ext cx="1518831" cy="1446968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:a16="http://schemas.microsoft.com/office/drawing/2014/main" id="{EBEDAD31-7759-1347-A0FD-220B02EE3A01}"/>
              </a:ext>
            </a:extLst>
          </p:cNvPr>
          <p:cNvSpPr txBox="1"/>
          <p:nvPr/>
        </p:nvSpPr>
        <p:spPr>
          <a:xfrm>
            <a:off x="10583245" y="12430670"/>
            <a:ext cx="277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Plan and make high level dishes with accompaniments</a:t>
            </a:r>
          </a:p>
        </p:txBody>
      </p:sp>
      <p:pic>
        <p:nvPicPr>
          <p:cNvPr id="209" name="Picture 20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8343B75-3BF1-CF43-8EFB-A6DC46A2BF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3024" y="10526566"/>
            <a:ext cx="1727200" cy="990600"/>
          </a:xfrm>
          <a:prstGeom prst="rect">
            <a:avLst/>
          </a:prstGeom>
        </p:spPr>
      </p:pic>
      <p:grpSp>
        <p:nvGrpSpPr>
          <p:cNvPr id="270" name="Group 269">
            <a:extLst>
              <a:ext uri="{FF2B5EF4-FFF2-40B4-BE49-F238E27FC236}">
                <a16:creationId xmlns:a16="http://schemas.microsoft.com/office/drawing/2014/main" id="{2CFDFCDB-B4AE-1C45-94E8-7F46326F8B34}"/>
              </a:ext>
            </a:extLst>
          </p:cNvPr>
          <p:cNvGrpSpPr/>
          <p:nvPr/>
        </p:nvGrpSpPr>
        <p:grpSpPr>
          <a:xfrm>
            <a:off x="5678380" y="2982552"/>
            <a:ext cx="1306247" cy="1287628"/>
            <a:chOff x="11604577" y="17099541"/>
            <a:chExt cx="1306247" cy="1287628"/>
          </a:xfrm>
        </p:grpSpPr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7CE513D6-05FA-8343-834B-85A82710D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7593" b="82593" l="7200" r="45200">
                          <a14:foregroundMark x1="14900" y1="50926" x2="14900" y2="50926"/>
                          <a14:foregroundMark x1="20200" y1="47685" x2="20200" y2="47685"/>
                          <a14:foregroundMark x1="45300" y1="63148" x2="45300" y2="63148"/>
                          <a14:foregroundMark x1="28300" y1="82593" x2="28300" y2="82593"/>
                          <a14:foregroundMark x1="7200" y1="66667" x2="7200" y2="66667"/>
                        </a14:backgroundRemoval>
                      </a14:imgEffect>
                    </a14:imgLayer>
                  </a14:imgProps>
                </a:ext>
              </a:extLst>
            </a:blip>
            <a:srcRect l="5556" t="46454" r="52796" b="15532"/>
            <a:stretch/>
          </p:blipFill>
          <p:spPr>
            <a:xfrm>
              <a:off x="11604577" y="17099541"/>
              <a:ext cx="1306247" cy="1287628"/>
            </a:xfrm>
            <a:prstGeom prst="rect">
              <a:avLst/>
            </a:prstGeom>
          </p:spPr>
        </p:pic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07619775-504E-E143-B4CB-F4F0CF0F2BBF}"/>
                </a:ext>
              </a:extLst>
            </p:cNvPr>
            <p:cNvSpPr/>
            <p:nvPr/>
          </p:nvSpPr>
          <p:spPr>
            <a:xfrm>
              <a:off x="11827998" y="17427057"/>
              <a:ext cx="892100" cy="588216"/>
            </a:xfrm>
            <a:prstGeom prst="rect">
              <a:avLst/>
            </a:prstGeom>
            <a:solidFill>
              <a:srgbClr val="FED631"/>
            </a:solidFill>
            <a:ln>
              <a:solidFill>
                <a:srgbClr val="FED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Gill Sans MT" panose="020B0502020104020203" pitchFamily="34" charset="77"/>
                </a:rPr>
                <a:t>Year 11 exam</a:t>
              </a:r>
            </a:p>
          </p:txBody>
        </p:sp>
      </p:grpSp>
      <p:pic>
        <p:nvPicPr>
          <p:cNvPr id="211" name="Picture 210" descr="A picture containing toy&#10;&#10;Description automatically generated">
            <a:extLst>
              <a:ext uri="{FF2B5EF4-FFF2-40B4-BE49-F238E27FC236}">
                <a16:creationId xmlns:a16="http://schemas.microsoft.com/office/drawing/2014/main" id="{35C23438-4FD5-E84C-874B-092B9EA451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87003" y="18205636"/>
            <a:ext cx="495300" cy="1282700"/>
          </a:xfrm>
          <a:prstGeom prst="rect">
            <a:avLst/>
          </a:prstGeom>
        </p:spPr>
      </p:pic>
      <p:pic>
        <p:nvPicPr>
          <p:cNvPr id="212" name="Picture 211" descr="A picture containing toy&#10;&#10;Description automatically generated">
            <a:extLst>
              <a:ext uri="{FF2B5EF4-FFF2-40B4-BE49-F238E27FC236}">
                <a16:creationId xmlns:a16="http://schemas.microsoft.com/office/drawing/2014/main" id="{8DBBF309-225E-2F45-8C8C-54A1E4851A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12105" y="18144011"/>
            <a:ext cx="1016000" cy="1333500"/>
          </a:xfrm>
          <a:prstGeom prst="rect">
            <a:avLst/>
          </a:prstGeom>
        </p:spPr>
      </p:pic>
      <p:pic>
        <p:nvPicPr>
          <p:cNvPr id="213" name="Picture 212" descr="A close up of a toy&#10;&#10;Description automatically generated">
            <a:extLst>
              <a:ext uri="{FF2B5EF4-FFF2-40B4-BE49-F238E27FC236}">
                <a16:creationId xmlns:a16="http://schemas.microsoft.com/office/drawing/2014/main" id="{260E58F2-219A-5F43-A92E-92F8A55D14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98953" y="18227847"/>
            <a:ext cx="914400" cy="927100"/>
          </a:xfrm>
          <a:prstGeom prst="rect">
            <a:avLst/>
          </a:prstGeom>
        </p:spPr>
      </p:pic>
      <p:sp>
        <p:nvSpPr>
          <p:cNvPr id="214" name="Oval 213">
            <a:extLst>
              <a:ext uri="{FF2B5EF4-FFF2-40B4-BE49-F238E27FC236}">
                <a16:creationId xmlns:a16="http://schemas.microsoft.com/office/drawing/2014/main" id="{898CE401-D086-B240-8DD1-49E82CE29023}"/>
              </a:ext>
            </a:extLst>
          </p:cNvPr>
          <p:cNvSpPr/>
          <p:nvPr/>
        </p:nvSpPr>
        <p:spPr>
          <a:xfrm>
            <a:off x="8365140" y="4982010"/>
            <a:ext cx="1270000" cy="1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Gill Sans MT" panose="020B0502020104020203" pitchFamily="34" charset="77"/>
              </a:rPr>
              <a:t>Classroom mock exam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DFEE9D2-0F0D-9D42-9F9B-43E08FC20A21}"/>
              </a:ext>
            </a:extLst>
          </p:cNvPr>
          <p:cNvSpPr/>
          <p:nvPr/>
        </p:nvSpPr>
        <p:spPr>
          <a:xfrm>
            <a:off x="10707043" y="7894598"/>
            <a:ext cx="19273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latin typeface="Gill Sans MT" panose="020B0502020104020203" pitchFamily="34" charset="77"/>
              </a:rPr>
              <a:t>Classroom assessments and RAPs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LO1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LO2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LO3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LO4</a:t>
            </a:r>
          </a:p>
          <a:p>
            <a:pPr marL="285750" indent="-285750" algn="r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LO5</a:t>
            </a: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1674B1EB-5F54-7C41-8453-FC1EDBC5C3C5}"/>
              </a:ext>
            </a:extLst>
          </p:cNvPr>
          <p:cNvSpPr/>
          <p:nvPr/>
        </p:nvSpPr>
        <p:spPr>
          <a:xfrm>
            <a:off x="5300881" y="7055702"/>
            <a:ext cx="1270000" cy="127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Theory: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Review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Recall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Retain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B7EA4BE-3FC2-844C-AFC7-C6B663AB8E07}"/>
              </a:ext>
            </a:extLst>
          </p:cNvPr>
          <p:cNvSpPr/>
          <p:nvPr/>
        </p:nvSpPr>
        <p:spPr>
          <a:xfrm>
            <a:off x="3627623" y="13081982"/>
            <a:ext cx="1270000" cy="127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Gill Sans MT" panose="020B0502020104020203" pitchFamily="34" charset="77"/>
              </a:rPr>
              <a:t>Theory: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Gill Sans MT" panose="020B0502020104020203" pitchFamily="34" charset="77"/>
              </a:rPr>
              <a:t>LO5 Be able to propose a hospitality and catering provision to meet specific requirements 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AC4FA768-CEE2-294D-88EA-F9725908991E}"/>
              </a:ext>
            </a:extLst>
          </p:cNvPr>
          <p:cNvSpPr/>
          <p:nvPr/>
        </p:nvSpPr>
        <p:spPr>
          <a:xfrm>
            <a:off x="2579175" y="12334324"/>
            <a:ext cx="3704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AC5.1 review options for hospitality and catering provision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>
                <a:latin typeface="Gill Sans MT" panose="020B0502020104020203" pitchFamily="34" charset="77"/>
              </a:rPr>
              <a:t>AC5.2 recommend options for hospitality provision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8498473-5847-0040-9333-D43B860E479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669" t="16474" r="19454" b="14087"/>
          <a:stretch/>
        </p:blipFill>
        <p:spPr>
          <a:xfrm>
            <a:off x="9196661" y="12245761"/>
            <a:ext cx="957935" cy="1129792"/>
          </a:xfrm>
          <a:prstGeom prst="rect">
            <a:avLst/>
          </a:prstGeom>
        </p:spPr>
      </p:pic>
      <p:sp>
        <p:nvSpPr>
          <p:cNvPr id="219" name="Oval 218">
            <a:extLst>
              <a:ext uri="{FF2B5EF4-FFF2-40B4-BE49-F238E27FC236}">
                <a16:creationId xmlns:a16="http://schemas.microsoft.com/office/drawing/2014/main" id="{37B9593E-4644-C140-9D23-1DEB19EC7554}"/>
              </a:ext>
            </a:extLst>
          </p:cNvPr>
          <p:cNvSpPr/>
          <p:nvPr/>
        </p:nvSpPr>
        <p:spPr>
          <a:xfrm>
            <a:off x="9303593" y="9032983"/>
            <a:ext cx="1270000" cy="127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Practical skills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7237435-C222-9C47-ABF4-F7F825217D3B}"/>
              </a:ext>
            </a:extLst>
          </p:cNvPr>
          <p:cNvSpPr txBox="1"/>
          <p:nvPr/>
        </p:nvSpPr>
        <p:spPr>
          <a:xfrm>
            <a:off x="10526135" y="9968663"/>
            <a:ext cx="2776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High level skills focus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66803473-B544-B941-B4A2-E133B338C7C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1669" t="16474" r="19454" b="14087"/>
          <a:stretch/>
        </p:blipFill>
        <p:spPr>
          <a:xfrm>
            <a:off x="11174778" y="4213648"/>
            <a:ext cx="957935" cy="112979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7C51EE7-A5DA-7C46-9FB3-288CEA76A7CE}"/>
              </a:ext>
            </a:extLst>
          </p:cNvPr>
          <p:cNvGrpSpPr/>
          <p:nvPr/>
        </p:nvGrpSpPr>
        <p:grpSpPr>
          <a:xfrm>
            <a:off x="6331504" y="6568641"/>
            <a:ext cx="783360" cy="783360"/>
            <a:chOff x="9702918" y="4550159"/>
            <a:chExt cx="1905000" cy="1905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6F271B-6D14-6942-9CE1-3FFF8F50E29D}"/>
                </a:ext>
              </a:extLst>
            </p:cNvPr>
            <p:cNvSpPr/>
            <p:nvPr/>
          </p:nvSpPr>
          <p:spPr>
            <a:xfrm>
              <a:off x="9811038" y="4704472"/>
              <a:ext cx="1688811" cy="159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379EB51-7B0A-7243-806E-C5886598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67" b="95000" l="1000" r="95000">
                          <a14:foregroundMark x1="1333" y1="38667" x2="1333" y2="38667"/>
                          <a14:foregroundMark x1="39667" y1="95333" x2="39667" y2="95333"/>
                          <a14:foregroundMark x1="15000" y1="45000" x2="15000" y2="45000"/>
                          <a14:foregroundMark x1="28667" y1="44333" x2="28667" y2="44333"/>
                          <a14:foregroundMark x1="39333" y1="44667" x2="39333" y2="44667"/>
                          <a14:foregroundMark x1="54667" y1="44333" x2="54667" y2="44333"/>
                          <a14:foregroundMark x1="64000" y1="44333" x2="64000" y2="44333"/>
                          <a14:foregroundMark x1="74333" y1="44333" x2="74333" y2="44333"/>
                          <a14:foregroundMark x1="83000" y1="44333" x2="83000" y2="44333"/>
                          <a14:foregroundMark x1="84333" y1="59000" x2="84333" y2="59000"/>
                          <a14:foregroundMark x1="94000" y1="57667" x2="94000" y2="57667"/>
                          <a14:foregroundMark x1="95333" y1="46333" x2="95333" y2="46333"/>
                          <a14:foregroundMark x1="31333" y1="9333" x2="31333" y2="9333"/>
                          <a14:foregroundMark x1="35000" y1="8000" x2="35000" y2="8000"/>
                          <a14:foregroundMark x1="56333" y1="3667" x2="56333" y2="3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2918" y="4550159"/>
              <a:ext cx="1905000" cy="1905000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71E65AB-F166-9C44-AA37-D304744A5A93}"/>
              </a:ext>
            </a:extLst>
          </p:cNvPr>
          <p:cNvSpPr txBox="1"/>
          <p:nvPr/>
        </p:nvSpPr>
        <p:spPr>
          <a:xfrm>
            <a:off x="8518817" y="13502538"/>
            <a:ext cx="243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Gill Sans MT" panose="020B0502020104020203" pitchFamily="34" charset="77"/>
              </a:rPr>
              <a:t>Results Analysis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4F9F2CA-6876-8A49-9BCC-DD25556A2E12}"/>
              </a:ext>
            </a:extLst>
          </p:cNvPr>
          <p:cNvSpPr txBox="1"/>
          <p:nvPr/>
        </p:nvSpPr>
        <p:spPr>
          <a:xfrm>
            <a:off x="10458919" y="5377564"/>
            <a:ext cx="2435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Gill Sans MT" panose="020B0502020104020203" pitchFamily="34" charset="77"/>
              </a:rPr>
              <a:t>Results Analysis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DC71F5E3-399C-3C47-90F9-0D12A7662BBE}"/>
              </a:ext>
            </a:extLst>
          </p:cNvPr>
          <p:cNvSpPr/>
          <p:nvPr/>
        </p:nvSpPr>
        <p:spPr>
          <a:xfrm>
            <a:off x="4030758" y="5025437"/>
            <a:ext cx="1270000" cy="127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Theory: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Review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Recall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Gill Sans MT" panose="020B0502020104020203" pitchFamily="34" charset="77"/>
              </a:rPr>
              <a:t>Retain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2BCF181-BD5A-4F40-98ED-D485CEC07CCF}"/>
              </a:ext>
            </a:extLst>
          </p:cNvPr>
          <p:cNvGrpSpPr/>
          <p:nvPr/>
        </p:nvGrpSpPr>
        <p:grpSpPr>
          <a:xfrm>
            <a:off x="5061381" y="4538376"/>
            <a:ext cx="783360" cy="783360"/>
            <a:chOff x="9702918" y="4550159"/>
            <a:chExt cx="1905000" cy="190500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FC111E9-111B-7B43-A4D4-BE283C643656}"/>
                </a:ext>
              </a:extLst>
            </p:cNvPr>
            <p:cNvSpPr/>
            <p:nvPr/>
          </p:nvSpPr>
          <p:spPr>
            <a:xfrm>
              <a:off x="9811038" y="4704472"/>
              <a:ext cx="1688811" cy="159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0DF482BD-757E-FB42-B7D2-F5BCA4EE2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3667" b="95000" l="1000" r="95000">
                          <a14:foregroundMark x1="1333" y1="38667" x2="1333" y2="38667"/>
                          <a14:foregroundMark x1="39667" y1="95333" x2="39667" y2="95333"/>
                          <a14:foregroundMark x1="15000" y1="45000" x2="15000" y2="45000"/>
                          <a14:foregroundMark x1="28667" y1="44333" x2="28667" y2="44333"/>
                          <a14:foregroundMark x1="39333" y1="44667" x2="39333" y2="44667"/>
                          <a14:foregroundMark x1="54667" y1="44333" x2="54667" y2="44333"/>
                          <a14:foregroundMark x1="64000" y1="44333" x2="64000" y2="44333"/>
                          <a14:foregroundMark x1="74333" y1="44333" x2="74333" y2="44333"/>
                          <a14:foregroundMark x1="83000" y1="44333" x2="83000" y2="44333"/>
                          <a14:foregroundMark x1="84333" y1="59000" x2="84333" y2="59000"/>
                          <a14:foregroundMark x1="94000" y1="57667" x2="94000" y2="57667"/>
                          <a14:foregroundMark x1="95333" y1="46333" x2="95333" y2="46333"/>
                          <a14:foregroundMark x1="31333" y1="9333" x2="31333" y2="9333"/>
                          <a14:foregroundMark x1="35000" y1="8000" x2="35000" y2="8000"/>
                          <a14:foregroundMark x1="56333" y1="3667" x2="56333" y2="3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2918" y="4550159"/>
              <a:ext cx="1905000" cy="1905000"/>
            </a:xfrm>
            <a:prstGeom prst="rect">
              <a:avLst/>
            </a:prstGeom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E2A3C2F-EC5D-0441-ABC2-74BE93C55E29}"/>
              </a:ext>
            </a:extLst>
          </p:cNvPr>
          <p:cNvGrpSpPr/>
          <p:nvPr/>
        </p:nvGrpSpPr>
        <p:grpSpPr>
          <a:xfrm>
            <a:off x="10473250" y="2205409"/>
            <a:ext cx="783360" cy="783360"/>
            <a:chOff x="9702918" y="4550159"/>
            <a:chExt cx="1905000" cy="1905000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D927BC9A-B8D7-DD42-BDE3-B55AE2A85D1E}"/>
                </a:ext>
              </a:extLst>
            </p:cNvPr>
            <p:cNvSpPr/>
            <p:nvPr/>
          </p:nvSpPr>
          <p:spPr>
            <a:xfrm>
              <a:off x="9811038" y="4704472"/>
              <a:ext cx="1688811" cy="1594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491FE867-2E71-9C41-9F63-6CB14AA8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667" b="95000" l="1000" r="95000">
                          <a14:foregroundMark x1="1333" y1="38667" x2="1333" y2="38667"/>
                          <a14:foregroundMark x1="39667" y1="95333" x2="39667" y2="95333"/>
                          <a14:foregroundMark x1="15000" y1="45000" x2="15000" y2="45000"/>
                          <a14:foregroundMark x1="28667" y1="44333" x2="28667" y2="44333"/>
                          <a14:foregroundMark x1="39333" y1="44667" x2="39333" y2="44667"/>
                          <a14:foregroundMark x1="54667" y1="44333" x2="54667" y2="44333"/>
                          <a14:foregroundMark x1="64000" y1="44333" x2="64000" y2="44333"/>
                          <a14:foregroundMark x1="74333" y1="44333" x2="74333" y2="44333"/>
                          <a14:foregroundMark x1="83000" y1="44333" x2="83000" y2="44333"/>
                          <a14:foregroundMark x1="84333" y1="59000" x2="84333" y2="59000"/>
                          <a14:foregroundMark x1="94000" y1="57667" x2="94000" y2="57667"/>
                          <a14:foregroundMark x1="95333" y1="46333" x2="95333" y2="46333"/>
                          <a14:foregroundMark x1="31333" y1="9333" x2="31333" y2="9333"/>
                          <a14:foregroundMark x1="35000" y1="8000" x2="35000" y2="8000"/>
                          <a14:foregroundMark x1="56333" y1="3667" x2="56333" y2="3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2918" y="4550159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E7ED6C182ED408A69B174A1B81E82" ma:contentTypeVersion="12" ma:contentTypeDescription="Create a new document." ma:contentTypeScope="" ma:versionID="aa76260394aed712cebcc6eaa66f0205">
  <xsd:schema xmlns:xsd="http://www.w3.org/2001/XMLSchema" xmlns:xs="http://www.w3.org/2001/XMLSchema" xmlns:p="http://schemas.microsoft.com/office/2006/metadata/properties" xmlns:ns2="91c74df8-1e46-45b4-bd67-b5e67cb8cfb2" xmlns:ns3="912e7bfb-0f1d-4096-82cb-c34f89414f40" targetNamespace="http://schemas.microsoft.com/office/2006/metadata/properties" ma:root="true" ma:fieldsID="04fb79c8f364c04189728febd3124141" ns2:_="" ns3:_="">
    <xsd:import namespace="91c74df8-1e46-45b4-bd67-b5e67cb8cfb2"/>
    <xsd:import namespace="912e7bfb-0f1d-4096-82cb-c34f89414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74df8-1e46-45b4-bd67-b5e67cb8c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e7bfb-0f1d-4096-82cb-c34f89414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B1F73-C8B4-4BA7-B2D4-DA41E2F7E5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2CD82F-4297-43FA-9E33-0AF455E3EFCF}">
  <ds:schemaRefs>
    <ds:schemaRef ds:uri="23d0ec03-eae5-4fe5-a3f5-ab228973837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C6DBFD-12C5-43D0-861D-5046F0E7C9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17329</TotalTime>
  <Words>238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Gill Sans</vt:lpstr>
      <vt:lpstr>Gill Sans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Middlemiss</dc:creator>
  <cp:lastModifiedBy>emma.starkey</cp:lastModifiedBy>
  <cp:revision>161</cp:revision>
  <dcterms:created xsi:type="dcterms:W3CDTF">2019-12-08T11:36:17Z</dcterms:created>
  <dcterms:modified xsi:type="dcterms:W3CDTF">2020-10-15T13:47:22Z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0x0101006BAE7ED6C182ED408A69B174A1B81E82</vt:lpwstr>
  </property>
</Properties>
</file>