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72B73-C92F-F161-8233-ED11B120E8B4}" v="263" dt="2020-08-24T12:11:37.380"/>
    <p1510:client id="{407B961F-068E-9DC6-0118-771AD1D6CBBB}" v="634" dt="2020-08-26T20:14:37.471"/>
    <p1510:client id="{424D3F74-E843-ACB2-A546-E0DFA4846C6C}" v="20" dt="2020-10-11T09:39:25.754"/>
    <p1510:client id="{431D7AC5-D5F0-54A7-B066-145B4D15FC60}" v="30" dt="2020-08-26T20:21:11.193"/>
    <p1510:client id="{6AD11668-390E-E3B4-2289-7D6C2F10008D}" v="1988" dt="2020-04-03T11:49:09.318"/>
    <p1510:client id="{6C8E026B-99A7-D6A0-551C-FFDCC9AB45A1}" v="39" dt="2020-08-24T21:46:33.816"/>
    <p1510:client id="{769C1F60-D753-1708-7B16-931CEBB0CE34}" v="2584" dt="2020-04-02T12:46:17.787"/>
    <p1510:client id="{7EAD9C7A-853D-99F3-0042-E8D59CAA6E2A}" v="28" dt="2020-06-18T10:16:22.024"/>
    <p1510:client id="{895D0B06-51E6-6596-572A-E22B8E82E835}" v="2" dt="2020-06-21T08:57:04.480"/>
    <p1510:client id="{B25EE448-D414-33DB-9038-082D97D49B15}" v="262" dt="2020-04-02T15:02:48.596"/>
    <p1510:client id="{B499F393-EE82-18FE-88DE-0C25060DAF51}" v="52" dt="2020-08-25T21:49:02.580"/>
    <p1510:client id="{B6B5608C-8033-B13E-D91F-B62F3405123B}" v="5" dt="2020-04-13T11:15:08.672"/>
    <p1510:client id="{C969E18C-C776-DAA4-7BD1-95073DEFC1AD}" v="343" dt="2020-08-24T21:04:45.840"/>
    <p1510:client id="{E55E8AC5-4F52-F4DE-2065-B876B8F7AE04}" v="77" dt="2020-04-03T13:40:59.341"/>
    <p1510:client id="{EC721006-C424-DD1E-08B2-C70FC7D070D9}" v="3518" dt="2020-04-01T13:28:20.371"/>
    <p1510:client id="{F9A8F283-9D48-D8F1-1334-81E4BCFA7F18}" v="10" dt="2020-08-26T09:27:25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>
                <a:solidFill>
                  <a:schemeClr val="bg1"/>
                </a:solidFill>
                <a:latin typeface="Waltograph UI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5605" y="292757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775890" y="8620709"/>
            <a:ext cx="1113860" cy="82650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Welcome back </a:t>
            </a:r>
            <a:endParaRPr lang="en-GB" sz="11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114056" y="8515937"/>
            <a:ext cx="149742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>
              <a:cs typeface="Calibri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>
              <a:cs typeface="Calibri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1963911" y="8311674"/>
            <a:ext cx="2206452" cy="55490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 – September Mock exams </a:t>
            </a:r>
            <a:endParaRPr lang="en-GB" sz="600" b="1" dirty="0">
              <a:solidFill>
                <a:srgbClr val="9900CC"/>
              </a:solidFill>
              <a:ea typeface="+mn-lt"/>
              <a:cs typeface="+mn-lt"/>
            </a:endParaRPr>
          </a:p>
          <a:p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AQA Paper 1: Section B: The living world &amp; Section C: Physical landscapes in the UK -1hr 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  <a:p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AQA Paper 2: Section A: Urban issues and challenges &amp; Section C: The challenge of resource management -1hr </a:t>
            </a:r>
            <a:endParaRPr lang="en-GB" b="1" dirty="0">
              <a:solidFill>
                <a:srgbClr val="9900CC"/>
              </a:solidFill>
              <a:cs typeface="Calibri"/>
            </a:endParaRPr>
          </a:p>
          <a:p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AQA Paper 3: Section A: Issue evaluation  - 35mins</a:t>
            </a:r>
            <a:endParaRPr lang="en-GB" b="1" dirty="0">
              <a:solidFill>
                <a:srgbClr val="9900CC"/>
              </a:solidFill>
              <a:cs typeface="Calibri"/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4303384" y="3743071"/>
            <a:ext cx="1487387" cy="570748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End of Year 11 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803513" y="3815856"/>
            <a:ext cx="1034485" cy="598804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</a:rPr>
              <a:t>Summer Term 2</a:t>
            </a:r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4757014" y="729633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4715464" y="692892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Your future this way. </a:t>
            </a:r>
            <a:endParaRPr lang="en-GB" sz="1100">
              <a:cs typeface="Calibri"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115578" y="1917277"/>
            <a:ext cx="175044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rgbClr val="9900CC"/>
                </a:solidFill>
                <a:cs typeface="Calibri"/>
              </a:rPr>
              <a:t>You did it! Good luck on your next adventure!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484496" y="3650538"/>
            <a:ext cx="2450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/>
              <a:t>Revision techniques shared and modelled</a:t>
            </a:r>
            <a:endParaRPr lang="en-US" sz="800">
              <a:cs typeface="Calibri"/>
            </a:endParaRP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455454" y="2712341"/>
            <a:ext cx="20313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471014" y="2709698"/>
            <a:ext cx="18916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Model answers unpicked and critiqued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3950" y="374302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35523" y="370718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941793" y="3484789"/>
            <a:ext cx="74002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Exams 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478768" y="3466978"/>
            <a:ext cx="59082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Revision.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08502" y="471555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1220" y="469062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43" name="TextBox 142"/>
          <p:cNvSpPr txBox="1"/>
          <p:nvPr/>
        </p:nvSpPr>
        <p:spPr>
          <a:xfrm>
            <a:off x="1566489" y="4381114"/>
            <a:ext cx="88001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Exam techniques – </a:t>
            </a:r>
            <a:r>
              <a:rPr lang="en-GB" sz="600">
                <a:cs typeface="Calibri"/>
              </a:rPr>
              <a:t>Revise all topics. exams start.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37530" y="56813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1483" y="569767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13365" y="4692816"/>
            <a:ext cx="3281" cy="2898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506550" y="492286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80754" y="565922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886789" y="5250179"/>
            <a:ext cx="76844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The UK Deindustrialisation and post – </a:t>
            </a:r>
            <a:r>
              <a:rPr lang="en-GB" sz="600">
                <a:cs typeface="Calibri"/>
              </a:rPr>
              <a:t>industrialisation</a:t>
            </a:r>
            <a:r>
              <a:rPr lang="en-GB" sz="600" dirty="0">
                <a:cs typeface="Calibri"/>
              </a:rPr>
              <a:t>. 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623115" y="5350302"/>
            <a:ext cx="63564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Rural Change and The North South Divide .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610750" y="6801961"/>
            <a:ext cx="3281" cy="297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78879" y="6680908"/>
            <a:ext cx="7319" cy="23696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76301" y="669349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3168" y="673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66" name="TextBox 165"/>
          <p:cNvSpPr txBox="1"/>
          <p:nvPr/>
        </p:nvSpPr>
        <p:spPr>
          <a:xfrm>
            <a:off x="2690601" y="6392067"/>
            <a:ext cx="750686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Consequences of development.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254479" y="6452771"/>
            <a:ext cx="688973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Barriers to development.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730276" y="7441456"/>
            <a:ext cx="55674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The three "P's" policy.</a:t>
            </a:r>
            <a:endParaRPr lang="en-GB" sz="600"/>
          </a:p>
          <a:p>
            <a:endParaRPr lang="en-GB" sz="60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44233" y="9030542"/>
            <a:ext cx="325696" cy="187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686885" y="8588039"/>
            <a:ext cx="231669" cy="104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983944" y="7973676"/>
            <a:ext cx="2951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837987" y="8266528"/>
            <a:ext cx="158644" cy="993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472875" y="785439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203407" y="8056731"/>
            <a:ext cx="75416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Earthquake Measurements.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241234" y="7713831"/>
            <a:ext cx="758891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LIC case study Haiti earthquake.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81" name="TextBox 180"/>
          <p:cNvSpPr txBox="1"/>
          <p:nvPr/>
        </p:nvSpPr>
        <p:spPr>
          <a:xfrm>
            <a:off x="316923" y="8936161"/>
            <a:ext cx="60865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Natural Hazards introduction.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6C7C63-5DD6-4BD7-8BE6-B900EF7B3E3A}"/>
              </a:ext>
            </a:extLst>
          </p:cNvPr>
          <p:cNvSpPr txBox="1"/>
          <p:nvPr/>
        </p:nvSpPr>
        <p:spPr>
          <a:xfrm>
            <a:off x="2172520" y="5420475"/>
            <a:ext cx="984041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Transport changes and the car industry in The UK 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4908730" y="9467693"/>
            <a:ext cx="190426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/>
              <a:t>What are my expectations for learning and </a:t>
            </a:r>
            <a:r>
              <a:rPr lang="en-US" sz="800" err="1"/>
              <a:t>behaviour</a:t>
            </a:r>
            <a:r>
              <a:rPr lang="en-US" sz="800"/>
              <a:t> in Geography?</a:t>
            </a:r>
            <a:r>
              <a:rPr lang="en-US" sz="800">
                <a:ea typeface="+mn-lt"/>
                <a:cs typeface="+mn-lt"/>
              </a:rPr>
              <a:t> What does our ethos look like in the classroom?</a:t>
            </a:r>
            <a:endParaRPr lang="en-US" sz="80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E71956E-D429-4237-8C2C-18A5FD13449B}"/>
              </a:ext>
            </a:extLst>
          </p:cNvPr>
          <p:cNvSpPr/>
          <p:nvPr/>
        </p:nvSpPr>
        <p:spPr>
          <a:xfrm>
            <a:off x="5782967" y="1292321"/>
            <a:ext cx="1027962" cy="725598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b="1">
                <a:solidFill>
                  <a:schemeClr val="tx1"/>
                </a:solidFill>
                <a:ea typeface="+mn-lt"/>
                <a:cs typeface="+mn-lt"/>
              </a:rPr>
              <a:t>Skills we will work on in each  term: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endParaRPr lang="en-GB" sz="900" b="1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GB" sz="900">
                <a:solidFill>
                  <a:schemeClr val="tx1"/>
                </a:solidFill>
                <a:ea typeface="+mn-lt"/>
                <a:cs typeface="+mn-lt"/>
              </a:rPr>
              <a:t>AO1: Demonstrate knowledge of locations, places, processes, environments and different scales. </a:t>
            </a:r>
            <a:endParaRPr lang="en-US" sz="900">
              <a:solidFill>
                <a:schemeClr val="tx1"/>
              </a:solidFill>
              <a:cs typeface="Calibri"/>
            </a:endParaRPr>
          </a:p>
          <a:p>
            <a:endParaRPr lang="en-GB" sz="9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GB" sz="900">
                <a:solidFill>
                  <a:schemeClr val="tx1"/>
                </a:solidFill>
                <a:ea typeface="+mn-lt"/>
                <a:cs typeface="+mn-lt"/>
              </a:rPr>
              <a:t>AO2: Demonstrate geographical understanding of concepts and how they are used in relation to places, environments and processes; the interrelationships between places, environments and processes.</a:t>
            </a:r>
          </a:p>
          <a:p>
            <a:endParaRPr lang="en-GB" sz="9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GB" sz="900">
                <a:solidFill>
                  <a:schemeClr val="tx1"/>
                </a:solidFill>
                <a:ea typeface="+mn-lt"/>
                <a:cs typeface="+mn-lt"/>
              </a:rPr>
              <a:t>AO3: Apply knowledge and understanding to describe, explain, interpret, analyse and evaluate geographical information and issues to make judgements, including 10% applied to fieldwork context(s). </a:t>
            </a:r>
          </a:p>
          <a:p>
            <a:endParaRPr lang="en-GB" sz="9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GB" sz="900">
                <a:solidFill>
                  <a:schemeClr val="tx1"/>
                </a:solidFill>
                <a:ea typeface="+mn-lt"/>
                <a:cs typeface="+mn-lt"/>
              </a:rPr>
              <a:t>AO4: Select, adapt and use a variety of skills and techniques to investigate questions and issues and communicate findings.</a:t>
            </a:r>
            <a:endParaRPr lang="en-GB" sz="900">
              <a:solidFill>
                <a:schemeClr val="tx1"/>
              </a:solidFill>
              <a:cs typeface="Calibri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833C7D37-C63A-4700-9F6C-42111F1D9671}"/>
              </a:ext>
            </a:extLst>
          </p:cNvPr>
          <p:cNvSpPr/>
          <p:nvPr/>
        </p:nvSpPr>
        <p:spPr>
          <a:xfrm>
            <a:off x="2292716" y="4345579"/>
            <a:ext cx="1034485" cy="545832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</a:rPr>
              <a:t>Summer Term 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1C1AC2D9-B9BC-4D62-B42A-6B7629749578}"/>
              </a:ext>
            </a:extLst>
          </p:cNvPr>
          <p:cNvSpPr/>
          <p:nvPr/>
        </p:nvSpPr>
        <p:spPr>
          <a:xfrm>
            <a:off x="2946342" y="5907779"/>
            <a:ext cx="1723465" cy="461073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</a:rPr>
              <a:t>Spring   Term 2</a:t>
            </a:r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AB99E7EC-E7C4-40FD-B6B6-27BD0EE3C91D}"/>
              </a:ext>
            </a:extLst>
          </p:cNvPr>
          <p:cNvSpPr/>
          <p:nvPr/>
        </p:nvSpPr>
        <p:spPr>
          <a:xfrm>
            <a:off x="2072016" y="6863780"/>
            <a:ext cx="1744824" cy="485805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</a:rPr>
              <a:t>Spring   Term 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A4E4981-D33F-42EB-AB61-9C5A52EB7344}"/>
              </a:ext>
            </a:extLst>
          </p:cNvPr>
          <p:cNvSpPr/>
          <p:nvPr/>
        </p:nvSpPr>
        <p:spPr>
          <a:xfrm>
            <a:off x="2805372" y="7871714"/>
            <a:ext cx="1796486" cy="429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</a:rPr>
              <a:t>Autumn   Term 2</a:t>
            </a:r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0A7DF95-2F8F-4F55-B8BA-EF0CCC92B331}"/>
              </a:ext>
            </a:extLst>
          </p:cNvPr>
          <p:cNvSpPr/>
          <p:nvPr/>
        </p:nvSpPr>
        <p:spPr>
          <a:xfrm>
            <a:off x="4663505" y="8697214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1200" b="1">
                <a:solidFill>
                  <a:schemeClr val="tx1"/>
                </a:solidFill>
              </a:rPr>
              <a:t>Autumn   Term 1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B4F6B3A4-DE18-4F56-BBDA-3DF261983163}"/>
              </a:ext>
            </a:extLst>
          </p:cNvPr>
          <p:cNvCxnSpPr>
            <a:cxnSpLocks/>
          </p:cNvCxnSpPr>
          <p:nvPr/>
        </p:nvCxnSpPr>
        <p:spPr>
          <a:xfrm flipH="1" flipV="1">
            <a:off x="4695519" y="8646367"/>
            <a:ext cx="5022" cy="27589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0B7CAB3A-3492-438F-B089-0A4A6F7EAF98}"/>
              </a:ext>
            </a:extLst>
          </p:cNvPr>
          <p:cNvSpPr txBox="1"/>
          <p:nvPr/>
        </p:nvSpPr>
        <p:spPr>
          <a:xfrm>
            <a:off x="4229788" y="8329930"/>
            <a:ext cx="100951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>
                <a:cs typeface="Calibri"/>
              </a:rPr>
              <a:t>Two weeks revision - Paper 1 and 2 and issue evaluation 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0588181-377B-4255-9B24-FDD022A0CA1F}"/>
              </a:ext>
            </a:extLst>
          </p:cNvPr>
          <p:cNvCxnSpPr>
            <a:cxnSpLocks/>
          </p:cNvCxnSpPr>
          <p:nvPr/>
        </p:nvCxnSpPr>
        <p:spPr>
          <a:xfrm flipV="1">
            <a:off x="3776338" y="877197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B25FB315-EDCE-4160-BFB9-4498915ACF5E}"/>
              </a:ext>
            </a:extLst>
          </p:cNvPr>
          <p:cNvSpPr txBox="1"/>
          <p:nvPr/>
        </p:nvSpPr>
        <p:spPr>
          <a:xfrm>
            <a:off x="856351" y="9361805"/>
            <a:ext cx="95553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b="1">
                <a:cs typeface="Calibri"/>
              </a:rPr>
              <a:t>Start Topic 2 – Challenges of natural Hazards.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05908B1D-DDA3-4F9A-8D8A-11D518C07CE6}"/>
              </a:ext>
            </a:extLst>
          </p:cNvPr>
          <p:cNvSpPr/>
          <p:nvPr/>
        </p:nvSpPr>
        <p:spPr>
          <a:xfrm>
            <a:off x="820168" y="8311450"/>
            <a:ext cx="1120209" cy="75347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cs typeface="Calibri"/>
              </a:rPr>
              <a:t>Topic 2 – Challenges of Natural Hazards – Paper 1 – Section A</a:t>
            </a:r>
          </a:p>
        </p:txBody>
      </p: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FE2ECFF0-CD36-42AA-8D64-22423A654001}"/>
              </a:ext>
            </a:extLst>
          </p:cNvPr>
          <p:cNvCxnSpPr>
            <a:cxnSpLocks/>
          </p:cNvCxnSpPr>
          <p:nvPr/>
        </p:nvCxnSpPr>
        <p:spPr>
          <a:xfrm flipH="1">
            <a:off x="1990507" y="9341239"/>
            <a:ext cx="215794" cy="2689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5B2E18BD-707E-4A25-BFB3-28C93ED00466}"/>
              </a:ext>
            </a:extLst>
          </p:cNvPr>
          <p:cNvSpPr txBox="1"/>
          <p:nvPr/>
        </p:nvSpPr>
        <p:spPr>
          <a:xfrm>
            <a:off x="308984" y="8488486"/>
            <a:ext cx="61183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Plate Tectonics.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0B263159-8C8F-47DE-9D84-9CB9A6EA81D9}"/>
              </a:ext>
            </a:extLst>
          </p:cNvPr>
          <p:cNvCxnSpPr>
            <a:cxnSpLocks/>
          </p:cNvCxnSpPr>
          <p:nvPr/>
        </p:nvCxnSpPr>
        <p:spPr>
          <a:xfrm flipV="1">
            <a:off x="5142918" y="677066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A9197ECF-F944-4660-806D-3C84CF8F1007}"/>
              </a:ext>
            </a:extLst>
          </p:cNvPr>
          <p:cNvCxnSpPr>
            <a:cxnSpLocks/>
          </p:cNvCxnSpPr>
          <p:nvPr/>
        </p:nvCxnSpPr>
        <p:spPr>
          <a:xfrm flipV="1">
            <a:off x="1980787" y="77260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620A940B-F88E-4EF7-B31C-3F7816A08555}"/>
              </a:ext>
            </a:extLst>
          </p:cNvPr>
          <p:cNvCxnSpPr>
            <a:cxnSpLocks/>
          </p:cNvCxnSpPr>
          <p:nvPr/>
        </p:nvCxnSpPr>
        <p:spPr>
          <a:xfrm flipV="1">
            <a:off x="2495137" y="77196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>
            <a:extLst>
              <a:ext uri="{FF2B5EF4-FFF2-40B4-BE49-F238E27FC236}">
                <a16:creationId xmlns:a16="http://schemas.microsoft.com/office/drawing/2014/main" id="{43B144FC-BC28-47A9-BCAE-DDE9EA96D6E5}"/>
              </a:ext>
            </a:extLst>
          </p:cNvPr>
          <p:cNvSpPr/>
          <p:nvPr/>
        </p:nvSpPr>
        <p:spPr>
          <a:xfrm>
            <a:off x="4155987" y="6950996"/>
            <a:ext cx="1494662" cy="450809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cs typeface="Calibri"/>
              </a:rPr>
              <a:t>Topic 3 – </a:t>
            </a:r>
            <a:r>
              <a:rPr lang="en-US" sz="800" b="1" dirty="0">
                <a:solidFill>
                  <a:schemeClr val="tx1"/>
                </a:solidFill>
                <a:cs typeface="Calibri"/>
              </a:rPr>
              <a:t>Changing Economic World  – Paper 2 – Section B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B9CD31D-3516-4891-8BF8-E43E53C160DD}"/>
              </a:ext>
            </a:extLst>
          </p:cNvPr>
          <p:cNvSpPr txBox="1"/>
          <p:nvPr/>
        </p:nvSpPr>
        <p:spPr>
          <a:xfrm>
            <a:off x="5247179" y="6506195"/>
            <a:ext cx="61436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Development indicators. 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1CAA2ADB-A657-4552-A6C7-8C95C475B487}"/>
              </a:ext>
            </a:extLst>
          </p:cNvPr>
          <p:cNvSpPr txBox="1"/>
          <p:nvPr/>
        </p:nvSpPr>
        <p:spPr>
          <a:xfrm>
            <a:off x="4759816" y="6485557"/>
            <a:ext cx="68103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DTM and population.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4F15F09F-8E5E-452F-9171-3B5BF8C861C9}"/>
              </a:ext>
            </a:extLst>
          </p:cNvPr>
          <p:cNvSpPr txBox="1"/>
          <p:nvPr/>
        </p:nvSpPr>
        <p:spPr>
          <a:xfrm>
            <a:off x="2360088" y="6472290"/>
            <a:ext cx="474660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TNCs. 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7D16D5FC-7D07-4E32-854F-B1106CC8CB83}"/>
              </a:ext>
            </a:extLst>
          </p:cNvPr>
          <p:cNvCxnSpPr>
            <a:cxnSpLocks/>
          </p:cNvCxnSpPr>
          <p:nvPr/>
        </p:nvCxnSpPr>
        <p:spPr>
          <a:xfrm flipV="1">
            <a:off x="2601226" y="66474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709F491E-DAAA-4BAD-ACF3-2184512106A6}"/>
              </a:ext>
            </a:extLst>
          </p:cNvPr>
          <p:cNvCxnSpPr>
            <a:cxnSpLocks/>
          </p:cNvCxnSpPr>
          <p:nvPr/>
        </p:nvCxnSpPr>
        <p:spPr>
          <a:xfrm flipV="1">
            <a:off x="2149154" y="66897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9825BAF4-3866-4085-A1E7-60D678104D88}"/>
              </a:ext>
            </a:extLst>
          </p:cNvPr>
          <p:cNvSpPr txBox="1"/>
          <p:nvPr/>
        </p:nvSpPr>
        <p:spPr>
          <a:xfrm>
            <a:off x="1841595" y="6352379"/>
            <a:ext cx="64610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Fair trade and appropriate technology. </a:t>
            </a:r>
          </a:p>
        </p:txBody>
      </p: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50F108B3-D369-4E06-A061-8E998F46B0B2}"/>
              </a:ext>
            </a:extLst>
          </p:cNvPr>
          <p:cNvCxnSpPr>
            <a:cxnSpLocks/>
          </p:cNvCxnSpPr>
          <p:nvPr/>
        </p:nvCxnSpPr>
        <p:spPr>
          <a:xfrm flipV="1">
            <a:off x="1749716" y="66855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8B76584F-E05B-4300-A081-7E44657902A1}"/>
              </a:ext>
            </a:extLst>
          </p:cNvPr>
          <p:cNvCxnSpPr>
            <a:cxnSpLocks/>
          </p:cNvCxnSpPr>
          <p:nvPr/>
        </p:nvCxnSpPr>
        <p:spPr>
          <a:xfrm flipV="1">
            <a:off x="1451315" y="6692942"/>
            <a:ext cx="3281" cy="2136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1B8D96A4-99BA-42FB-91D9-12AAB257D437}"/>
              </a:ext>
            </a:extLst>
          </p:cNvPr>
          <p:cNvSpPr txBox="1"/>
          <p:nvPr/>
        </p:nvSpPr>
        <p:spPr>
          <a:xfrm>
            <a:off x="1519554" y="6384440"/>
            <a:ext cx="463547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Debt relief.</a:t>
            </a: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0966503-FC46-47F0-BA63-12D6517ECB7E}"/>
              </a:ext>
            </a:extLst>
          </p:cNvPr>
          <p:cNvCxnSpPr>
            <a:cxnSpLocks/>
          </p:cNvCxnSpPr>
          <p:nvPr/>
        </p:nvCxnSpPr>
        <p:spPr>
          <a:xfrm flipH="1" flipV="1">
            <a:off x="1183645" y="5772976"/>
            <a:ext cx="7831" cy="2009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DA7FAD7-AF2F-4FFD-9F96-7F6887D1D994}"/>
              </a:ext>
            </a:extLst>
          </p:cNvPr>
          <p:cNvCxnSpPr>
            <a:cxnSpLocks/>
          </p:cNvCxnSpPr>
          <p:nvPr/>
        </p:nvCxnSpPr>
        <p:spPr>
          <a:xfrm flipH="1" flipV="1">
            <a:off x="739708" y="5798378"/>
            <a:ext cx="17917" cy="33231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8A589FAB-2ACD-4D6F-846D-D511A2C570B3}"/>
              </a:ext>
            </a:extLst>
          </p:cNvPr>
          <p:cNvCxnSpPr>
            <a:cxnSpLocks/>
          </p:cNvCxnSpPr>
          <p:nvPr/>
        </p:nvCxnSpPr>
        <p:spPr>
          <a:xfrm flipH="1" flipV="1">
            <a:off x="394194" y="6179200"/>
            <a:ext cx="107844" cy="26605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>
            <a:extLst>
              <a:ext uri="{FF2B5EF4-FFF2-40B4-BE49-F238E27FC236}">
                <a16:creationId xmlns:a16="http://schemas.microsoft.com/office/drawing/2014/main" id="{46F4485E-6F6C-467F-A7A1-7FC942D6D9D3}"/>
              </a:ext>
            </a:extLst>
          </p:cNvPr>
          <p:cNvSpPr txBox="1"/>
          <p:nvPr/>
        </p:nvSpPr>
        <p:spPr>
          <a:xfrm>
            <a:off x="345591" y="5346405"/>
            <a:ext cx="66725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Economic Change in Nigeria Case study.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ECF388F4-24DA-4188-8A1D-2FDF8B4A278C}"/>
              </a:ext>
            </a:extLst>
          </p:cNvPr>
          <p:cNvSpPr txBox="1"/>
          <p:nvPr/>
        </p:nvSpPr>
        <p:spPr>
          <a:xfrm>
            <a:off x="155997" y="5875415"/>
            <a:ext cx="69107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Nigeria's Geography.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DCE8928-E2E9-46CA-8B1C-1171549EC3DD}"/>
              </a:ext>
            </a:extLst>
          </p:cNvPr>
          <p:cNvSpPr/>
          <p:nvPr/>
        </p:nvSpPr>
        <p:spPr>
          <a:xfrm>
            <a:off x="4187950" y="5474873"/>
            <a:ext cx="1519386" cy="357953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 – Challenges of natural hazards/ Changing Economic World and </a:t>
            </a:r>
            <a:r>
              <a:rPr lang="en-GB" sz="600" b="1">
                <a:solidFill>
                  <a:srgbClr val="9900CC"/>
                </a:solidFill>
              </a:rPr>
              <a:t>glaciers and urban issues and challenges.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1591E736-73BF-495F-9C48-93BA0CACAA97}"/>
              </a:ext>
            </a:extLst>
          </p:cNvPr>
          <p:cNvSpPr txBox="1"/>
          <p:nvPr/>
        </p:nvSpPr>
        <p:spPr>
          <a:xfrm>
            <a:off x="888934" y="7459831"/>
            <a:ext cx="1000191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HIC case study Christ Church – New Zealand  earthquake.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843C961-6C53-446D-A001-6CB1882CA8F2}"/>
              </a:ext>
            </a:extLst>
          </p:cNvPr>
          <p:cNvSpPr txBox="1"/>
          <p:nvPr/>
        </p:nvSpPr>
        <p:spPr>
          <a:xfrm>
            <a:off x="2184334" y="7440781"/>
            <a:ext cx="796991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Global Atmospheric Circulation Model.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4091F39C-1ACB-43DE-B9B6-DE5790D868A4}"/>
              </a:ext>
            </a:extLst>
          </p:cNvPr>
          <p:cNvCxnSpPr>
            <a:cxnSpLocks/>
          </p:cNvCxnSpPr>
          <p:nvPr/>
        </p:nvCxnSpPr>
        <p:spPr>
          <a:xfrm flipV="1">
            <a:off x="3670344" y="76448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45942DC-2416-4C78-A3A5-C86EF5F70A99}"/>
              </a:ext>
            </a:extLst>
          </p:cNvPr>
          <p:cNvCxnSpPr>
            <a:cxnSpLocks/>
          </p:cNvCxnSpPr>
          <p:nvPr/>
        </p:nvCxnSpPr>
        <p:spPr>
          <a:xfrm flipV="1">
            <a:off x="4070263" y="765404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468AEE09-DB49-4F25-AB71-2561B9D8E4D7}"/>
              </a:ext>
            </a:extLst>
          </p:cNvPr>
          <p:cNvCxnSpPr>
            <a:cxnSpLocks/>
          </p:cNvCxnSpPr>
          <p:nvPr/>
        </p:nvCxnSpPr>
        <p:spPr>
          <a:xfrm flipV="1">
            <a:off x="4507580" y="767095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4C86B000-63C1-436D-9F13-B9B6222F6DA8}"/>
              </a:ext>
            </a:extLst>
          </p:cNvPr>
          <p:cNvSpPr txBox="1"/>
          <p:nvPr/>
        </p:nvSpPr>
        <p:spPr>
          <a:xfrm>
            <a:off x="3265943" y="7331373"/>
            <a:ext cx="70279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Tropical Storms – Hurricane Katrina. </a:t>
            </a:r>
            <a:endParaRPr lang="en-GB" sz="60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C00D4C95-24BE-44F5-83A0-99AE882D91EC}"/>
              </a:ext>
            </a:extLst>
          </p:cNvPr>
          <p:cNvSpPr txBox="1"/>
          <p:nvPr/>
        </p:nvSpPr>
        <p:spPr>
          <a:xfrm>
            <a:off x="3838815" y="7329253"/>
            <a:ext cx="55039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>
                <a:cs typeface="Calibri"/>
              </a:rPr>
              <a:t>Extreme weather in The UK.</a:t>
            </a:r>
            <a:endParaRPr lang="en-GB" sz="600"/>
          </a:p>
          <a:p>
            <a:endParaRPr lang="en-GB" sz="600"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6ACE5DBE-A665-4E7F-AA05-0E4954728633}"/>
              </a:ext>
            </a:extLst>
          </p:cNvPr>
          <p:cNvSpPr txBox="1"/>
          <p:nvPr/>
        </p:nvSpPr>
        <p:spPr>
          <a:xfrm>
            <a:off x="4285376" y="7420984"/>
            <a:ext cx="55674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Climate Change.x3</a:t>
            </a:r>
          </a:p>
          <a:p>
            <a:endParaRPr lang="en-GB" sz="600"/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6F531C59-C514-4F0B-AD3E-26F130D35F09}"/>
              </a:ext>
            </a:extLst>
          </p:cNvPr>
          <p:cNvCxnSpPr>
            <a:cxnSpLocks/>
          </p:cNvCxnSpPr>
          <p:nvPr/>
        </p:nvCxnSpPr>
        <p:spPr>
          <a:xfrm flipV="1">
            <a:off x="4667548" y="7598981"/>
            <a:ext cx="200131" cy="2581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0E9D36A9-AF29-4CF5-A4C9-2409BCBED99A}"/>
              </a:ext>
            </a:extLst>
          </p:cNvPr>
          <p:cNvSpPr txBox="1"/>
          <p:nvPr/>
        </p:nvSpPr>
        <p:spPr>
          <a:xfrm>
            <a:off x="1134353" y="6407734"/>
            <a:ext cx="609597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Tourism Tunisia.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86EE52E-89FE-4CE5-9755-5C2C2327D0C4}"/>
              </a:ext>
            </a:extLst>
          </p:cNvPr>
          <p:cNvSpPr txBox="1"/>
          <p:nvPr/>
        </p:nvSpPr>
        <p:spPr>
          <a:xfrm>
            <a:off x="3869688" y="4331330"/>
            <a:ext cx="95639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Paper 3 - Section A – Issue evaluation booklet </a:t>
            </a:r>
            <a:r>
              <a:rPr lang="en-GB" sz="600">
                <a:cs typeface="Calibri"/>
              </a:rPr>
              <a:t>AQA. Pre-Release.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1FF5D2A5-67C7-465C-82BD-3BC213731EAA}"/>
              </a:ext>
            </a:extLst>
          </p:cNvPr>
          <p:cNvSpPr txBox="1"/>
          <p:nvPr/>
        </p:nvSpPr>
        <p:spPr>
          <a:xfrm>
            <a:off x="3233295" y="4340145"/>
            <a:ext cx="77132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Revision Paper 3 - Unseen </a:t>
            </a:r>
            <a:r>
              <a:rPr lang="en-GB" sz="600" dirty="0">
                <a:cs typeface="Calibri"/>
              </a:rPr>
              <a:t>FW questions.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00F857E6-4D98-4FFD-9234-6F0B76832798}"/>
              </a:ext>
            </a:extLst>
          </p:cNvPr>
          <p:cNvSpPr txBox="1"/>
          <p:nvPr/>
        </p:nvSpPr>
        <p:spPr>
          <a:xfrm>
            <a:off x="4712990" y="4345739"/>
            <a:ext cx="50351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Revision – </a:t>
            </a:r>
            <a:r>
              <a:rPr lang="en-GB" sz="600">
                <a:cs typeface="Calibri"/>
              </a:rPr>
              <a:t>Glaciation  Recap.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1EBE5C44-9200-4D19-AB5F-1B54ABE880B0}"/>
              </a:ext>
            </a:extLst>
          </p:cNvPr>
          <p:cNvSpPr/>
          <p:nvPr/>
        </p:nvSpPr>
        <p:spPr>
          <a:xfrm>
            <a:off x="1874507" y="3859479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cs typeface="Calibri"/>
              </a:rPr>
              <a:t>Exam Season. </a:t>
            </a: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CDE19E71-AE9C-4273-8839-9A91E5B5527A}"/>
              </a:ext>
            </a:extLst>
          </p:cNvPr>
          <p:cNvSpPr/>
          <p:nvPr/>
        </p:nvSpPr>
        <p:spPr>
          <a:xfrm>
            <a:off x="3106428" y="1561677"/>
            <a:ext cx="175044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rgbClr val="9900CC"/>
                </a:solidFill>
                <a:cs typeface="Calibri"/>
              </a:rPr>
              <a:t>I am going to...........................to study..................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2F90B866-10DA-435D-9491-ED911CC5CFBE}"/>
              </a:ext>
            </a:extLst>
          </p:cNvPr>
          <p:cNvSpPr/>
          <p:nvPr/>
        </p:nvSpPr>
        <p:spPr>
          <a:xfrm>
            <a:off x="1942530" y="8981375"/>
            <a:ext cx="2399734" cy="439153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cs typeface="Calibri"/>
              </a:rPr>
              <a:t>Topic 1 –Recap off all content taught in year 10 and mock exams. And start topic 2 – week 4.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E1BED6C-E8D6-46C0-AF6B-26A8B8E52DBA}"/>
              </a:ext>
            </a:extLst>
          </p:cNvPr>
          <p:cNvCxnSpPr>
            <a:cxnSpLocks/>
          </p:cNvCxnSpPr>
          <p:nvPr/>
        </p:nvCxnSpPr>
        <p:spPr>
          <a:xfrm flipV="1">
            <a:off x="5054313" y="4711865"/>
            <a:ext cx="3281" cy="2898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31C75CC-4C40-460C-8B8C-0CF7F9E5549D}"/>
              </a:ext>
            </a:extLst>
          </p:cNvPr>
          <p:cNvSpPr txBox="1"/>
          <p:nvPr/>
        </p:nvSpPr>
        <p:spPr>
          <a:xfrm>
            <a:off x="5053552" y="4539249"/>
            <a:ext cx="76470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Revision - Urban Issues and </a:t>
            </a:r>
            <a:r>
              <a:rPr lang="en-GB" sz="600">
                <a:cs typeface="Calibri"/>
              </a:rPr>
              <a:t>Challenges Recap.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56F0F0C-7D19-4EFB-83EA-AC9B72391820}"/>
              </a:ext>
            </a:extLst>
          </p:cNvPr>
          <p:cNvSpPr/>
          <p:nvPr/>
        </p:nvSpPr>
        <p:spPr>
          <a:xfrm>
            <a:off x="3559531" y="6382429"/>
            <a:ext cx="754450" cy="277238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Christmas Mock Exams all 3 Papers.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5E5D779-5B69-48E5-9591-F1EB49965EBB}"/>
              </a:ext>
            </a:extLst>
          </p:cNvPr>
          <p:cNvSpPr txBox="1"/>
          <p:nvPr/>
        </p:nvSpPr>
        <p:spPr>
          <a:xfrm>
            <a:off x="3054880" y="5476990"/>
            <a:ext cx="1005131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Feedback from </a:t>
            </a:r>
            <a:r>
              <a:rPr lang="en-GB" sz="600">
                <a:cs typeface="Calibri"/>
              </a:rPr>
              <a:t>mocks X3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A6600A6-B87F-42F1-A803-6D53473099D9}"/>
              </a:ext>
            </a:extLst>
          </p:cNvPr>
          <p:cNvCxnSpPr>
            <a:cxnSpLocks/>
          </p:cNvCxnSpPr>
          <p:nvPr/>
        </p:nvCxnSpPr>
        <p:spPr>
          <a:xfrm flipV="1">
            <a:off x="4142259" y="567690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>
            <a:extLst>
              <a:ext uri="{FF2B5EF4-FFF2-40B4-BE49-F238E27FC236}">
                <a16:creationId xmlns:a16="http://schemas.microsoft.com/office/drawing/2014/main" id="{5A1E85DF-6B88-4647-9A75-63D3A74E2C2C}"/>
              </a:ext>
            </a:extLst>
          </p:cNvPr>
          <p:cNvSpPr/>
          <p:nvPr/>
        </p:nvSpPr>
        <p:spPr>
          <a:xfrm>
            <a:off x="1521184" y="4899130"/>
            <a:ext cx="3985731" cy="542574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cs typeface="Calibri"/>
              </a:rPr>
              <a:t>Topic 4 – Recap lockdown learning -  catch up Urban Issues </a:t>
            </a:r>
            <a:r>
              <a:rPr lang="en-US" sz="800" b="1" dirty="0">
                <a:solidFill>
                  <a:schemeClr val="tx1"/>
                </a:solidFill>
                <a:cs typeface="Calibri"/>
              </a:rPr>
              <a:t>and Challenges Paper  2 – Section A and Glaciation Paper 1 Section C. Issue Evaluaton (Pre- Release ) and unsee FW Qs. Start Revision.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EC8E50C0-4A55-464D-9504-9346D05B6104}"/>
              </a:ext>
            </a:extLst>
          </p:cNvPr>
          <p:cNvCxnSpPr>
            <a:cxnSpLocks/>
          </p:cNvCxnSpPr>
          <p:nvPr/>
        </p:nvCxnSpPr>
        <p:spPr>
          <a:xfrm flipV="1">
            <a:off x="3087579" y="76420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454628D7-27EA-4446-A7CA-F718F272F5F5}"/>
              </a:ext>
            </a:extLst>
          </p:cNvPr>
          <p:cNvSpPr txBox="1"/>
          <p:nvPr/>
        </p:nvSpPr>
        <p:spPr>
          <a:xfrm>
            <a:off x="2877297" y="7326862"/>
            <a:ext cx="54604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Feedback from mocks X2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9306F6-9824-4EA3-B885-0C321F19C9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849874-6917-4C61-B1F9-2BD79304528E}">
  <ds:schemaRefs>
    <ds:schemaRef ds:uri="http://schemas.microsoft.com/office/2006/metadata/properties"/>
    <ds:schemaRef ds:uri="http://schemas.microsoft.com/office/infopath/2007/PartnerControls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C931CBF2-88BE-4D28-9DDF-3C5A04B5E0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A4 Paper (210x297 mm)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revision>379</cp:revision>
  <dcterms:created xsi:type="dcterms:W3CDTF">2019-07-02T10:31:49Z</dcterms:created>
  <dcterms:modified xsi:type="dcterms:W3CDTF">2022-02-28T16:49:43Z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