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D11668-390E-E3B4-2289-7D6C2F10008D}" v="1988" dt="2020-04-03T11:49:09.318"/>
    <p1510:client id="{769C1F60-D753-1708-7B16-931CEBB0CE34}" v="2584" dt="2020-04-02T12:46:17.787"/>
    <p1510:client id="{7EAD9C7A-853D-99F3-0042-E8D59CAA6E2A}" v="28" dt="2020-06-18T10:16:22.024"/>
    <p1510:client id="{895D0B06-51E6-6596-572A-E22B8E82E835}" v="2" dt="2020-06-21T08:57:04.480"/>
    <p1510:client id="{B25EE448-D414-33DB-9038-082D97D49B15}" v="262" dt="2020-04-02T15:02:48.596"/>
    <p1510:client id="{B6B5608C-8033-B13E-D91F-B62F3405123B}" v="5" dt="2020-04-13T11:15:08.672"/>
    <p1510:client id="{C6AACB28-41B7-B8EA-532F-9E571E99134A}" v="10" dt="2020-08-26T20:16:05.947"/>
    <p1510:client id="{E55E8AC5-4F52-F4DE-2065-B876B8F7AE04}" v="77" dt="2020-04-03T13:40:59.341"/>
    <p1510:client id="{EC721006-C424-DD1E-08B2-C70FC7D070D9}" v="3518" dt="2020-04-01T13:28:20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0" d="100"/>
          <a:sy n="130" d="100"/>
        </p:scale>
        <p:origin x="630" y="-30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Byrom" userId="S::beth.walmsley@burnley-cs.org::58e737a1-acb4-460c-aa07-9ef22975fc4a" providerId="AD" clId="Web-{B6B5608C-8033-B13E-D91F-B62F3405123B}"/>
    <pc:docChg chg="modSld">
      <pc:chgData name="Beth Byrom" userId="S::beth.walmsley@burnley-cs.org::58e737a1-acb4-460c-aa07-9ef22975fc4a" providerId="AD" clId="Web-{B6B5608C-8033-B13E-D91F-B62F3405123B}" dt="2020-04-13T11:15:08.672" v="4" actId="20577"/>
      <pc:docMkLst>
        <pc:docMk/>
      </pc:docMkLst>
      <pc:sldChg chg="modSp">
        <pc:chgData name="Beth Byrom" userId="S::beth.walmsley@burnley-cs.org::58e737a1-acb4-460c-aa07-9ef22975fc4a" providerId="AD" clId="Web-{B6B5608C-8033-B13E-D91F-B62F3405123B}" dt="2020-04-13T11:15:08.672" v="4" actId="20577"/>
        <pc:sldMkLst>
          <pc:docMk/>
          <pc:sldMk cId="2983352342" sldId="256"/>
        </pc:sldMkLst>
        <pc:spChg chg="mod">
          <ac:chgData name="Beth Byrom" userId="S::beth.walmsley@burnley-cs.org::58e737a1-acb4-460c-aa07-9ef22975fc4a" providerId="AD" clId="Web-{B6B5608C-8033-B13E-D91F-B62F3405123B}" dt="2020-04-13T11:15:08.672" v="4" actId="20577"/>
          <ac:spMkLst>
            <pc:docMk/>
            <pc:sldMk cId="2983352342" sldId="256"/>
            <ac:spMk id="216" creationId="{94B7A6AE-7C18-4782-8DFC-BECCCDEA00CB}"/>
          </ac:spMkLst>
        </pc:spChg>
      </pc:sldChg>
    </pc:docChg>
  </pc:docChgLst>
  <pc:docChgLst>
    <pc:chgData name="Beth Byrom" userId="S::bwalmsley@burnleyhigh.com::58e737a1-acb4-460c-aa07-9ef22975fc4a" providerId="AD" clId="Web-{895D0B06-51E6-6596-572A-E22B8E82E835}"/>
    <pc:docChg chg="modSld">
      <pc:chgData name="Beth Byrom" userId="S::bwalmsley@burnleyhigh.com::58e737a1-acb4-460c-aa07-9ef22975fc4a" providerId="AD" clId="Web-{895D0B06-51E6-6596-572A-E22B8E82E835}" dt="2020-06-21T08:57:04.480" v="1" actId="20577"/>
      <pc:docMkLst>
        <pc:docMk/>
      </pc:docMkLst>
      <pc:sldChg chg="modSp">
        <pc:chgData name="Beth Byrom" userId="S::bwalmsley@burnleyhigh.com::58e737a1-acb4-460c-aa07-9ef22975fc4a" providerId="AD" clId="Web-{895D0B06-51E6-6596-572A-E22B8E82E835}" dt="2020-06-21T08:57:04.480" v="1" actId="20577"/>
        <pc:sldMkLst>
          <pc:docMk/>
          <pc:sldMk cId="2983352342" sldId="256"/>
        </pc:sldMkLst>
        <pc:spChg chg="mod">
          <ac:chgData name="Beth Byrom" userId="S::bwalmsley@burnleyhigh.com::58e737a1-acb4-460c-aa07-9ef22975fc4a" providerId="AD" clId="Web-{895D0B06-51E6-6596-572A-E22B8E82E835}" dt="2020-06-21T08:57:04.480" v="1" actId="20577"/>
          <ac:spMkLst>
            <pc:docMk/>
            <pc:sldMk cId="2983352342" sldId="256"/>
            <ac:spMk id="154" creationId="{584699AD-4C75-43E0-94B2-47C939ECDD5F}"/>
          </ac:spMkLst>
        </pc:spChg>
      </pc:sldChg>
    </pc:docChg>
  </pc:docChgLst>
  <pc:docChgLst>
    <pc:chgData name="Beth Byrom" userId="S::bwalmsley@burnleyhigh.com::58e737a1-acb4-460c-aa07-9ef22975fc4a" providerId="AD" clId="Web-{7EAD9C7A-853D-99F3-0042-E8D59CAA6E2A}"/>
    <pc:docChg chg="modSld">
      <pc:chgData name="Beth Byrom" userId="S::bwalmsley@burnleyhigh.com::58e737a1-acb4-460c-aa07-9ef22975fc4a" providerId="AD" clId="Web-{7EAD9C7A-853D-99F3-0042-E8D59CAA6E2A}" dt="2020-06-18T10:16:22.024" v="23" actId="20577"/>
      <pc:docMkLst>
        <pc:docMk/>
      </pc:docMkLst>
      <pc:sldChg chg="addSp modSp">
        <pc:chgData name="Beth Byrom" userId="S::bwalmsley@burnleyhigh.com::58e737a1-acb4-460c-aa07-9ef22975fc4a" providerId="AD" clId="Web-{7EAD9C7A-853D-99F3-0042-E8D59CAA6E2A}" dt="2020-06-18T10:16:22.024" v="23" actId="20577"/>
        <pc:sldMkLst>
          <pc:docMk/>
          <pc:sldMk cId="2983352342" sldId="256"/>
        </pc:sldMkLst>
        <pc:spChg chg="add mod">
          <ac:chgData name="Beth Byrom" userId="S::bwalmsley@burnleyhigh.com::58e737a1-acb4-460c-aa07-9ef22975fc4a" providerId="AD" clId="Web-{7EAD9C7A-853D-99F3-0042-E8D59CAA6E2A}" dt="2020-06-18T10:16:18.852" v="21" actId="20577"/>
          <ac:spMkLst>
            <pc:docMk/>
            <pc:sldMk cId="2983352342" sldId="256"/>
            <ac:spMk id="120" creationId="{66F1B77A-0148-418E-B77B-86A527C08F41}"/>
          </ac:spMkLst>
        </pc:spChg>
        <pc:spChg chg="mod">
          <ac:chgData name="Beth Byrom" userId="S::bwalmsley@burnleyhigh.com::58e737a1-acb4-460c-aa07-9ef22975fc4a" providerId="AD" clId="Web-{7EAD9C7A-853D-99F3-0042-E8D59CAA6E2A}" dt="2020-06-18T10:15:52.914" v="13" actId="14100"/>
          <ac:spMkLst>
            <pc:docMk/>
            <pc:sldMk cId="2983352342" sldId="256"/>
            <ac:spMk id="207" creationId="{5596484C-44BC-4782-ADB9-FAA4FD42816D}"/>
          </ac:spMkLst>
        </pc:spChg>
        <pc:spChg chg="mod">
          <ac:chgData name="Beth Byrom" userId="S::bwalmsley@burnleyhigh.com::58e737a1-acb4-460c-aa07-9ef22975fc4a" providerId="AD" clId="Web-{7EAD9C7A-853D-99F3-0042-E8D59CAA6E2A}" dt="2020-06-18T10:16:22.024" v="23" actId="20577"/>
          <ac:spMkLst>
            <pc:docMk/>
            <pc:sldMk cId="2983352342" sldId="256"/>
            <ac:spMk id="216" creationId="{94B7A6AE-7C18-4782-8DFC-BECCCDEA00CB}"/>
          </ac:spMkLst>
        </pc:spChg>
      </pc:sldChg>
    </pc:docChg>
  </pc:docChgLst>
  <pc:docChgLst>
    <pc:chgData name="Beth Byrom" userId="S::beth.walmsley@burnley-cs.org::58e737a1-acb4-460c-aa07-9ef22975fc4a" providerId="AD" clId="Web-{E55E8AC5-4F52-F4DE-2065-B876B8F7AE04}"/>
    <pc:docChg chg="modSld">
      <pc:chgData name="Beth Byrom" userId="S::beth.walmsley@burnley-cs.org::58e737a1-acb4-460c-aa07-9ef22975fc4a" providerId="AD" clId="Web-{E55E8AC5-4F52-F4DE-2065-B876B8F7AE04}" dt="2020-04-03T13:40:59.341" v="76" actId="20577"/>
      <pc:docMkLst>
        <pc:docMk/>
      </pc:docMkLst>
      <pc:sldChg chg="modSp">
        <pc:chgData name="Beth Byrom" userId="S::beth.walmsley@burnley-cs.org::58e737a1-acb4-460c-aa07-9ef22975fc4a" providerId="AD" clId="Web-{E55E8AC5-4F52-F4DE-2065-B876B8F7AE04}" dt="2020-04-03T13:40:59.341" v="76" actId="20577"/>
        <pc:sldMkLst>
          <pc:docMk/>
          <pc:sldMk cId="2983352342" sldId="256"/>
        </pc:sldMkLst>
        <pc:spChg chg="mod">
          <ac:chgData name="Beth Byrom" userId="S::beth.walmsley@burnley-cs.org::58e737a1-acb4-460c-aa07-9ef22975fc4a" providerId="AD" clId="Web-{E55E8AC5-4F52-F4DE-2065-B876B8F7AE04}" dt="2020-04-03T13:40:21.091" v="67" actId="20577"/>
          <ac:spMkLst>
            <pc:docMk/>
            <pc:sldMk cId="2983352342" sldId="256"/>
            <ac:spMk id="152" creationId="{00000000-0000-0000-0000-000000000000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40:59.341" v="76" actId="20577"/>
          <ac:spMkLst>
            <pc:docMk/>
            <pc:sldMk cId="2983352342" sldId="256"/>
            <ac:spMk id="154" creationId="{584699AD-4C75-43E0-94B2-47C939ECDD5F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36:31.139" v="64" actId="1076"/>
          <ac:spMkLst>
            <pc:docMk/>
            <pc:sldMk cId="2983352342" sldId="256"/>
            <ac:spMk id="169" creationId="{1C0A436C-64DE-4279-8A62-9334D361F704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36:26.342" v="63" actId="1076"/>
          <ac:spMkLst>
            <pc:docMk/>
            <pc:sldMk cId="2983352342" sldId="256"/>
            <ac:spMk id="183" creationId="{0DCE8928-E2E9-46CA-8B1C-1171549EC3DD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40:30.295" v="70" actId="20577"/>
          <ac:spMkLst>
            <pc:docMk/>
            <pc:sldMk cId="2983352342" sldId="256"/>
            <ac:spMk id="189" creationId="{4C86B000-63C1-436D-9F13-B9B6222F6DA8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40:36.545" v="73" actId="20577"/>
          <ac:spMkLst>
            <pc:docMk/>
            <pc:sldMk cId="2983352342" sldId="256"/>
            <ac:spMk id="196" creationId="{EB9CD31D-3516-4891-8BF8-E43E53C160DD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36:04.248" v="57" actId="1076"/>
          <ac:spMkLst>
            <pc:docMk/>
            <pc:sldMk cId="2983352342" sldId="256"/>
            <ac:spMk id="212" creationId="{F86EE52E-89FE-4CE5-9755-5C2C2327D0C4}"/>
          </ac:spMkLst>
        </pc:spChg>
        <pc:spChg chg="mod">
          <ac:chgData name="Beth Byrom" userId="S::beth.walmsley@burnley-cs.org::58e737a1-acb4-460c-aa07-9ef22975fc4a" providerId="AD" clId="Web-{E55E8AC5-4F52-F4DE-2065-B876B8F7AE04}" dt="2020-04-03T13:39:46.732" v="66" actId="20577"/>
          <ac:spMkLst>
            <pc:docMk/>
            <pc:sldMk cId="2983352342" sldId="256"/>
            <ac:spMk id="216" creationId="{94B7A6AE-7C18-4782-8DFC-BECCCDEA00CB}"/>
          </ac:spMkLst>
        </pc:spChg>
        <pc:cxnChg chg="mod">
          <ac:chgData name="Beth Byrom" userId="S::beth.walmsley@burnley-cs.org::58e737a1-acb4-460c-aa07-9ef22975fc4a" providerId="AD" clId="Web-{E55E8AC5-4F52-F4DE-2065-B876B8F7AE04}" dt="2020-04-03T13:36:09.404" v="58" actId="1076"/>
          <ac:cxnSpMkLst>
            <pc:docMk/>
            <pc:sldMk cId="2983352342" sldId="256"/>
            <ac:cxnSpMk id="149" creationId="{12ABD505-175E-A541-AEFE-152268C0ADBA}"/>
          </ac:cxnSpMkLst>
        </pc:cxnChg>
      </pc:sldChg>
    </pc:docChg>
  </pc:docChgLst>
  <pc:docChgLst>
    <pc:chgData name="Beth Byrom" userId="S::bwalmsley@burnleyhigh.com::58e737a1-acb4-460c-aa07-9ef22975fc4a" providerId="AD" clId="Web-{C6AACB28-41B7-B8EA-532F-9E571E99134A}"/>
    <pc:docChg chg="modSld">
      <pc:chgData name="Beth Byrom" userId="S::bwalmsley@burnleyhigh.com::58e737a1-acb4-460c-aa07-9ef22975fc4a" providerId="AD" clId="Web-{C6AACB28-41B7-B8EA-532F-9E571E99134A}" dt="2020-08-26T20:16:05.947" v="9" actId="1076"/>
      <pc:docMkLst>
        <pc:docMk/>
      </pc:docMkLst>
      <pc:sldChg chg="delSp modSp">
        <pc:chgData name="Beth Byrom" userId="S::bwalmsley@burnleyhigh.com::58e737a1-acb4-460c-aa07-9ef22975fc4a" providerId="AD" clId="Web-{C6AACB28-41B7-B8EA-532F-9E571E99134A}" dt="2020-08-26T20:16:05.947" v="9" actId="1076"/>
        <pc:sldMkLst>
          <pc:docMk/>
          <pc:sldMk cId="2983352342" sldId="256"/>
        </pc:sldMkLst>
        <pc:spChg chg="del">
          <ac:chgData name="Beth Byrom" userId="S::bwalmsley@burnleyhigh.com::58e737a1-acb4-460c-aa07-9ef22975fc4a" providerId="AD" clId="Web-{C6AACB28-41B7-B8EA-532F-9E571E99134A}" dt="2020-08-26T20:15:26.118" v="0"/>
          <ac:spMkLst>
            <pc:docMk/>
            <pc:sldMk cId="2983352342" sldId="256"/>
            <ac:spMk id="165" creationId="{00000000-0000-0000-0000-000000000000}"/>
          </ac:spMkLst>
        </pc:spChg>
        <pc:spChg chg="mod">
          <ac:chgData name="Beth Byrom" userId="S::bwalmsley@burnleyhigh.com::58e737a1-acb4-460c-aa07-9ef22975fc4a" providerId="AD" clId="Web-{C6AACB28-41B7-B8EA-532F-9E571E99134A}" dt="2020-08-26T20:15:42.962" v="3" actId="1076"/>
          <ac:spMkLst>
            <pc:docMk/>
            <pc:sldMk cId="2983352342" sldId="256"/>
            <ac:spMk id="198" creationId="{4F15F09F-8E5E-452F-9171-3B5BF8C861C9}"/>
          </ac:spMkLst>
        </pc:spChg>
        <pc:spChg chg="mod">
          <ac:chgData name="Beth Byrom" userId="S::bwalmsley@burnleyhigh.com::58e737a1-acb4-460c-aa07-9ef22975fc4a" providerId="AD" clId="Web-{C6AACB28-41B7-B8EA-532F-9E571E99134A}" dt="2020-08-26T20:15:53.493" v="6" actId="1076"/>
          <ac:spMkLst>
            <pc:docMk/>
            <pc:sldMk cId="2983352342" sldId="256"/>
            <ac:spMk id="201" creationId="{9825BAF4-3866-4085-A1E7-60D678104D88}"/>
          </ac:spMkLst>
        </pc:spChg>
        <pc:spChg chg="mod">
          <ac:chgData name="Beth Byrom" userId="S::bwalmsley@burnleyhigh.com::58e737a1-acb4-460c-aa07-9ef22975fc4a" providerId="AD" clId="Web-{C6AACB28-41B7-B8EA-532F-9E571E99134A}" dt="2020-08-26T20:16:05.947" v="9" actId="1076"/>
          <ac:spMkLst>
            <pc:docMk/>
            <pc:sldMk cId="2983352342" sldId="256"/>
            <ac:spMk id="204" creationId="{1B8D96A4-99BA-42FB-91D9-12AAB257D437}"/>
          </ac:spMkLst>
        </pc:spChg>
        <pc:cxnChg chg="del">
          <ac:chgData name="Beth Byrom" userId="S::bwalmsley@burnleyhigh.com::58e737a1-acb4-460c-aa07-9ef22975fc4a" providerId="AD" clId="Web-{C6AACB28-41B7-B8EA-532F-9E571E99134A}" dt="2020-08-26T20:15:29.368" v="1"/>
          <ac:cxnSpMkLst>
            <pc:docMk/>
            <pc:sldMk cId="2983352342" sldId="256"/>
            <ac:cxnSpMk id="162" creationId="{12ABD505-175E-A541-AEFE-152268C0ADBA}"/>
          </ac:cxnSpMkLst>
        </pc:cxnChg>
        <pc:cxnChg chg="mod">
          <ac:chgData name="Beth Byrom" userId="S::bwalmsley@burnleyhigh.com::58e737a1-acb4-460c-aa07-9ef22975fc4a" providerId="AD" clId="Web-{C6AACB28-41B7-B8EA-532F-9E571E99134A}" dt="2020-08-26T20:15:37.305" v="2" actId="1076"/>
          <ac:cxnSpMkLst>
            <pc:docMk/>
            <pc:sldMk cId="2983352342" sldId="256"/>
            <ac:cxnSpMk id="199" creationId="{7D16D5FC-7D07-4E32-854F-B1106CC8CB83}"/>
          </ac:cxnSpMkLst>
        </pc:cxnChg>
        <pc:cxnChg chg="mod">
          <ac:chgData name="Beth Byrom" userId="S::bwalmsley@burnleyhigh.com::58e737a1-acb4-460c-aa07-9ef22975fc4a" providerId="AD" clId="Web-{C6AACB28-41B7-B8EA-532F-9E571E99134A}" dt="2020-08-26T20:15:56.071" v="7" actId="1076"/>
          <ac:cxnSpMkLst>
            <pc:docMk/>
            <pc:sldMk cId="2983352342" sldId="256"/>
            <ac:cxnSpMk id="200" creationId="{709F491E-DAAA-4BAD-ACF3-2184512106A6}"/>
          </ac:cxnSpMkLst>
        </pc:cxnChg>
        <pc:cxnChg chg="mod">
          <ac:chgData name="Beth Byrom" userId="S::bwalmsley@burnleyhigh.com::58e737a1-acb4-460c-aa07-9ef22975fc4a" providerId="AD" clId="Web-{C6AACB28-41B7-B8EA-532F-9E571E99134A}" dt="2020-08-26T20:15:58.900" v="8" actId="1076"/>
          <ac:cxnSpMkLst>
            <pc:docMk/>
            <pc:sldMk cId="2983352342" sldId="256"/>
            <ac:cxnSpMk id="202" creationId="{50F108B3-D369-4E06-A061-8E998F46B0B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Waltograph UI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2280" y="297519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775890" y="8620709"/>
            <a:ext cx="1113860" cy="826504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Welcome back 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114056" y="8515937"/>
            <a:ext cx="149742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2046461" y="8365649"/>
            <a:ext cx="961852" cy="29455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 Fieldwork and </a:t>
            </a:r>
            <a:r>
              <a:rPr lang="en-GB" sz="600" b="1">
                <a:solidFill>
                  <a:srgbClr val="9900CC"/>
                </a:solidFill>
              </a:rPr>
              <a:t>rivers past GCSE questions. 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43703" y="4421129"/>
            <a:ext cx="1529785" cy="729667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11 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623317" y="3625151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Summer Term 2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4757014" y="729633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4715464" y="692892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Your future this way. </a:t>
            </a:r>
            <a:endParaRPr lang="en-GB" sz="1100" dirty="0">
              <a:cs typeface="Calibri"/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115578" y="1917277"/>
            <a:ext cx="1750448" cy="8106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rgbClr val="9900CC"/>
                </a:solidFill>
                <a:cs typeface="Calibri"/>
              </a:rPr>
              <a:t>You did it! Good luck on your </a:t>
            </a:r>
            <a:r>
              <a:rPr lang="en-US" sz="1000" b="1" dirty="0">
                <a:solidFill>
                  <a:srgbClr val="9900CC"/>
                </a:solidFill>
                <a:cs typeface="Calibri"/>
              </a:rPr>
              <a:t>next adventure!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484496" y="3650538"/>
            <a:ext cx="2450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/>
              <a:t>Revision techniques shared and modelled</a:t>
            </a:r>
            <a:endParaRPr lang="en-US" sz="800">
              <a:cs typeface="Calibri"/>
            </a:endParaRP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455454" y="2712341"/>
            <a:ext cx="20313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471014" y="2709698"/>
            <a:ext cx="18916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33950" y="374302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4324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941793" y="3484789"/>
            <a:ext cx="74002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Exams </a:t>
            </a:r>
            <a:endParaRPr lang="en-GB" sz="600" dirty="0">
              <a:cs typeface="Calibri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478768" y="3466978"/>
            <a:ext cx="59082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Revision.</a:t>
            </a:r>
            <a:endParaRPr lang="en-GB" sz="600" dirty="0">
              <a:cs typeface="Calibri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43908" y="4715116"/>
            <a:ext cx="3281" cy="2073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81064" y="470473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90091" y="47261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01430" y="473300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149473" y="4434088"/>
            <a:ext cx="65741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Exam techniques.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08519" y="57343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87270" y="57082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87563" y="4692816"/>
            <a:ext cx="3281" cy="2898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23987" y="57386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57122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1480372" y="5313747"/>
            <a:ext cx="76844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The UK </a:t>
            </a:r>
            <a:r>
              <a:rPr lang="en-GB" sz="600">
                <a:cs typeface="Calibri"/>
              </a:rPr>
              <a:t>Deindustrialisation</a:t>
            </a:r>
            <a:r>
              <a:rPr lang="en-GB" sz="600" dirty="0">
                <a:cs typeface="Calibri"/>
              </a:rPr>
              <a:t> and post – industrilisation. 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089501" y="5360912"/>
            <a:ext cx="63564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Rural Change and The North South Divide </a:t>
            </a:r>
            <a:r>
              <a:rPr lang="en-GB" sz="600" dirty="0">
                <a:cs typeface="Calibri"/>
              </a:rPr>
              <a:t>.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098016" y="4422730"/>
            <a:ext cx="612922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Revision Paper 1 .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610750" y="6801961"/>
            <a:ext cx="3281" cy="2978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2424" y="66915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03168" y="673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676329" y="6402662"/>
            <a:ext cx="78248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Consequences of </a:t>
            </a:r>
            <a:r>
              <a:rPr lang="en-GB" sz="600">
                <a:cs typeface="Calibri"/>
              </a:rPr>
              <a:t>Development.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243879" y="6431582"/>
            <a:ext cx="688973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Barriers to development.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730276" y="7441456"/>
            <a:ext cx="55674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The three "P's" policy.</a:t>
            </a:r>
            <a:endParaRPr lang="en-GB" sz="600"/>
          </a:p>
          <a:p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44233" y="9030542"/>
            <a:ext cx="325696" cy="187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686885" y="8588039"/>
            <a:ext cx="231669" cy="104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983944" y="7973676"/>
            <a:ext cx="2951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837987" y="8266528"/>
            <a:ext cx="158644" cy="993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472875" y="785439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203407" y="8056731"/>
            <a:ext cx="75416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Earthquake Measurements.</a:t>
            </a:r>
            <a:endParaRPr lang="en-GB" sz="600" dirty="0">
              <a:cs typeface="Calibri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41234" y="7713831"/>
            <a:ext cx="758891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LIC case study Haiti earthquake.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1" name="TextBox 180"/>
          <p:cNvSpPr txBox="1"/>
          <p:nvPr/>
        </p:nvSpPr>
        <p:spPr>
          <a:xfrm>
            <a:off x="316923" y="8936161"/>
            <a:ext cx="60865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Natural Hazards introduction.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F6C7C63-5DD6-4BD7-8BE6-B900EF7B3E3A}"/>
              </a:ext>
            </a:extLst>
          </p:cNvPr>
          <p:cNvSpPr txBox="1"/>
          <p:nvPr/>
        </p:nvSpPr>
        <p:spPr>
          <a:xfrm>
            <a:off x="2607108" y="5356907"/>
            <a:ext cx="70845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Transport changes and the car industry in The UK 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832BAE5-DDB2-4DC8-8119-C2753DDC5139}"/>
              </a:ext>
            </a:extLst>
          </p:cNvPr>
          <p:cNvSpPr txBox="1"/>
          <p:nvPr/>
        </p:nvSpPr>
        <p:spPr>
          <a:xfrm>
            <a:off x="4908730" y="9467693"/>
            <a:ext cx="1904263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What are my expectations for learning and </a:t>
            </a:r>
            <a:r>
              <a:rPr lang="en-US" sz="800" dirty="0" err="1"/>
              <a:t>behaviour</a:t>
            </a:r>
            <a:r>
              <a:rPr lang="en-US" sz="800" dirty="0"/>
              <a:t> in Geography?</a:t>
            </a:r>
            <a:r>
              <a:rPr lang="en-US" sz="800" dirty="0">
                <a:ea typeface="+mn-lt"/>
                <a:cs typeface="+mn-lt"/>
              </a:rPr>
              <a:t> What does our ethos look like in the classroom?</a:t>
            </a:r>
            <a:endParaRPr lang="en-US" sz="800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E71956E-D429-4237-8C2C-18A5FD13449B}"/>
              </a:ext>
            </a:extLst>
          </p:cNvPr>
          <p:cNvSpPr/>
          <p:nvPr/>
        </p:nvSpPr>
        <p:spPr>
          <a:xfrm>
            <a:off x="5782967" y="1292321"/>
            <a:ext cx="1027962" cy="725598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Skills we will work on in each  term:</a:t>
            </a:r>
            <a:endParaRPr lang="en-US" sz="900">
              <a:solidFill>
                <a:schemeClr val="tx1"/>
              </a:solidFill>
              <a:ea typeface="+mn-lt"/>
              <a:cs typeface="+mn-lt"/>
            </a:endParaRPr>
          </a:p>
          <a:p>
            <a:endParaRPr lang="en-GB" sz="900" b="1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AO1: Demonstrate knowledge of locations, places, processes, environments and different scales. </a:t>
            </a:r>
            <a:endParaRPr lang="en-US" sz="900">
              <a:solidFill>
                <a:schemeClr val="tx1"/>
              </a:solidFill>
              <a:cs typeface="Calibri"/>
            </a:endParaRPr>
          </a:p>
          <a:p>
            <a:endParaRPr lang="en-GB" sz="9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AO2: Demonstrate geographical understanding of concepts and how they are used in relation to places, environments and processes; the interrelationships between places, environments and processes.</a:t>
            </a:r>
            <a:endParaRPr lang="en-GB" sz="900">
              <a:solidFill>
                <a:schemeClr val="tx1"/>
              </a:solidFill>
              <a:ea typeface="+mn-lt"/>
              <a:cs typeface="+mn-lt"/>
            </a:endParaRPr>
          </a:p>
          <a:p>
            <a:endParaRPr lang="en-GB" sz="9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AO3: Apply knowledge and understanding to describe, explain, interpret, analyse and evaluate geographical information and issues to make judgements, including 10% applied to fieldwork context(s). </a:t>
            </a:r>
            <a:endParaRPr lang="en-GB" sz="900">
              <a:solidFill>
                <a:schemeClr val="tx1"/>
              </a:solidFill>
              <a:ea typeface="+mn-lt"/>
              <a:cs typeface="+mn-lt"/>
            </a:endParaRPr>
          </a:p>
          <a:p>
            <a:endParaRPr lang="en-GB" sz="9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AO4: Select, adapt and use a variety of skills and techniques to investigate questions and issues and communicate findings.</a:t>
            </a:r>
            <a:endParaRPr lang="en-GB" sz="900">
              <a:solidFill>
                <a:schemeClr val="tx1"/>
              </a:solidFill>
              <a:cs typeface="Calibri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833C7D37-C63A-4700-9F6C-42111F1D9671}"/>
              </a:ext>
            </a:extLst>
          </p:cNvPr>
          <p:cNvSpPr/>
          <p:nvPr/>
        </p:nvSpPr>
        <p:spPr>
          <a:xfrm>
            <a:off x="4773043" y="5118989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Summer Term 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1C1AC2D9-B9BC-4D62-B42A-6B7629749578}"/>
              </a:ext>
            </a:extLst>
          </p:cNvPr>
          <p:cNvSpPr/>
          <p:nvPr/>
        </p:nvSpPr>
        <p:spPr>
          <a:xfrm>
            <a:off x="-3745" y="5752402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Spring   Term 2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AB99E7EC-E7C4-40FD-B6B6-27BD0EE3C91D}"/>
              </a:ext>
            </a:extLst>
          </p:cNvPr>
          <p:cNvSpPr/>
          <p:nvPr/>
        </p:nvSpPr>
        <p:spPr>
          <a:xfrm>
            <a:off x="4806381" y="7625651"/>
            <a:ext cx="93923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Spring   Term 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3A4E4981-D33F-42EB-AB61-9C5A52EB7344}"/>
              </a:ext>
            </a:extLst>
          </p:cNvPr>
          <p:cNvSpPr/>
          <p:nvPr/>
        </p:nvSpPr>
        <p:spPr>
          <a:xfrm>
            <a:off x="956693" y="8411464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Autumn   Term 2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0A7DF95-2F8F-4F55-B8BA-EF0CCC92B331}"/>
              </a:ext>
            </a:extLst>
          </p:cNvPr>
          <p:cNvSpPr/>
          <p:nvPr/>
        </p:nvSpPr>
        <p:spPr>
          <a:xfrm>
            <a:off x="4663505" y="8697214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Autumn   Term 1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B4F6B3A4-DE18-4F56-BBDA-3DF261983163}"/>
              </a:ext>
            </a:extLst>
          </p:cNvPr>
          <p:cNvCxnSpPr>
            <a:cxnSpLocks/>
          </p:cNvCxnSpPr>
          <p:nvPr/>
        </p:nvCxnSpPr>
        <p:spPr>
          <a:xfrm flipH="1" flipV="1">
            <a:off x="4530419" y="8665417"/>
            <a:ext cx="5022" cy="27589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0B7CAB3A-3492-438F-B089-0A4A6F7EAF98}"/>
              </a:ext>
            </a:extLst>
          </p:cNvPr>
          <p:cNvSpPr txBox="1"/>
          <p:nvPr/>
        </p:nvSpPr>
        <p:spPr>
          <a:xfrm>
            <a:off x="4325038" y="8412480"/>
            <a:ext cx="75551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Physical Fieldwork write up.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80588181-377B-4255-9B24-FDD022A0CA1F}"/>
              </a:ext>
            </a:extLst>
          </p:cNvPr>
          <p:cNvCxnSpPr>
            <a:cxnSpLocks/>
          </p:cNvCxnSpPr>
          <p:nvPr/>
        </p:nvCxnSpPr>
        <p:spPr>
          <a:xfrm flipV="1">
            <a:off x="3376288" y="868942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E9FCEA03-0C55-4765-BE1D-1C472FFAF540}"/>
              </a:ext>
            </a:extLst>
          </p:cNvPr>
          <p:cNvCxnSpPr>
            <a:cxnSpLocks/>
          </p:cNvCxnSpPr>
          <p:nvPr/>
        </p:nvCxnSpPr>
        <p:spPr>
          <a:xfrm flipV="1">
            <a:off x="3954138" y="869259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B25FB315-EDCE-4160-BFB9-4498915ACF5E}"/>
              </a:ext>
            </a:extLst>
          </p:cNvPr>
          <p:cNvSpPr txBox="1"/>
          <p:nvPr/>
        </p:nvSpPr>
        <p:spPr>
          <a:xfrm>
            <a:off x="3037576" y="8409305"/>
            <a:ext cx="66026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Evaluation and improvements. 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05908B1D-DDA3-4F9A-8D8A-11D518C07CE6}"/>
              </a:ext>
            </a:extLst>
          </p:cNvPr>
          <p:cNvSpPr/>
          <p:nvPr/>
        </p:nvSpPr>
        <p:spPr>
          <a:xfrm>
            <a:off x="2575943" y="7895525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Topic 2 – Challenges of </a:t>
            </a:r>
            <a:r>
              <a:rPr lang="en-US" sz="800" b="1">
                <a:solidFill>
                  <a:schemeClr val="tx1"/>
                </a:solidFill>
                <a:cs typeface="Calibri"/>
              </a:rPr>
              <a:t>Natural Hazards – </a:t>
            </a:r>
            <a:r>
              <a:rPr lang="en-US" sz="800" b="1" dirty="0">
                <a:solidFill>
                  <a:schemeClr val="tx1"/>
                </a:solidFill>
                <a:cs typeface="Calibri"/>
              </a:rPr>
              <a:t>Paper 1 – Section A</a:t>
            </a:r>
          </a:p>
        </p:txBody>
      </p: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FE2ECFF0-CD36-42AA-8D64-22423A654001}"/>
              </a:ext>
            </a:extLst>
          </p:cNvPr>
          <p:cNvCxnSpPr>
            <a:cxnSpLocks/>
          </p:cNvCxnSpPr>
          <p:nvPr/>
        </p:nvCxnSpPr>
        <p:spPr>
          <a:xfrm flipV="1">
            <a:off x="2511101" y="869577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5B2E18BD-707E-4A25-BFB3-28C93ED00466}"/>
              </a:ext>
            </a:extLst>
          </p:cNvPr>
          <p:cNvSpPr txBox="1"/>
          <p:nvPr/>
        </p:nvSpPr>
        <p:spPr>
          <a:xfrm>
            <a:off x="308984" y="8488486"/>
            <a:ext cx="61183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Plate Tectonics.</a:t>
            </a:r>
            <a:endParaRPr lang="en-GB" sz="600" dirty="0">
              <a:cs typeface="Calibri"/>
            </a:endParaRP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0B263159-8C8F-47DE-9D84-9CB9A6EA81D9}"/>
              </a:ext>
            </a:extLst>
          </p:cNvPr>
          <p:cNvCxnSpPr>
            <a:cxnSpLocks/>
          </p:cNvCxnSpPr>
          <p:nvPr/>
        </p:nvCxnSpPr>
        <p:spPr>
          <a:xfrm flipV="1">
            <a:off x="5142918" y="677066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A9197ECF-F944-4660-806D-3C84CF8F1007}"/>
              </a:ext>
            </a:extLst>
          </p:cNvPr>
          <p:cNvCxnSpPr>
            <a:cxnSpLocks/>
          </p:cNvCxnSpPr>
          <p:nvPr/>
        </p:nvCxnSpPr>
        <p:spPr>
          <a:xfrm flipV="1">
            <a:off x="1980787" y="77260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620A940B-F88E-4EF7-B31C-3F7816A08555}"/>
              </a:ext>
            </a:extLst>
          </p:cNvPr>
          <p:cNvCxnSpPr>
            <a:cxnSpLocks/>
          </p:cNvCxnSpPr>
          <p:nvPr/>
        </p:nvCxnSpPr>
        <p:spPr>
          <a:xfrm flipV="1">
            <a:off x="2495137" y="77196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Oval 194">
            <a:extLst>
              <a:ext uri="{FF2B5EF4-FFF2-40B4-BE49-F238E27FC236}">
                <a16:creationId xmlns:a16="http://schemas.microsoft.com/office/drawing/2014/main" id="{43B144FC-BC28-47A9-BCAE-DDE9EA96D6E5}"/>
              </a:ext>
            </a:extLst>
          </p:cNvPr>
          <p:cNvSpPr/>
          <p:nvPr/>
        </p:nvSpPr>
        <p:spPr>
          <a:xfrm>
            <a:off x="2583880" y="6919212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cs typeface="Calibri"/>
              </a:rPr>
              <a:t>Topic 3 – Changing Economic World  – </a:t>
            </a:r>
            <a:r>
              <a:rPr lang="en-US" sz="800" b="1" dirty="0">
                <a:solidFill>
                  <a:schemeClr val="tx1"/>
                </a:solidFill>
                <a:cs typeface="Calibri"/>
              </a:rPr>
              <a:t>Paper 2 – Section B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B9CD31D-3516-4891-8BF8-E43E53C160DD}"/>
              </a:ext>
            </a:extLst>
          </p:cNvPr>
          <p:cNvSpPr txBox="1"/>
          <p:nvPr/>
        </p:nvSpPr>
        <p:spPr>
          <a:xfrm>
            <a:off x="5247179" y="6506195"/>
            <a:ext cx="61436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Development </a:t>
            </a:r>
            <a:r>
              <a:rPr lang="en-GB" sz="600">
                <a:cs typeface="Calibri"/>
              </a:rPr>
              <a:t>Indicators</a:t>
            </a:r>
            <a:r>
              <a:rPr lang="en-GB" sz="600" dirty="0">
                <a:cs typeface="Calibri"/>
              </a:rPr>
              <a:t>. 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CAA2ADB-A657-4552-A6C7-8C95C475B487}"/>
              </a:ext>
            </a:extLst>
          </p:cNvPr>
          <p:cNvSpPr txBox="1"/>
          <p:nvPr/>
        </p:nvSpPr>
        <p:spPr>
          <a:xfrm>
            <a:off x="4759816" y="6485557"/>
            <a:ext cx="68103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DTM and population.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4F15F09F-8E5E-452F-9171-3B5BF8C861C9}"/>
              </a:ext>
            </a:extLst>
          </p:cNvPr>
          <p:cNvSpPr txBox="1"/>
          <p:nvPr/>
        </p:nvSpPr>
        <p:spPr>
          <a:xfrm>
            <a:off x="3147794" y="6479374"/>
            <a:ext cx="474660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TNCs. </a:t>
            </a: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7D16D5FC-7D07-4E32-854F-B1106CC8CB83}"/>
              </a:ext>
            </a:extLst>
          </p:cNvPr>
          <p:cNvCxnSpPr>
            <a:cxnSpLocks/>
          </p:cNvCxnSpPr>
          <p:nvPr/>
        </p:nvCxnSpPr>
        <p:spPr>
          <a:xfrm flipV="1">
            <a:off x="3381881" y="668274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709F491E-DAAA-4BAD-ACF3-2184512106A6}"/>
              </a:ext>
            </a:extLst>
          </p:cNvPr>
          <p:cNvCxnSpPr>
            <a:cxnSpLocks/>
          </p:cNvCxnSpPr>
          <p:nvPr/>
        </p:nvCxnSpPr>
        <p:spPr>
          <a:xfrm flipV="1">
            <a:off x="2774481" y="670743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9825BAF4-3866-4085-A1E7-60D678104D88}"/>
              </a:ext>
            </a:extLst>
          </p:cNvPr>
          <p:cNvSpPr txBox="1"/>
          <p:nvPr/>
        </p:nvSpPr>
        <p:spPr>
          <a:xfrm>
            <a:off x="2512825" y="6359433"/>
            <a:ext cx="695548" cy="3763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Fair trade and appropriate technology. </a:t>
            </a:r>
          </a:p>
        </p:txBody>
      </p: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50F108B3-D369-4E06-A061-8E998F46B0B2}"/>
              </a:ext>
            </a:extLst>
          </p:cNvPr>
          <p:cNvCxnSpPr>
            <a:cxnSpLocks/>
          </p:cNvCxnSpPr>
          <p:nvPr/>
        </p:nvCxnSpPr>
        <p:spPr>
          <a:xfrm flipV="1">
            <a:off x="2307919" y="673496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8B76584F-E05B-4300-A081-7E44657902A1}"/>
              </a:ext>
            </a:extLst>
          </p:cNvPr>
          <p:cNvCxnSpPr>
            <a:cxnSpLocks/>
          </p:cNvCxnSpPr>
          <p:nvPr/>
        </p:nvCxnSpPr>
        <p:spPr>
          <a:xfrm flipV="1">
            <a:off x="1885902" y="6724726"/>
            <a:ext cx="3281" cy="2136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1B8D96A4-99BA-42FB-91D9-12AAB257D437}"/>
              </a:ext>
            </a:extLst>
          </p:cNvPr>
          <p:cNvSpPr txBox="1"/>
          <p:nvPr/>
        </p:nvSpPr>
        <p:spPr>
          <a:xfrm>
            <a:off x="2067158" y="6455061"/>
            <a:ext cx="46354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Debt relief.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5596484C-44BC-4782-ADB9-FAA4FD42816D}"/>
              </a:ext>
            </a:extLst>
          </p:cNvPr>
          <p:cNvSpPr/>
          <p:nvPr/>
        </p:nvSpPr>
        <p:spPr>
          <a:xfrm>
            <a:off x="1072580" y="5965125"/>
            <a:ext cx="1999684" cy="432803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Topic 4 - Changing Economic World  – Paper 2 – Section B and Start Revision. 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0966503-FC46-47F0-BA63-12D6517ECB7E}"/>
              </a:ext>
            </a:extLst>
          </p:cNvPr>
          <p:cNvCxnSpPr>
            <a:cxnSpLocks/>
          </p:cNvCxnSpPr>
          <p:nvPr/>
        </p:nvCxnSpPr>
        <p:spPr>
          <a:xfrm flipH="1" flipV="1">
            <a:off x="1851425" y="5751787"/>
            <a:ext cx="7831" cy="2009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1DA7FAD7-AF2F-4FFD-9F96-7F6887D1D994}"/>
              </a:ext>
            </a:extLst>
          </p:cNvPr>
          <p:cNvCxnSpPr>
            <a:cxnSpLocks/>
          </p:cNvCxnSpPr>
          <p:nvPr/>
        </p:nvCxnSpPr>
        <p:spPr>
          <a:xfrm flipV="1">
            <a:off x="1383007" y="577718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8A589FAB-2ACD-4D6F-846D-D511A2C570B3}"/>
              </a:ext>
            </a:extLst>
          </p:cNvPr>
          <p:cNvCxnSpPr>
            <a:cxnSpLocks/>
          </p:cNvCxnSpPr>
          <p:nvPr/>
        </p:nvCxnSpPr>
        <p:spPr>
          <a:xfrm flipH="1" flipV="1">
            <a:off x="1019576" y="5829576"/>
            <a:ext cx="107844" cy="2660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>
            <a:extLst>
              <a:ext uri="{FF2B5EF4-FFF2-40B4-BE49-F238E27FC236}">
                <a16:creationId xmlns:a16="http://schemas.microsoft.com/office/drawing/2014/main" id="{46F4485E-6F6C-467F-A7A1-7FC942D6D9D3}"/>
              </a:ext>
            </a:extLst>
          </p:cNvPr>
          <p:cNvSpPr txBox="1"/>
          <p:nvPr/>
        </p:nvSpPr>
        <p:spPr>
          <a:xfrm>
            <a:off x="1045171" y="5367594"/>
            <a:ext cx="66725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Economic Change in </a:t>
            </a:r>
            <a:r>
              <a:rPr lang="en-GB" sz="600">
                <a:cs typeface="Calibri"/>
              </a:rPr>
              <a:t>Nigeria Case study.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ECF388F4-24DA-4188-8A1D-2FDF8B4A278C}"/>
              </a:ext>
            </a:extLst>
          </p:cNvPr>
          <p:cNvSpPr txBox="1"/>
          <p:nvPr/>
        </p:nvSpPr>
        <p:spPr>
          <a:xfrm>
            <a:off x="611784" y="5546981"/>
            <a:ext cx="69107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Nigeria's Geography.</a:t>
            </a:r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94B7A6AE-7C18-4782-8DFC-BECCCDEA00CB}"/>
              </a:ext>
            </a:extLst>
          </p:cNvPr>
          <p:cNvSpPr/>
          <p:nvPr/>
        </p:nvSpPr>
        <p:spPr>
          <a:xfrm>
            <a:off x="2417193" y="4934837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cs typeface="Calibri"/>
              </a:rPr>
              <a:t>Topic 6 – Revision and </a:t>
            </a:r>
            <a:r>
              <a:rPr lang="en-US" sz="800" b="1" dirty="0">
                <a:solidFill>
                  <a:schemeClr val="tx1"/>
                </a:solidFill>
                <a:cs typeface="Calibri"/>
              </a:rPr>
              <a:t>GCSE exams.  </a:t>
            </a:r>
          </a:p>
        </p:txBody>
      </p: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AEDD91EF-D7D4-4031-A853-2EBC6EB07C6E}"/>
              </a:ext>
            </a:extLst>
          </p:cNvPr>
          <p:cNvCxnSpPr>
            <a:cxnSpLocks/>
          </p:cNvCxnSpPr>
          <p:nvPr/>
        </p:nvCxnSpPr>
        <p:spPr>
          <a:xfrm flipH="1" flipV="1">
            <a:off x="5270245" y="4841258"/>
            <a:ext cx="3069" cy="2708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5E3A3CC-58C8-47B6-8E0A-1E71EABA1C19}"/>
              </a:ext>
            </a:extLst>
          </p:cNvPr>
          <p:cNvSpPr/>
          <p:nvPr/>
        </p:nvSpPr>
        <p:spPr>
          <a:xfrm>
            <a:off x="2723580" y="8933750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cs typeface="Calibri"/>
              </a:rPr>
              <a:t>Topic 1 –Field work investigation  – Paper 3 – Section B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84699AD-4C75-43E0-94B2-47C939ECDD5F}"/>
              </a:ext>
            </a:extLst>
          </p:cNvPr>
          <p:cNvSpPr/>
          <p:nvPr/>
        </p:nvSpPr>
        <p:spPr>
          <a:xfrm>
            <a:off x="744710" y="6486049"/>
            <a:ext cx="650702" cy="63745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–Changing </a:t>
            </a:r>
            <a:r>
              <a:rPr lang="en-GB" sz="600" b="1">
                <a:solidFill>
                  <a:srgbClr val="9900CC"/>
                </a:solidFill>
              </a:rPr>
              <a:t>Economic World and </a:t>
            </a:r>
            <a:r>
              <a:rPr lang="en-GB" sz="600" b="1" dirty="0">
                <a:solidFill>
                  <a:srgbClr val="9900CC"/>
                </a:solidFill>
              </a:rPr>
              <a:t>Natural Hazards.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1A23776B-255E-4360-9C8F-13BFECA1FD66}"/>
              </a:ext>
            </a:extLst>
          </p:cNvPr>
          <p:cNvSpPr/>
          <p:nvPr/>
        </p:nvSpPr>
        <p:spPr>
          <a:xfrm>
            <a:off x="4421360" y="7349649"/>
            <a:ext cx="580852" cy="31995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–Mocks </a:t>
            </a:r>
            <a:r>
              <a:rPr lang="en-GB" sz="600" b="1">
                <a:solidFill>
                  <a:srgbClr val="9900CC"/>
                </a:solidFill>
              </a:rPr>
              <a:t>Exams. </a:t>
            </a:r>
            <a:endParaRPr lang="en-GB" sz="600">
              <a:solidFill>
                <a:srgbClr val="9900CC"/>
              </a:solidFill>
              <a:cs typeface="Calibri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C0A436C-64DE-4279-8A62-9334D361F704}"/>
              </a:ext>
            </a:extLst>
          </p:cNvPr>
          <p:cNvSpPr/>
          <p:nvPr/>
        </p:nvSpPr>
        <p:spPr>
          <a:xfrm>
            <a:off x="4859510" y="4454049"/>
            <a:ext cx="669752" cy="33265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 Paper 1, Paper </a:t>
            </a:r>
            <a:r>
              <a:rPr lang="en-GB" sz="600" b="1">
                <a:solidFill>
                  <a:srgbClr val="9900CC"/>
                </a:solidFill>
              </a:rPr>
              <a:t>2.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0DCE8928-E2E9-46CA-8B1C-1171549EC3DD}"/>
              </a:ext>
            </a:extLst>
          </p:cNvPr>
          <p:cNvSpPr/>
          <p:nvPr/>
        </p:nvSpPr>
        <p:spPr>
          <a:xfrm>
            <a:off x="3919710" y="5336699"/>
            <a:ext cx="809452" cy="36440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 Issue </a:t>
            </a:r>
            <a:r>
              <a:rPr lang="en-GB" sz="600" b="1">
                <a:solidFill>
                  <a:srgbClr val="9900CC"/>
                </a:solidFill>
              </a:rPr>
              <a:t>Evaluation and</a:t>
            </a:r>
            <a:endParaRPr lang="en-GB" sz="600" b="1" dirty="0">
              <a:solidFill>
                <a:srgbClr val="9900CC"/>
              </a:solidFill>
            </a:endParaRPr>
          </a:p>
          <a:p>
            <a:r>
              <a:rPr lang="en-GB" sz="600" b="1">
                <a:solidFill>
                  <a:srgbClr val="9900CC"/>
                </a:solidFill>
              </a:rPr>
              <a:t> Fieldwork 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  <a:p>
            <a:r>
              <a:rPr lang="en-GB" sz="600" b="1" dirty="0">
                <a:solidFill>
                  <a:srgbClr val="9900CC"/>
                </a:solidFill>
              </a:rPr>
              <a:t>Paper 3.</a:t>
            </a:r>
            <a:endParaRPr lang="en-GB" sz="600" b="1">
              <a:solidFill>
                <a:srgbClr val="9900CC"/>
              </a:solidFill>
              <a:cs typeface="Calibri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DF0F8FE-4A6A-4A2A-B2DF-E57904E1CFF3}"/>
              </a:ext>
            </a:extLst>
          </p:cNvPr>
          <p:cNvSpPr txBox="1"/>
          <p:nvPr/>
        </p:nvSpPr>
        <p:spPr>
          <a:xfrm>
            <a:off x="3696388" y="8418830"/>
            <a:ext cx="75551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Human  Fieldwork write up.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591E736-73BF-495F-9C48-93BA0CACAA97}"/>
              </a:ext>
            </a:extLst>
          </p:cNvPr>
          <p:cNvSpPr txBox="1"/>
          <p:nvPr/>
        </p:nvSpPr>
        <p:spPr>
          <a:xfrm>
            <a:off x="888934" y="7459831"/>
            <a:ext cx="100019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HIC case </a:t>
            </a:r>
            <a:r>
              <a:rPr lang="en-GB" sz="600">
                <a:cs typeface="Calibri"/>
              </a:rPr>
              <a:t>study Christ Church – New Zealand  earthquake</a:t>
            </a:r>
            <a:r>
              <a:rPr lang="en-GB" sz="600" dirty="0">
                <a:cs typeface="Calibri"/>
              </a:rPr>
              <a:t>.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0843C961-6C53-446D-A001-6CB1882CA8F2}"/>
              </a:ext>
            </a:extLst>
          </p:cNvPr>
          <p:cNvSpPr txBox="1"/>
          <p:nvPr/>
        </p:nvSpPr>
        <p:spPr>
          <a:xfrm>
            <a:off x="2184334" y="7440781"/>
            <a:ext cx="796991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Global Atmospheric </a:t>
            </a:r>
            <a:r>
              <a:rPr lang="en-GB" sz="600" dirty="0">
                <a:cs typeface="Calibri"/>
              </a:rPr>
              <a:t>Circulation Model.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4091F39C-1ACB-43DE-B9B6-DE5790D868A4}"/>
              </a:ext>
            </a:extLst>
          </p:cNvPr>
          <p:cNvCxnSpPr>
            <a:cxnSpLocks/>
          </p:cNvCxnSpPr>
          <p:nvPr/>
        </p:nvCxnSpPr>
        <p:spPr>
          <a:xfrm flipV="1">
            <a:off x="3225386" y="76942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45942DC-2416-4C78-A3A5-C86EF5F70A99}"/>
              </a:ext>
            </a:extLst>
          </p:cNvPr>
          <p:cNvCxnSpPr>
            <a:cxnSpLocks/>
          </p:cNvCxnSpPr>
          <p:nvPr/>
        </p:nvCxnSpPr>
        <p:spPr>
          <a:xfrm flipV="1">
            <a:off x="3752436" y="76752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468AEE09-DB49-4F25-AB71-2561B9D8E4D7}"/>
              </a:ext>
            </a:extLst>
          </p:cNvPr>
          <p:cNvCxnSpPr>
            <a:cxnSpLocks/>
          </p:cNvCxnSpPr>
          <p:nvPr/>
        </p:nvCxnSpPr>
        <p:spPr>
          <a:xfrm flipV="1">
            <a:off x="4260436" y="77133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4C86B000-63C1-436D-9F13-B9B6222F6DA8}"/>
              </a:ext>
            </a:extLst>
          </p:cNvPr>
          <p:cNvSpPr txBox="1"/>
          <p:nvPr/>
        </p:nvSpPr>
        <p:spPr>
          <a:xfrm>
            <a:off x="2898676" y="7352555"/>
            <a:ext cx="70279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Tropical </a:t>
            </a:r>
            <a:r>
              <a:rPr lang="en-GB" sz="600">
                <a:cs typeface="Calibri"/>
              </a:rPr>
              <a:t>Storms</a:t>
            </a:r>
            <a:r>
              <a:rPr lang="en-GB" sz="600" dirty="0">
                <a:cs typeface="Calibri"/>
              </a:rPr>
              <a:t> – Hurricane Katrina. </a:t>
            </a:r>
            <a:endParaRPr lang="en-GB" sz="600" dirty="0"/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C00D4C95-24BE-44F5-83A0-99AE882D91EC}"/>
              </a:ext>
            </a:extLst>
          </p:cNvPr>
          <p:cNvSpPr txBox="1"/>
          <p:nvPr/>
        </p:nvSpPr>
        <p:spPr>
          <a:xfrm>
            <a:off x="3520976" y="7339855"/>
            <a:ext cx="55039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Extreme weather in The UK.</a:t>
            </a:r>
            <a:endParaRPr lang="en-GB" sz="600"/>
          </a:p>
          <a:p>
            <a:endParaRPr lang="en-GB" sz="600" dirty="0"/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6ACE5DBE-A665-4E7F-AA05-0E4954728633}"/>
              </a:ext>
            </a:extLst>
          </p:cNvPr>
          <p:cNvSpPr txBox="1"/>
          <p:nvPr/>
        </p:nvSpPr>
        <p:spPr>
          <a:xfrm>
            <a:off x="4009926" y="7435105"/>
            <a:ext cx="55674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Climate Change.</a:t>
            </a:r>
            <a:endParaRPr lang="en-GB" sz="600" dirty="0">
              <a:cs typeface="Calibri"/>
            </a:endParaRPr>
          </a:p>
          <a:p>
            <a:endParaRPr lang="en-GB" sz="600" dirty="0"/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6F531C59-C514-4F0B-AD3E-26F130D35F09}"/>
              </a:ext>
            </a:extLst>
          </p:cNvPr>
          <p:cNvCxnSpPr>
            <a:cxnSpLocks/>
          </p:cNvCxnSpPr>
          <p:nvPr/>
        </p:nvCxnSpPr>
        <p:spPr>
          <a:xfrm flipV="1">
            <a:off x="4673185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>
            <a:extLst>
              <a:ext uri="{FF2B5EF4-FFF2-40B4-BE49-F238E27FC236}">
                <a16:creationId xmlns:a16="http://schemas.microsoft.com/office/drawing/2014/main" id="{0E9D36A9-AF29-4CF5-A4C9-2409BCBED99A}"/>
              </a:ext>
            </a:extLst>
          </p:cNvPr>
          <p:cNvSpPr txBox="1"/>
          <p:nvPr/>
        </p:nvSpPr>
        <p:spPr>
          <a:xfrm>
            <a:off x="1568940" y="6439518"/>
            <a:ext cx="60959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Tourism </a:t>
            </a:r>
            <a:r>
              <a:rPr lang="en-GB" sz="600" dirty="0">
                <a:cs typeface="Calibri"/>
              </a:rPr>
              <a:t>Tunisia.</a:t>
            </a:r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CB693AF0-2808-4E5B-B711-267BAD267EEB}"/>
              </a:ext>
            </a:extLst>
          </p:cNvPr>
          <p:cNvCxnSpPr>
            <a:cxnSpLocks/>
          </p:cNvCxnSpPr>
          <p:nvPr/>
        </p:nvCxnSpPr>
        <p:spPr>
          <a:xfrm flipH="1" flipV="1">
            <a:off x="1444682" y="6673926"/>
            <a:ext cx="104669" cy="2454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F86EE52E-89FE-4CE5-9755-5C2C2327D0C4}"/>
              </a:ext>
            </a:extLst>
          </p:cNvPr>
          <p:cNvSpPr txBox="1"/>
          <p:nvPr/>
        </p:nvSpPr>
        <p:spPr>
          <a:xfrm>
            <a:off x="3191308" y="5369606"/>
            <a:ext cx="7656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Paper 3 - Section A – Issue </a:t>
            </a:r>
            <a:r>
              <a:rPr lang="en-GB" sz="600">
                <a:cs typeface="Calibri"/>
              </a:rPr>
              <a:t>evaluation booklet AQA.</a:t>
            </a:r>
            <a:endParaRPr lang="en-GB" sz="600" dirty="0">
              <a:cs typeface="Calibri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1FF5D2A5-67C7-465C-82BD-3BC213731EAA}"/>
              </a:ext>
            </a:extLst>
          </p:cNvPr>
          <p:cNvSpPr txBox="1"/>
          <p:nvPr/>
        </p:nvSpPr>
        <p:spPr>
          <a:xfrm>
            <a:off x="2758165" y="4467179"/>
            <a:ext cx="612922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Revision </a:t>
            </a:r>
            <a:r>
              <a:rPr lang="en-GB" sz="600">
                <a:cs typeface="Calibri"/>
              </a:rPr>
              <a:t>Paper 3 .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00F857E6-4D98-4FFD-9234-6F0B76832798}"/>
              </a:ext>
            </a:extLst>
          </p:cNvPr>
          <p:cNvSpPr txBox="1"/>
          <p:nvPr/>
        </p:nvSpPr>
        <p:spPr>
          <a:xfrm>
            <a:off x="3469365" y="4448129"/>
            <a:ext cx="612922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Revision </a:t>
            </a:r>
            <a:r>
              <a:rPr lang="en-GB" sz="600">
                <a:cs typeface="Calibri"/>
              </a:rPr>
              <a:t>Paper 2 .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1D5A8172-3C2A-4011-8E50-7C9429038CDE}"/>
              </a:ext>
            </a:extLst>
          </p:cNvPr>
          <p:cNvSpPr txBox="1"/>
          <p:nvPr/>
        </p:nvSpPr>
        <p:spPr>
          <a:xfrm>
            <a:off x="1713192" y="4456339"/>
            <a:ext cx="47332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Exams Start</a:t>
            </a:r>
            <a:endParaRPr lang="en-GB" sz="600" dirty="0">
              <a:cs typeface="Calibri"/>
            </a:endParaRP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1EBE5C44-9200-4D19-AB5F-1B54ABE880B0}"/>
              </a:ext>
            </a:extLst>
          </p:cNvPr>
          <p:cNvSpPr/>
          <p:nvPr/>
        </p:nvSpPr>
        <p:spPr>
          <a:xfrm>
            <a:off x="2404492" y="3944237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cs typeface="Calibri"/>
              </a:rPr>
              <a:t>Exam Season. </a:t>
            </a: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CDE19E71-AE9C-4273-8839-9A91E5B5527A}"/>
              </a:ext>
            </a:extLst>
          </p:cNvPr>
          <p:cNvSpPr/>
          <p:nvPr/>
        </p:nvSpPr>
        <p:spPr>
          <a:xfrm>
            <a:off x="3106428" y="1561677"/>
            <a:ext cx="1750448" cy="8106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9900CC"/>
                </a:solidFill>
                <a:cs typeface="Calibri"/>
              </a:rPr>
              <a:t>I am going to...........................to </a:t>
            </a:r>
            <a:r>
              <a:rPr lang="en-US" sz="1000" b="1">
                <a:solidFill>
                  <a:srgbClr val="9900CC"/>
                </a:solidFill>
                <a:cs typeface="Calibri"/>
              </a:rPr>
              <a:t>study..................</a:t>
            </a:r>
            <a:endParaRPr lang="en-US" sz="10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66F1B77A-0148-418E-B77B-86A527C08F41}"/>
              </a:ext>
            </a:extLst>
          </p:cNvPr>
          <p:cNvSpPr/>
          <p:nvPr/>
        </p:nvSpPr>
        <p:spPr>
          <a:xfrm>
            <a:off x="3110929" y="5965124"/>
            <a:ext cx="2066359" cy="394703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Topic 5 -  </a:t>
            </a:r>
            <a:r>
              <a:rPr lang="en-GB" sz="800" dirty="0">
                <a:solidFill>
                  <a:schemeClr val="tx1"/>
                </a:solidFill>
                <a:ea typeface="+mn-lt"/>
                <a:cs typeface="+mn-lt"/>
              </a:rPr>
              <a:t>Paper 3 - Section A – Issue evaluation booklet AQA. </a:t>
            </a:r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849874-6917-4C61-B1F9-2BD7930452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931CBF2-88BE-4D28-9DDF-3C5A04B5E0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7F8CFC-581F-475A-A9BB-E37C6259008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</TotalTime>
  <Words>386</Words>
  <Application>Microsoft Office PowerPoint</Application>
  <PresentationFormat>A4 Paper (210x297 mm)</PresentationFormat>
  <Paragraphs>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Jade Armitage</cp:lastModifiedBy>
  <cp:revision>2609</cp:revision>
  <dcterms:created xsi:type="dcterms:W3CDTF">2019-07-02T10:31:49Z</dcterms:created>
  <dcterms:modified xsi:type="dcterms:W3CDTF">2020-08-26T20:16:06Z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