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26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The BHS </a:t>
            </a:r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L</a:t>
            </a:r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earning Journey</a:t>
            </a:r>
            <a:endParaRPr lang="en-GB" sz="4400" dirty="0">
              <a:solidFill>
                <a:schemeClr val="bg1"/>
              </a:solidFill>
              <a:latin typeface="Waltograph UI" panose="03080602000000000000" pitchFamily="66" charset="0"/>
            </a:endParaRP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155575" y="2948431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Year 8 begins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5695931" y="8779458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</a:t>
            </a:r>
            <a:r>
              <a:rPr lang="en-US" sz="1200" b="1" dirty="0" smtClean="0">
                <a:solidFill>
                  <a:schemeClr val="tx1"/>
                </a:solidFill>
              </a:rPr>
              <a:t>11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</a:rPr>
              <a:t>Autumn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</a:t>
            </a:r>
            <a:r>
              <a:rPr lang="en-US" sz="1200" b="1" dirty="0" smtClean="0">
                <a:solidFill>
                  <a:schemeClr val="tx1"/>
                </a:solidFill>
              </a:rPr>
              <a:t>11</a:t>
            </a:r>
            <a:r>
              <a:rPr lang="en-US" sz="1200" b="1" dirty="0" smtClean="0">
                <a:solidFill>
                  <a:schemeClr val="tx1"/>
                </a:solidFill>
              </a:rPr>
              <a:t>  </a:t>
            </a:r>
            <a:r>
              <a:rPr lang="en-US" sz="1200" b="1" dirty="0" smtClean="0">
                <a:solidFill>
                  <a:schemeClr val="tx1"/>
                </a:solidFill>
              </a:rPr>
              <a:t>Autumn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1305672" y="9062819"/>
            <a:ext cx="948340" cy="73653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Skills we will work on this term: </a:t>
            </a:r>
            <a:r>
              <a:rPr lang="en-GB" sz="800" b="1" dirty="0" smtClean="0">
                <a:solidFill>
                  <a:schemeClr val="tx1"/>
                </a:solidFill>
              </a:rPr>
              <a:t>Developing a personal response</a:t>
            </a:r>
            <a:endParaRPr lang="en-GB" sz="800" dirty="0" smtClean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6067598" y="6796691"/>
            <a:ext cx="790402" cy="81417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Assessed piece: </a:t>
            </a:r>
            <a:r>
              <a:rPr lang="en-GB" sz="800" b="1" dirty="0" smtClean="0">
                <a:solidFill>
                  <a:schemeClr val="tx1"/>
                </a:solidFill>
              </a:rPr>
              <a:t>Mock Exam 10 hour response</a:t>
            </a:r>
            <a:endParaRPr lang="en-GB" sz="800" b="1" dirty="0" smtClean="0">
              <a:solidFill>
                <a:schemeClr val="tx1"/>
              </a:solidFill>
            </a:endParaRPr>
          </a:p>
        </p:txBody>
      </p:sp>
      <p:sp>
        <p:nvSpPr>
          <p:cNvPr id="296" name="Oval 295"/>
          <p:cNvSpPr/>
          <p:nvPr/>
        </p:nvSpPr>
        <p:spPr>
          <a:xfrm>
            <a:off x="1145648" y="552816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</a:t>
            </a:r>
            <a:r>
              <a:rPr lang="en-US" sz="1200" b="1" dirty="0" smtClean="0">
                <a:solidFill>
                  <a:schemeClr val="tx1"/>
                </a:solidFill>
              </a:rPr>
              <a:t>11 Spring </a:t>
            </a:r>
            <a:r>
              <a:rPr lang="en-US" sz="1200" b="1" dirty="0" smtClean="0">
                <a:solidFill>
                  <a:schemeClr val="tx1"/>
                </a:solidFill>
              </a:rPr>
              <a:t>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97" name="Rectangle 296"/>
          <p:cNvSpPr/>
          <p:nvPr/>
        </p:nvSpPr>
        <p:spPr>
          <a:xfrm>
            <a:off x="38295" y="7323316"/>
            <a:ext cx="1000742" cy="97246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Skills we will work on this term: </a:t>
            </a:r>
            <a:r>
              <a:rPr lang="en-GB" sz="800" b="1" dirty="0" smtClean="0">
                <a:solidFill>
                  <a:schemeClr val="tx1"/>
                </a:solidFill>
              </a:rPr>
              <a:t>Responding to feedback</a:t>
            </a:r>
            <a:endParaRPr lang="en-GB" sz="800" dirty="0" smtClean="0">
              <a:solidFill>
                <a:schemeClr val="tx1"/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923933" y="6783176"/>
            <a:ext cx="908362" cy="49096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End of topic assessment: </a:t>
            </a:r>
            <a:r>
              <a:rPr lang="en-GB" sz="800" b="1" dirty="0" smtClean="0">
                <a:solidFill>
                  <a:schemeClr val="tx1"/>
                </a:solidFill>
              </a:rPr>
              <a:t>Coursework submission</a:t>
            </a:r>
            <a:endParaRPr lang="en-GB" sz="800" b="1" dirty="0" smtClean="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4770536" y="4792456"/>
            <a:ext cx="1185298" cy="821430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</a:t>
            </a:r>
            <a:r>
              <a:rPr lang="en-US" sz="1200" b="1" dirty="0" smtClean="0">
                <a:solidFill>
                  <a:schemeClr val="tx1"/>
                </a:solidFill>
              </a:rPr>
              <a:t>11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</a:rPr>
              <a:t>Spring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0" name="Rectangle 299"/>
          <p:cNvSpPr/>
          <p:nvPr/>
        </p:nvSpPr>
        <p:spPr>
          <a:xfrm>
            <a:off x="5441909" y="5741837"/>
            <a:ext cx="1077995" cy="92626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Skills we will work on this term</a:t>
            </a:r>
            <a:r>
              <a:rPr lang="en-GB" sz="800" b="1" dirty="0">
                <a:solidFill>
                  <a:schemeClr val="tx1"/>
                </a:solidFill>
              </a:rPr>
              <a:t>: </a:t>
            </a:r>
            <a:r>
              <a:rPr lang="en-GB" sz="800" b="1" dirty="0" smtClean="0">
                <a:solidFill>
                  <a:schemeClr val="tx1"/>
                </a:solidFill>
              </a:rPr>
              <a:t>Developing understanding of question through research</a:t>
            </a:r>
            <a:endParaRPr lang="en-GB" sz="800" b="1" dirty="0" smtClean="0">
              <a:solidFill>
                <a:schemeClr val="tx1"/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5996100" y="4860304"/>
            <a:ext cx="930517" cy="76531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Assessed </a:t>
            </a:r>
            <a:r>
              <a:rPr lang="en-GB" sz="800" b="1" dirty="0">
                <a:solidFill>
                  <a:schemeClr val="tx1"/>
                </a:solidFill>
              </a:rPr>
              <a:t>p</a:t>
            </a:r>
            <a:r>
              <a:rPr lang="en-GB" sz="800" b="1" dirty="0" smtClean="0">
                <a:solidFill>
                  <a:schemeClr val="tx1"/>
                </a:solidFill>
              </a:rPr>
              <a:t>iece: </a:t>
            </a:r>
            <a:r>
              <a:rPr lang="en-GB" sz="800" b="1" dirty="0" smtClean="0">
                <a:solidFill>
                  <a:schemeClr val="tx1"/>
                </a:solidFill>
              </a:rPr>
              <a:t>Developmental sketchbook</a:t>
            </a:r>
            <a:endParaRPr lang="en-GB" sz="800" b="1" dirty="0" smtClean="0">
              <a:solidFill>
                <a:schemeClr val="tx1"/>
              </a:solidFill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1013900" y="3595968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</a:t>
            </a:r>
            <a:r>
              <a:rPr lang="en-US" sz="1200" b="1" dirty="0" smtClean="0">
                <a:solidFill>
                  <a:schemeClr val="tx1"/>
                </a:solidFill>
              </a:rPr>
              <a:t>11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</a:rPr>
              <a:t>Summer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42" y="1597210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</a:t>
            </a:r>
            <a:r>
              <a:rPr lang="en-US" sz="1000" b="1" dirty="0" smtClean="0">
                <a:solidFill>
                  <a:schemeClr val="tx1"/>
                </a:solidFill>
              </a:rPr>
              <a:t>11</a:t>
            </a:r>
            <a:r>
              <a:rPr lang="en-US" sz="1000" b="1" dirty="0" smtClean="0">
                <a:solidFill>
                  <a:schemeClr val="tx1"/>
                </a:solidFill>
              </a:rPr>
              <a:t> </a:t>
            </a:r>
            <a:r>
              <a:rPr lang="en-US" sz="1000" b="1" dirty="0" smtClean="0">
                <a:solidFill>
                  <a:schemeClr val="tx1"/>
                </a:solidFill>
              </a:rPr>
              <a:t>Preparation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</a:t>
            </a:r>
            <a:r>
              <a:rPr lang="en-US" sz="1200" b="1" dirty="0" smtClean="0">
                <a:solidFill>
                  <a:schemeClr val="tx1"/>
                </a:solidFill>
              </a:rPr>
              <a:t>11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</a:rPr>
              <a:t>Summer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REAL WORLD this </a:t>
            </a:r>
            <a:r>
              <a:rPr lang="en-GB" sz="1100" dirty="0" smtClean="0"/>
              <a:t>way!</a:t>
            </a:r>
            <a:endParaRPr lang="en-GB" sz="1100" dirty="0"/>
          </a:p>
        </p:txBody>
      </p: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Leave School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39" name="TextBox 338">
            <a:extLst>
              <a:ext uri="{FF2B5EF4-FFF2-40B4-BE49-F238E27FC236}">
                <a16:creationId xmlns=""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" dirty="0"/>
          </a:p>
        </p:txBody>
      </p:sp>
      <p:sp>
        <p:nvSpPr>
          <p:cNvPr id="340" name="TextBox 339">
            <a:extLst>
              <a:ext uri="{FF2B5EF4-FFF2-40B4-BE49-F238E27FC236}">
                <a16:creationId xmlns=""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" dirty="0"/>
          </a:p>
        </p:txBody>
      </p:sp>
      <p:sp>
        <p:nvSpPr>
          <p:cNvPr id="341" name="TextBox 340">
            <a:extLst>
              <a:ext uri="{FF2B5EF4-FFF2-40B4-BE49-F238E27FC236}">
                <a16:creationId xmlns=""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" dirty="0"/>
          </a:p>
        </p:txBody>
      </p:sp>
      <p:sp>
        <p:nvSpPr>
          <p:cNvPr id="117" name="TextBox 116"/>
          <p:cNvSpPr txBox="1"/>
          <p:nvPr/>
        </p:nvSpPr>
        <p:spPr>
          <a:xfrm>
            <a:off x="2606902" y="2441156"/>
            <a:ext cx="63480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18" name="TextBox 117"/>
          <p:cNvSpPr txBox="1"/>
          <p:nvPr/>
        </p:nvSpPr>
        <p:spPr>
          <a:xfrm>
            <a:off x="3471310" y="2480809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911947" y="2488531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4452590" y="2490308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21" name="TextBox 120"/>
          <p:cNvSpPr txBox="1"/>
          <p:nvPr/>
        </p:nvSpPr>
        <p:spPr>
          <a:xfrm>
            <a:off x="1728448" y="2451771"/>
            <a:ext cx="91767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23" name="Straight Connector 122">
            <a:extLst>
              <a:ext uri="{FF2B5EF4-FFF2-40B4-BE49-F238E27FC236}">
                <a16:creationId xmlns=""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68387" y="373896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=""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83187" y="370909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=""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72761" y="374328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2719668" y="3362552"/>
            <a:ext cx="69240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sp>
        <p:nvSpPr>
          <p:cNvPr id="129" name="TextBox 128"/>
          <p:cNvSpPr txBox="1"/>
          <p:nvPr/>
        </p:nvSpPr>
        <p:spPr>
          <a:xfrm>
            <a:off x="3496349" y="3385798"/>
            <a:ext cx="77546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sp>
        <p:nvSpPr>
          <p:cNvPr id="131" name="TextBox 130"/>
          <p:cNvSpPr txBox="1"/>
          <p:nvPr/>
        </p:nvSpPr>
        <p:spPr>
          <a:xfrm>
            <a:off x="4114060" y="2482248"/>
            <a:ext cx="7329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369666" y="2491268"/>
            <a:ext cx="83734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sp>
        <p:nvSpPr>
          <p:cNvPr id="133" name="TextBox 132"/>
          <p:cNvSpPr txBox="1"/>
          <p:nvPr/>
        </p:nvSpPr>
        <p:spPr>
          <a:xfrm>
            <a:off x="1937021" y="3388698"/>
            <a:ext cx="68661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 smtClean="0"/>
          </a:p>
        </p:txBody>
      </p:sp>
      <p:cxnSp>
        <p:nvCxnSpPr>
          <p:cNvPr id="137" name="Straight Connector 136">
            <a:extLst>
              <a:ext uri="{FF2B5EF4-FFF2-40B4-BE49-F238E27FC236}">
                <a16:creationId xmlns=""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26691" y="471344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=""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22401" y="471344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=""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25331" y="472348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398686" y="4456292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41" name="TextBox 140"/>
          <p:cNvSpPr txBox="1"/>
          <p:nvPr/>
        </p:nvSpPr>
        <p:spPr>
          <a:xfrm>
            <a:off x="2388038" y="4349466"/>
            <a:ext cx="65320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sp>
        <p:nvSpPr>
          <p:cNvPr id="142" name="TextBox 141"/>
          <p:cNvSpPr txBox="1"/>
          <p:nvPr/>
        </p:nvSpPr>
        <p:spPr>
          <a:xfrm>
            <a:off x="4572398" y="4447716"/>
            <a:ext cx="81400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sp>
        <p:nvSpPr>
          <p:cNvPr id="143" name="TextBox 142"/>
          <p:cNvSpPr txBox="1"/>
          <p:nvPr/>
        </p:nvSpPr>
        <p:spPr>
          <a:xfrm>
            <a:off x="2915746" y="4357415"/>
            <a:ext cx="65741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sp>
        <p:nvSpPr>
          <p:cNvPr id="144" name="TextBox 143"/>
          <p:cNvSpPr txBox="1"/>
          <p:nvPr/>
        </p:nvSpPr>
        <p:spPr>
          <a:xfrm>
            <a:off x="3549891" y="4360355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45" name="TextBox 144"/>
          <p:cNvSpPr txBox="1"/>
          <p:nvPr/>
        </p:nvSpPr>
        <p:spPr>
          <a:xfrm>
            <a:off x="1728448" y="4386373"/>
            <a:ext cx="85547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cxnSp>
        <p:nvCxnSpPr>
          <p:cNvPr id="146" name="Straight Connector 145">
            <a:extLst>
              <a:ext uri="{FF2B5EF4-FFF2-40B4-BE49-F238E27FC236}">
                <a16:creationId xmlns=""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56169" y="570257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=""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69820" y="572097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=""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64394" y="473012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=""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732522" y="571242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=""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64394" y="577942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2647184" y="5382009"/>
            <a:ext cx="74304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sp>
        <p:nvSpPr>
          <p:cNvPr id="153" name="TextBox 152"/>
          <p:cNvSpPr txBox="1"/>
          <p:nvPr/>
        </p:nvSpPr>
        <p:spPr>
          <a:xfrm>
            <a:off x="3239509" y="5341885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54" name="TextBox 153"/>
          <p:cNvSpPr txBox="1"/>
          <p:nvPr/>
        </p:nvSpPr>
        <p:spPr>
          <a:xfrm>
            <a:off x="3695508" y="5326818"/>
            <a:ext cx="62916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55" name="TextBox 154"/>
          <p:cNvSpPr txBox="1"/>
          <p:nvPr/>
        </p:nvSpPr>
        <p:spPr>
          <a:xfrm>
            <a:off x="4195341" y="5341885"/>
            <a:ext cx="68095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56" name="TextBox 155"/>
          <p:cNvSpPr txBox="1"/>
          <p:nvPr/>
        </p:nvSpPr>
        <p:spPr>
          <a:xfrm>
            <a:off x="4020215" y="4420975"/>
            <a:ext cx="69229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sp>
        <p:nvSpPr>
          <p:cNvPr id="157" name="TextBox 156"/>
          <p:cNvSpPr txBox="1"/>
          <p:nvPr/>
        </p:nvSpPr>
        <p:spPr>
          <a:xfrm>
            <a:off x="2151659" y="5380295"/>
            <a:ext cx="6910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59" name="Straight Connector 158">
            <a:extLst>
              <a:ext uri="{FF2B5EF4-FFF2-40B4-BE49-F238E27FC236}">
                <a16:creationId xmlns=""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60601" y="670408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=""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57744" y="671313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=""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924305" y="670408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2254012" y="6402104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65" name="TextBox 164"/>
          <p:cNvSpPr txBox="1"/>
          <p:nvPr/>
        </p:nvSpPr>
        <p:spPr>
          <a:xfrm>
            <a:off x="2185723" y="6430986"/>
            <a:ext cx="118849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66" name="TextBox 165"/>
          <p:cNvSpPr txBox="1"/>
          <p:nvPr/>
        </p:nvSpPr>
        <p:spPr>
          <a:xfrm>
            <a:off x="3231189" y="6349568"/>
            <a:ext cx="76067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sp>
        <p:nvSpPr>
          <p:cNvPr id="167" name="TextBox 166"/>
          <p:cNvSpPr txBox="1"/>
          <p:nvPr/>
        </p:nvSpPr>
        <p:spPr>
          <a:xfrm>
            <a:off x="3761603" y="6377286"/>
            <a:ext cx="9509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sp>
        <p:nvSpPr>
          <p:cNvPr id="168" name="TextBox 167"/>
          <p:cNvSpPr txBox="1"/>
          <p:nvPr/>
        </p:nvSpPr>
        <p:spPr>
          <a:xfrm>
            <a:off x="4511846" y="6490960"/>
            <a:ext cx="89012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69" name="TextBox 168"/>
          <p:cNvSpPr txBox="1"/>
          <p:nvPr/>
        </p:nvSpPr>
        <p:spPr>
          <a:xfrm>
            <a:off x="1670135" y="6348461"/>
            <a:ext cx="64526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71" name="Straight Connector 170">
            <a:extLst>
              <a:ext uri="{FF2B5EF4-FFF2-40B4-BE49-F238E27FC236}">
                <a16:creationId xmlns=""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39392" y="77006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=""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06413" y="77006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=""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85950" y="769405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2016755" y="7418283"/>
            <a:ext cx="8168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77" name="TextBox 176"/>
          <p:cNvSpPr txBox="1"/>
          <p:nvPr/>
        </p:nvSpPr>
        <p:spPr>
          <a:xfrm>
            <a:off x="2687845" y="7337594"/>
            <a:ext cx="7700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sp>
        <p:nvSpPr>
          <p:cNvPr id="178" name="TextBox 177"/>
          <p:cNvSpPr txBox="1"/>
          <p:nvPr/>
        </p:nvSpPr>
        <p:spPr>
          <a:xfrm>
            <a:off x="3360673" y="7337594"/>
            <a:ext cx="8938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sp>
        <p:nvSpPr>
          <p:cNvPr id="179" name="TextBox 178"/>
          <p:cNvSpPr txBox="1"/>
          <p:nvPr/>
        </p:nvSpPr>
        <p:spPr>
          <a:xfrm>
            <a:off x="4329227" y="7440583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83" name="Rectangle 182"/>
          <p:cNvSpPr/>
          <p:nvPr/>
        </p:nvSpPr>
        <p:spPr>
          <a:xfrm>
            <a:off x="74942" y="8915140"/>
            <a:ext cx="1061760" cy="95620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Coursework response – Mock Exam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34650" y="5709609"/>
            <a:ext cx="1095882" cy="823518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GCSE EXAM</a:t>
            </a:r>
          </a:p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Externally set paper – Begin prep period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92053" y="4511155"/>
            <a:ext cx="1571431" cy="36506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 smtClean="0">
                <a:solidFill>
                  <a:schemeClr val="tx1"/>
                </a:solidFill>
              </a:rPr>
              <a:t>Assessed piece: </a:t>
            </a:r>
            <a:r>
              <a:rPr lang="en-GB" sz="800" b="1" dirty="0" smtClean="0">
                <a:solidFill>
                  <a:schemeClr val="tx1"/>
                </a:solidFill>
              </a:rPr>
              <a:t>Test piece – personal response mock</a:t>
            </a:r>
            <a:endParaRPr lang="en-GB" sz="800" b="1" dirty="0" smtClean="0">
              <a:solidFill>
                <a:schemeClr val="tx1"/>
              </a:solidFill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25731" y="3512164"/>
            <a:ext cx="898202" cy="80883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10 Hour response</a:t>
            </a:r>
            <a:endParaRPr lang="en-GB" sz="1100" b="1" dirty="0" smtClean="0">
              <a:solidFill>
                <a:schemeClr val="tx1"/>
              </a:solidFill>
            </a:endParaRPr>
          </a:p>
        </p:txBody>
      </p:sp>
      <p:cxnSp>
        <p:nvCxnSpPr>
          <p:cNvPr id="110" name="Straight Connector 109">
            <a:extLst>
              <a:ext uri="{FF2B5EF4-FFF2-40B4-BE49-F238E27FC236}">
                <a16:creationId xmlns=""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5211366" y="8720834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=""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37542" y="874080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=""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965347" y="8730664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5046855" y="8382280"/>
            <a:ext cx="875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16" name="TextBox 115"/>
          <p:cNvSpPr txBox="1"/>
          <p:nvPr/>
        </p:nvSpPr>
        <p:spPr>
          <a:xfrm>
            <a:off x="4388844" y="8363159"/>
            <a:ext cx="7879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34" name="TextBox 133"/>
          <p:cNvSpPr txBox="1"/>
          <p:nvPr/>
        </p:nvSpPr>
        <p:spPr>
          <a:xfrm>
            <a:off x="3679288" y="8400576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229" name="TextBox 228"/>
          <p:cNvSpPr txBox="1"/>
          <p:nvPr/>
        </p:nvSpPr>
        <p:spPr>
          <a:xfrm>
            <a:off x="3240716" y="3395918"/>
            <a:ext cx="1295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Reflecting and making independent changes</a:t>
            </a:r>
            <a:endParaRPr lang="en-GB" sz="800" dirty="0"/>
          </a:p>
        </p:txBody>
      </p:sp>
      <p:sp>
        <p:nvSpPr>
          <p:cNvPr id="230" name="TextBox 229"/>
          <p:cNvSpPr txBox="1"/>
          <p:nvPr/>
        </p:nvSpPr>
        <p:spPr>
          <a:xfrm>
            <a:off x="2424303" y="3499672"/>
            <a:ext cx="964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Peer reflection</a:t>
            </a:r>
            <a:endParaRPr lang="en-GB" sz="800" dirty="0"/>
          </a:p>
        </p:txBody>
      </p:sp>
      <p:sp>
        <p:nvSpPr>
          <p:cNvPr id="231" name="TextBox 230"/>
          <p:cNvSpPr txBox="1"/>
          <p:nvPr/>
        </p:nvSpPr>
        <p:spPr>
          <a:xfrm>
            <a:off x="4324415" y="3405789"/>
            <a:ext cx="1404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Making final adjustments </a:t>
            </a:r>
            <a:endParaRPr lang="en-GB" sz="800" dirty="0"/>
          </a:p>
        </p:txBody>
      </p:sp>
      <p:sp>
        <p:nvSpPr>
          <p:cNvPr id="232" name="TextBox 231"/>
          <p:cNvSpPr txBox="1"/>
          <p:nvPr/>
        </p:nvSpPr>
        <p:spPr>
          <a:xfrm>
            <a:off x="2088888" y="5342846"/>
            <a:ext cx="8676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Broadening the question</a:t>
            </a:r>
            <a:endParaRPr lang="en-GB" sz="800" dirty="0"/>
          </a:p>
        </p:txBody>
      </p:sp>
      <p:sp>
        <p:nvSpPr>
          <p:cNvPr id="233" name="TextBox 232"/>
          <p:cNvSpPr txBox="1"/>
          <p:nvPr/>
        </p:nvSpPr>
        <p:spPr>
          <a:xfrm>
            <a:off x="2809881" y="5381361"/>
            <a:ext cx="8036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Identifying a theme</a:t>
            </a:r>
            <a:endParaRPr lang="en-GB" sz="800" dirty="0"/>
          </a:p>
        </p:txBody>
      </p:sp>
      <p:sp>
        <p:nvSpPr>
          <p:cNvPr id="234" name="TextBox 233"/>
          <p:cNvSpPr txBox="1"/>
          <p:nvPr/>
        </p:nvSpPr>
        <p:spPr>
          <a:xfrm>
            <a:off x="3393551" y="5332472"/>
            <a:ext cx="9444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Researching Suggested Artists</a:t>
            </a:r>
            <a:endParaRPr lang="en-GB" sz="800" dirty="0"/>
          </a:p>
        </p:txBody>
      </p:sp>
      <p:sp>
        <p:nvSpPr>
          <p:cNvPr id="235" name="TextBox 234"/>
          <p:cNvSpPr txBox="1"/>
          <p:nvPr/>
        </p:nvSpPr>
        <p:spPr>
          <a:xfrm>
            <a:off x="4132039" y="5420558"/>
            <a:ext cx="931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Developing other artists work</a:t>
            </a:r>
            <a:endParaRPr lang="en-GB" sz="800" dirty="0"/>
          </a:p>
        </p:txBody>
      </p:sp>
      <p:sp>
        <p:nvSpPr>
          <p:cNvPr id="236" name="TextBox 235"/>
          <p:cNvSpPr txBox="1"/>
          <p:nvPr/>
        </p:nvSpPr>
        <p:spPr>
          <a:xfrm>
            <a:off x="2200916" y="4345171"/>
            <a:ext cx="997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Identifying further research sources</a:t>
            </a:r>
            <a:endParaRPr lang="en-GB" sz="800" dirty="0"/>
          </a:p>
        </p:txBody>
      </p:sp>
      <p:sp>
        <p:nvSpPr>
          <p:cNvPr id="237" name="TextBox 236"/>
          <p:cNvSpPr txBox="1"/>
          <p:nvPr/>
        </p:nvSpPr>
        <p:spPr>
          <a:xfrm>
            <a:off x="3045434" y="4370268"/>
            <a:ext cx="9018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Developing a theme</a:t>
            </a:r>
            <a:endParaRPr lang="en-GB" sz="800" dirty="0"/>
          </a:p>
        </p:txBody>
      </p:sp>
      <p:sp>
        <p:nvSpPr>
          <p:cNvPr id="158" name="TextBox 157"/>
          <p:cNvSpPr txBox="1"/>
          <p:nvPr/>
        </p:nvSpPr>
        <p:spPr>
          <a:xfrm>
            <a:off x="3681215" y="4368906"/>
            <a:ext cx="9018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Developing an idea</a:t>
            </a:r>
            <a:endParaRPr lang="en-GB" sz="800" dirty="0"/>
          </a:p>
        </p:txBody>
      </p:sp>
      <p:sp>
        <p:nvSpPr>
          <p:cNvPr id="239" name="TextBox 238"/>
          <p:cNvSpPr txBox="1"/>
          <p:nvPr/>
        </p:nvSpPr>
        <p:spPr>
          <a:xfrm>
            <a:off x="4452590" y="4384387"/>
            <a:ext cx="7702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Making a test piece</a:t>
            </a:r>
            <a:endParaRPr lang="en-GB" sz="800" dirty="0"/>
          </a:p>
        </p:txBody>
      </p:sp>
      <p:sp>
        <p:nvSpPr>
          <p:cNvPr id="240" name="TextBox 239"/>
          <p:cNvSpPr txBox="1"/>
          <p:nvPr/>
        </p:nvSpPr>
        <p:spPr>
          <a:xfrm>
            <a:off x="1765182" y="6363850"/>
            <a:ext cx="10765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Making final changes before submission</a:t>
            </a:r>
            <a:endParaRPr lang="en-GB" sz="800" dirty="0"/>
          </a:p>
        </p:txBody>
      </p:sp>
      <p:sp>
        <p:nvSpPr>
          <p:cNvPr id="241" name="TextBox 240"/>
          <p:cNvSpPr txBox="1"/>
          <p:nvPr/>
        </p:nvSpPr>
        <p:spPr>
          <a:xfrm>
            <a:off x="3011795" y="6392454"/>
            <a:ext cx="860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Responding to feedback</a:t>
            </a:r>
            <a:endParaRPr lang="en-GB" sz="800" dirty="0"/>
          </a:p>
        </p:txBody>
      </p:sp>
      <p:sp>
        <p:nvSpPr>
          <p:cNvPr id="242" name="TextBox 241"/>
          <p:cNvSpPr txBox="1"/>
          <p:nvPr/>
        </p:nvSpPr>
        <p:spPr>
          <a:xfrm>
            <a:off x="3979316" y="6454140"/>
            <a:ext cx="896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Self &amp; Peer reflection</a:t>
            </a:r>
            <a:endParaRPr lang="en-GB" sz="800" dirty="0"/>
          </a:p>
        </p:txBody>
      </p:sp>
      <p:sp>
        <p:nvSpPr>
          <p:cNvPr id="160" name="TextBox 159"/>
          <p:cNvSpPr txBox="1"/>
          <p:nvPr/>
        </p:nvSpPr>
        <p:spPr>
          <a:xfrm>
            <a:off x="3310031" y="7367341"/>
            <a:ext cx="7702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Making a test piece</a:t>
            </a:r>
            <a:endParaRPr lang="en-GB" sz="800" dirty="0"/>
          </a:p>
        </p:txBody>
      </p:sp>
      <p:sp>
        <p:nvSpPr>
          <p:cNvPr id="243" name="TextBox 242"/>
          <p:cNvSpPr txBox="1"/>
          <p:nvPr/>
        </p:nvSpPr>
        <p:spPr>
          <a:xfrm>
            <a:off x="4199231" y="7313638"/>
            <a:ext cx="677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A 10 hour response?</a:t>
            </a:r>
            <a:endParaRPr lang="en-GB" sz="800" dirty="0"/>
          </a:p>
        </p:txBody>
      </p:sp>
      <p:sp>
        <p:nvSpPr>
          <p:cNvPr id="244" name="TextBox 243"/>
          <p:cNvSpPr txBox="1"/>
          <p:nvPr/>
        </p:nvSpPr>
        <p:spPr>
          <a:xfrm>
            <a:off x="2031704" y="7363639"/>
            <a:ext cx="11091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Selecting an idea from multiple options</a:t>
            </a:r>
            <a:endParaRPr lang="en-GB" sz="800" dirty="0"/>
          </a:p>
        </p:txBody>
      </p:sp>
      <p:sp>
        <p:nvSpPr>
          <p:cNvPr id="245" name="TextBox 244"/>
          <p:cNvSpPr txBox="1"/>
          <p:nvPr/>
        </p:nvSpPr>
        <p:spPr>
          <a:xfrm>
            <a:off x="4817785" y="8330424"/>
            <a:ext cx="1151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Recap – </a:t>
            </a:r>
            <a:r>
              <a:rPr lang="en-GB" sz="800" dirty="0" err="1" smtClean="0"/>
              <a:t>Yr</a:t>
            </a:r>
            <a:r>
              <a:rPr lang="en-GB" sz="800" dirty="0" smtClean="0"/>
              <a:t> 10 Coursework project?</a:t>
            </a:r>
            <a:endParaRPr lang="en-GB" sz="800" dirty="0"/>
          </a:p>
        </p:txBody>
      </p:sp>
      <p:sp>
        <p:nvSpPr>
          <p:cNvPr id="246" name="TextBox 245"/>
          <p:cNvSpPr txBox="1"/>
          <p:nvPr/>
        </p:nvSpPr>
        <p:spPr>
          <a:xfrm>
            <a:off x="3556669" y="8371721"/>
            <a:ext cx="12077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Peer assessment, where are the holes?</a:t>
            </a:r>
            <a:endParaRPr lang="en-GB" sz="800" dirty="0"/>
          </a:p>
        </p:txBody>
      </p:sp>
      <p:sp>
        <p:nvSpPr>
          <p:cNvPr id="247" name="TextBox 246"/>
          <p:cNvSpPr txBox="1"/>
          <p:nvPr/>
        </p:nvSpPr>
        <p:spPr>
          <a:xfrm>
            <a:off x="2580047" y="8336113"/>
            <a:ext cx="793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Personal targets, filling gaps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E7ED6C182ED408A69B174A1B81E82" ma:contentTypeVersion="12" ma:contentTypeDescription="Create a new document." ma:contentTypeScope="" ma:versionID="aa76260394aed712cebcc6eaa66f0205">
  <xsd:schema xmlns:xsd="http://www.w3.org/2001/XMLSchema" xmlns:xs="http://www.w3.org/2001/XMLSchema" xmlns:p="http://schemas.microsoft.com/office/2006/metadata/properties" xmlns:ns2="91c74df8-1e46-45b4-bd67-b5e67cb8cfb2" xmlns:ns3="912e7bfb-0f1d-4096-82cb-c34f89414f40" targetNamespace="http://schemas.microsoft.com/office/2006/metadata/properties" ma:root="true" ma:fieldsID="04fb79c8f364c04189728febd3124141" ns2:_="" ns3:_="">
    <xsd:import namespace="91c74df8-1e46-45b4-bd67-b5e67cb8cfb2"/>
    <xsd:import namespace="912e7bfb-0f1d-4096-82cb-c34f89414f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c74df8-1e46-45b4-bd67-b5e67cb8cf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e7bfb-0f1d-4096-82cb-c34f89414f4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B2DD66-31A9-4B09-B9F1-65253898F06D}"/>
</file>

<file path=customXml/itemProps2.xml><?xml version="1.0" encoding="utf-8"?>
<ds:datastoreItem xmlns:ds="http://schemas.openxmlformats.org/officeDocument/2006/customXml" ds:itemID="{A0C9780A-9A10-4F46-8116-B6BC559944D4}"/>
</file>

<file path=customXml/itemProps3.xml><?xml version="1.0" encoding="utf-8"?>
<ds:datastoreItem xmlns:ds="http://schemas.openxmlformats.org/officeDocument/2006/customXml" ds:itemID="{8107E802-BAEE-4886-8682-D96C79617BE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486</TotalTime>
  <Words>216</Words>
  <Application>Microsoft Office PowerPoint</Application>
  <PresentationFormat>A4 Paper (210x297 mm)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djeal</cp:lastModifiedBy>
  <cp:revision>57</cp:revision>
  <dcterms:created xsi:type="dcterms:W3CDTF">2019-07-02T10:31:49Z</dcterms:created>
  <dcterms:modified xsi:type="dcterms:W3CDTF">2020-04-29T19:47:47Z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0x0101006BAE7ED6C182ED408A69B174A1B81E82</vt:lpwstr>
  </property>
</Properties>
</file>