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D11668-390E-E3B4-2289-7D6C2F10008D}" v="1988" dt="2020-04-03T11:49:09.318"/>
    <p1510:client id="{769C1F60-D753-1708-7B16-931CEBB0CE34}" v="2584" dt="2020-04-02T12:46:17.787"/>
    <p1510:client id="{B25EE448-D414-33DB-9038-082D97D49B15}" v="262" dt="2020-04-02T15:02:48.596"/>
    <p1510:client id="{E55E8AC5-4F52-F4DE-2065-B876B8F7AE04}" v="77" dt="2020-04-03T13:40:59.341"/>
    <p1510:client id="{EC721006-C424-DD1E-08B2-C70FC7D070D9}" v="3518" dt="2020-04-01T13:28:20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130" d="100"/>
          <a:sy n="130" d="100"/>
        </p:scale>
        <p:origin x="4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Waltograph UI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60171" y="295337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775890" y="8620709"/>
            <a:ext cx="1113860" cy="826504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Welcome back </a:t>
            </a:r>
            <a:endParaRPr lang="en-GB" sz="11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114056" y="8515937"/>
            <a:ext cx="149742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1614091" y="9184186"/>
            <a:ext cx="961852" cy="64673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>
                <a:solidFill>
                  <a:srgbClr val="9900CC"/>
                </a:solidFill>
              </a:rPr>
              <a:t>Assessment – </a:t>
            </a:r>
            <a:r>
              <a:rPr lang="en-US" sz="700" b="1" dirty="0">
                <a:solidFill>
                  <a:schemeClr val="tx1"/>
                </a:solidFill>
                <a:cs typeface="Calibri"/>
              </a:rPr>
              <a:t>THEME TWO: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  <a:cs typeface="Calibri"/>
              </a:rPr>
              <a:t>Global and social issues</a:t>
            </a:r>
          </a:p>
          <a:p>
            <a:pPr algn="ctr"/>
            <a:r>
              <a:rPr lang="en-GB" sz="600" b="1" dirty="0">
                <a:solidFill>
                  <a:srgbClr val="9900CC"/>
                </a:solidFill>
              </a:rPr>
              <a:t>Reading, listening and writing. 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43703" y="4421129"/>
            <a:ext cx="1529785" cy="729667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11 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623317" y="3625151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Summer Term 2</a:t>
            </a:r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4757014" y="729633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4715464" y="692892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Your future this way. </a:t>
            </a:r>
            <a:endParaRPr lang="en-GB" sz="1100" dirty="0">
              <a:cs typeface="Calibri"/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115578" y="1917277"/>
            <a:ext cx="1750448" cy="8106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rgbClr val="9900CC"/>
                </a:solidFill>
                <a:cs typeface="Calibri"/>
              </a:rPr>
              <a:t>You did it! Good luck on your </a:t>
            </a:r>
            <a:r>
              <a:rPr lang="en-US" sz="1000" b="1" dirty="0">
                <a:solidFill>
                  <a:srgbClr val="9900CC"/>
                </a:solidFill>
                <a:cs typeface="Calibri"/>
              </a:rPr>
              <a:t>next adventure!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484496" y="3650538"/>
            <a:ext cx="2450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/>
              <a:t>Revision techniques shared and modelled</a:t>
            </a:r>
            <a:endParaRPr lang="en-US" sz="800">
              <a:cs typeface="Calibri"/>
            </a:endParaRP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455454" y="2712341"/>
            <a:ext cx="20313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471014" y="2709698"/>
            <a:ext cx="18916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33950" y="374302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4324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941793" y="3484789"/>
            <a:ext cx="74002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Exams </a:t>
            </a:r>
            <a:endParaRPr lang="en-GB" sz="600" dirty="0">
              <a:cs typeface="Calibri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478768" y="3466978"/>
            <a:ext cx="59082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Revision.</a:t>
            </a:r>
            <a:endParaRPr lang="en-GB" sz="600" dirty="0">
              <a:cs typeface="Calibri"/>
            </a:endParaRP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43908" y="4715116"/>
            <a:ext cx="3281" cy="20731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81064" y="470473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90091" y="47261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01430" y="473300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149473" y="4434088"/>
            <a:ext cx="657417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Final speaking exam prep.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08519" y="57343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31376" y="570856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87563" y="4692816"/>
            <a:ext cx="3281" cy="2898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41199" y="571198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4098016" y="4422730"/>
            <a:ext cx="612922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Reading questions.</a:t>
            </a: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610750" y="6801961"/>
            <a:ext cx="3281" cy="2978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91189" y="671043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03168" y="67309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837987" y="8266528"/>
            <a:ext cx="158644" cy="9936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472875" y="785439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4908730" y="9467693"/>
            <a:ext cx="190426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What are my expectations for learning and </a:t>
            </a:r>
            <a:r>
              <a:rPr lang="en-US" sz="800" dirty="0" err="1"/>
              <a:t>behaviour</a:t>
            </a:r>
            <a:r>
              <a:rPr lang="en-US" sz="800" dirty="0"/>
              <a:t> in Spanish?</a:t>
            </a:r>
            <a:r>
              <a:rPr lang="en-US" sz="800" dirty="0">
                <a:ea typeface="+mn-lt"/>
                <a:cs typeface="+mn-lt"/>
              </a:rPr>
              <a:t> What does our ethos look like in the classroom?</a:t>
            </a:r>
            <a:endParaRPr lang="en-US" sz="800" dirty="0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833C7D37-C63A-4700-9F6C-42111F1D9671}"/>
              </a:ext>
            </a:extLst>
          </p:cNvPr>
          <p:cNvSpPr/>
          <p:nvPr/>
        </p:nvSpPr>
        <p:spPr>
          <a:xfrm>
            <a:off x="4773043" y="5118989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Summer Term 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1C1AC2D9-B9BC-4D62-B42A-6B7629749578}"/>
              </a:ext>
            </a:extLst>
          </p:cNvPr>
          <p:cNvSpPr/>
          <p:nvPr/>
        </p:nvSpPr>
        <p:spPr>
          <a:xfrm>
            <a:off x="-3745" y="5752402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Spring   Term 2</a:t>
            </a:r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AB99E7EC-E7C4-40FD-B6B6-27BD0EE3C91D}"/>
              </a:ext>
            </a:extLst>
          </p:cNvPr>
          <p:cNvSpPr/>
          <p:nvPr/>
        </p:nvSpPr>
        <p:spPr>
          <a:xfrm>
            <a:off x="4806381" y="7625651"/>
            <a:ext cx="93923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Spring   Term 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3A4E4981-D33F-42EB-AB61-9C5A52EB7344}"/>
              </a:ext>
            </a:extLst>
          </p:cNvPr>
          <p:cNvSpPr/>
          <p:nvPr/>
        </p:nvSpPr>
        <p:spPr>
          <a:xfrm>
            <a:off x="956693" y="8411464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Autumn   Term 2</a:t>
            </a:r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70A7DF95-2F8F-4F55-B8BA-EF0CCC92B331}"/>
              </a:ext>
            </a:extLst>
          </p:cNvPr>
          <p:cNvSpPr/>
          <p:nvPr/>
        </p:nvSpPr>
        <p:spPr>
          <a:xfrm>
            <a:off x="4663505" y="8697214"/>
            <a:ext cx="1034486" cy="7471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Autumn   Term 1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B4F6B3A4-DE18-4F56-BBDA-3DF261983163}"/>
              </a:ext>
            </a:extLst>
          </p:cNvPr>
          <p:cNvCxnSpPr>
            <a:cxnSpLocks/>
          </p:cNvCxnSpPr>
          <p:nvPr/>
        </p:nvCxnSpPr>
        <p:spPr>
          <a:xfrm flipH="1" flipV="1">
            <a:off x="4530419" y="8665417"/>
            <a:ext cx="5022" cy="27589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0B7CAB3A-3492-438F-B089-0A4A6F7EAF98}"/>
              </a:ext>
            </a:extLst>
          </p:cNvPr>
          <p:cNvSpPr txBox="1"/>
          <p:nvPr/>
        </p:nvSpPr>
        <p:spPr>
          <a:xfrm>
            <a:off x="4204059" y="8374834"/>
            <a:ext cx="924701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Local environmental issues.</a:t>
            </a:r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80588181-377B-4255-9B24-FDD022A0CA1F}"/>
              </a:ext>
            </a:extLst>
          </p:cNvPr>
          <p:cNvCxnSpPr>
            <a:cxnSpLocks/>
          </p:cNvCxnSpPr>
          <p:nvPr/>
        </p:nvCxnSpPr>
        <p:spPr>
          <a:xfrm flipV="1">
            <a:off x="3376288" y="868942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E9FCEA03-0C55-4765-BE1D-1C472FFAF540}"/>
              </a:ext>
            </a:extLst>
          </p:cNvPr>
          <p:cNvCxnSpPr>
            <a:cxnSpLocks/>
          </p:cNvCxnSpPr>
          <p:nvPr/>
        </p:nvCxnSpPr>
        <p:spPr>
          <a:xfrm flipV="1">
            <a:off x="3954138" y="869259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B25FB315-EDCE-4160-BFB9-4498915ACF5E}"/>
              </a:ext>
            </a:extLst>
          </p:cNvPr>
          <p:cNvSpPr txBox="1"/>
          <p:nvPr/>
        </p:nvSpPr>
        <p:spPr>
          <a:xfrm>
            <a:off x="2902837" y="8380740"/>
            <a:ext cx="961323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Local solutions</a:t>
            </a:r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05908B1D-DDA3-4F9A-8D8A-11D518C07CE6}"/>
              </a:ext>
            </a:extLst>
          </p:cNvPr>
          <p:cNvSpPr/>
          <p:nvPr/>
        </p:nvSpPr>
        <p:spPr>
          <a:xfrm>
            <a:off x="2575943" y="7895525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THEME THREE: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Careers, ambitions and future choices.</a:t>
            </a:r>
          </a:p>
        </p:txBody>
      </p: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FE2ECFF0-CD36-42AA-8D64-22423A654001}"/>
              </a:ext>
            </a:extLst>
          </p:cNvPr>
          <p:cNvCxnSpPr>
            <a:cxnSpLocks/>
          </p:cNvCxnSpPr>
          <p:nvPr/>
        </p:nvCxnSpPr>
        <p:spPr>
          <a:xfrm flipV="1">
            <a:off x="2881948" y="870220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A9197ECF-F944-4660-806D-3C84CF8F1007}"/>
              </a:ext>
            </a:extLst>
          </p:cNvPr>
          <p:cNvCxnSpPr>
            <a:cxnSpLocks/>
          </p:cNvCxnSpPr>
          <p:nvPr/>
        </p:nvCxnSpPr>
        <p:spPr>
          <a:xfrm flipV="1">
            <a:off x="1980787" y="77260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620A940B-F88E-4EF7-B31C-3F7816A08555}"/>
              </a:ext>
            </a:extLst>
          </p:cNvPr>
          <p:cNvCxnSpPr>
            <a:cxnSpLocks/>
          </p:cNvCxnSpPr>
          <p:nvPr/>
        </p:nvCxnSpPr>
        <p:spPr>
          <a:xfrm flipV="1">
            <a:off x="2495137" y="77196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val 194">
            <a:extLst>
              <a:ext uri="{FF2B5EF4-FFF2-40B4-BE49-F238E27FC236}">
                <a16:creationId xmlns:a16="http://schemas.microsoft.com/office/drawing/2014/main" id="{43B144FC-BC28-47A9-BCAE-DDE9EA96D6E5}"/>
              </a:ext>
            </a:extLst>
          </p:cNvPr>
          <p:cNvSpPr/>
          <p:nvPr/>
        </p:nvSpPr>
        <p:spPr>
          <a:xfrm>
            <a:off x="2583880" y="6919212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  <a:cs typeface="Calibri"/>
              </a:rPr>
              <a:t>THEME ONE: Technology in everyday life /THEME TWO: Social issues</a:t>
            </a:r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709F491E-DAAA-4BAD-ACF3-2184512106A6}"/>
              </a:ext>
            </a:extLst>
          </p:cNvPr>
          <p:cNvCxnSpPr>
            <a:cxnSpLocks/>
          </p:cNvCxnSpPr>
          <p:nvPr/>
        </p:nvCxnSpPr>
        <p:spPr>
          <a:xfrm flipV="1">
            <a:off x="2395405" y="672088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>
            <a:extLst>
              <a:ext uri="{FF2B5EF4-FFF2-40B4-BE49-F238E27FC236}">
                <a16:creationId xmlns:a16="http://schemas.microsoft.com/office/drawing/2014/main" id="{9825BAF4-3866-4085-A1E7-60D678104D88}"/>
              </a:ext>
            </a:extLst>
          </p:cNvPr>
          <p:cNvSpPr txBox="1"/>
          <p:nvPr/>
        </p:nvSpPr>
        <p:spPr>
          <a:xfrm>
            <a:off x="3310347" y="5417465"/>
            <a:ext cx="646109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Revision of grammar &amp; vocab.</a:t>
            </a:r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8B76584F-E05B-4300-A081-7E44657902A1}"/>
              </a:ext>
            </a:extLst>
          </p:cNvPr>
          <p:cNvCxnSpPr>
            <a:cxnSpLocks/>
          </p:cNvCxnSpPr>
          <p:nvPr/>
        </p:nvCxnSpPr>
        <p:spPr>
          <a:xfrm flipV="1">
            <a:off x="1654522" y="6716789"/>
            <a:ext cx="3281" cy="2136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Oval 206">
            <a:extLst>
              <a:ext uri="{FF2B5EF4-FFF2-40B4-BE49-F238E27FC236}">
                <a16:creationId xmlns:a16="http://schemas.microsoft.com/office/drawing/2014/main" id="{5596484C-44BC-4782-ADB9-FAA4FD42816D}"/>
              </a:ext>
            </a:extLst>
          </p:cNvPr>
          <p:cNvSpPr/>
          <p:nvPr/>
        </p:nvSpPr>
        <p:spPr>
          <a:xfrm>
            <a:off x="2367980" y="5936550"/>
            <a:ext cx="1894909" cy="42327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ea typeface="+mn-lt"/>
                <a:cs typeface="+mn-lt"/>
              </a:rPr>
              <a:t>ALL THEMES CONSOLIDATED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20966503-FC46-47F0-BA63-12D6517ECB7E}"/>
              </a:ext>
            </a:extLst>
          </p:cNvPr>
          <p:cNvCxnSpPr>
            <a:cxnSpLocks/>
          </p:cNvCxnSpPr>
          <p:nvPr/>
        </p:nvCxnSpPr>
        <p:spPr>
          <a:xfrm flipH="1" flipV="1">
            <a:off x="1851425" y="5751787"/>
            <a:ext cx="7831" cy="20096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1DA7FAD7-AF2F-4FFD-9F96-7F6887D1D994}"/>
              </a:ext>
            </a:extLst>
          </p:cNvPr>
          <p:cNvCxnSpPr>
            <a:cxnSpLocks/>
          </p:cNvCxnSpPr>
          <p:nvPr/>
        </p:nvCxnSpPr>
        <p:spPr>
          <a:xfrm flipV="1">
            <a:off x="1383007" y="577718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8A589FAB-2ACD-4D6F-846D-D511A2C570B3}"/>
              </a:ext>
            </a:extLst>
          </p:cNvPr>
          <p:cNvCxnSpPr>
            <a:cxnSpLocks/>
          </p:cNvCxnSpPr>
          <p:nvPr/>
        </p:nvCxnSpPr>
        <p:spPr>
          <a:xfrm flipH="1" flipV="1">
            <a:off x="1019576" y="5829576"/>
            <a:ext cx="107844" cy="26605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 215">
            <a:extLst>
              <a:ext uri="{FF2B5EF4-FFF2-40B4-BE49-F238E27FC236}">
                <a16:creationId xmlns:a16="http://schemas.microsoft.com/office/drawing/2014/main" id="{94B7A6AE-7C18-4782-8DFC-BECCCDEA00CB}"/>
              </a:ext>
            </a:extLst>
          </p:cNvPr>
          <p:cNvSpPr/>
          <p:nvPr/>
        </p:nvSpPr>
        <p:spPr>
          <a:xfrm>
            <a:off x="2417193" y="4934837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SKILLS WORK</a:t>
            </a: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5E3A3CC-58C8-47B6-8E0A-1E71EABA1C19}"/>
              </a:ext>
            </a:extLst>
          </p:cNvPr>
          <p:cNvSpPr/>
          <p:nvPr/>
        </p:nvSpPr>
        <p:spPr>
          <a:xfrm>
            <a:off x="2723580" y="8933750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THEME TWO: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  <a:cs typeface="Calibri"/>
              </a:rPr>
              <a:t>Global and social issues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584699AD-4C75-43E0-94B2-47C939ECDD5F}"/>
              </a:ext>
            </a:extLst>
          </p:cNvPr>
          <p:cNvSpPr/>
          <p:nvPr/>
        </p:nvSpPr>
        <p:spPr>
          <a:xfrm>
            <a:off x="827099" y="6755496"/>
            <a:ext cx="664309" cy="61137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 smtClean="0">
                <a:solidFill>
                  <a:schemeClr val="tx1"/>
                </a:solidFill>
                <a:cs typeface="Calibri"/>
              </a:rPr>
              <a:t>THEME </a:t>
            </a:r>
            <a:r>
              <a:rPr lang="en-US" sz="600" b="1" dirty="0">
                <a:solidFill>
                  <a:schemeClr val="tx1"/>
                </a:solidFill>
                <a:cs typeface="Calibri"/>
              </a:rPr>
              <a:t>ONE: Technology in everyday life /THEME TWO: Social </a:t>
            </a:r>
            <a:r>
              <a:rPr lang="en-US" sz="600" b="1" dirty="0" smtClean="0">
                <a:solidFill>
                  <a:schemeClr val="tx1"/>
                </a:solidFill>
                <a:cs typeface="Calibri"/>
              </a:rPr>
              <a:t>issues</a:t>
            </a:r>
            <a:endParaRPr lang="en-US" sz="6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1A23776B-255E-4360-9C8F-13BFECA1FD66}"/>
              </a:ext>
            </a:extLst>
          </p:cNvPr>
          <p:cNvSpPr/>
          <p:nvPr/>
        </p:nvSpPr>
        <p:spPr>
          <a:xfrm>
            <a:off x="5602689" y="8152864"/>
            <a:ext cx="1208275" cy="198567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 smtClean="0">
                <a:solidFill>
                  <a:srgbClr val="9900CC"/>
                </a:solidFill>
              </a:rPr>
              <a:t>Mocks </a:t>
            </a:r>
            <a:r>
              <a:rPr lang="en-GB" sz="600" b="1" dirty="0">
                <a:solidFill>
                  <a:srgbClr val="9900CC"/>
                </a:solidFill>
              </a:rPr>
              <a:t>Exams- all 4 skills</a:t>
            </a:r>
            <a:endParaRPr lang="en-GB" sz="600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C0A436C-64DE-4279-8A62-9334D361F704}"/>
              </a:ext>
            </a:extLst>
          </p:cNvPr>
          <p:cNvSpPr/>
          <p:nvPr/>
        </p:nvSpPr>
        <p:spPr>
          <a:xfrm>
            <a:off x="4859510" y="3633015"/>
            <a:ext cx="669752" cy="1153689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>
                <a:solidFill>
                  <a:srgbClr val="9900CC"/>
                </a:solidFill>
              </a:rPr>
              <a:t>Assessment- Theme 3- Previous exam questions- Reading, listening and writing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0DCE8928-E2E9-46CA-8B1C-1171549EC3DD}"/>
              </a:ext>
            </a:extLst>
          </p:cNvPr>
          <p:cNvSpPr/>
          <p:nvPr/>
        </p:nvSpPr>
        <p:spPr>
          <a:xfrm>
            <a:off x="3925343" y="5575474"/>
            <a:ext cx="1031322" cy="47097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>
                <a:solidFill>
                  <a:srgbClr val="9900CC"/>
                </a:solidFill>
              </a:rPr>
              <a:t>Assessment – All themes- Previous exam questions- Reading, listening and writing.</a:t>
            </a:r>
            <a:endParaRPr lang="en-GB" sz="6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DF0F8FE-4A6A-4A2A-B2DF-E57904E1CFF3}"/>
              </a:ext>
            </a:extLst>
          </p:cNvPr>
          <p:cNvSpPr txBox="1"/>
          <p:nvPr/>
        </p:nvSpPr>
        <p:spPr>
          <a:xfrm>
            <a:off x="3560883" y="8351431"/>
            <a:ext cx="75551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Global environmental issues.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4091F39C-1ACB-43DE-B9B6-DE5790D868A4}"/>
              </a:ext>
            </a:extLst>
          </p:cNvPr>
          <p:cNvCxnSpPr>
            <a:cxnSpLocks/>
          </p:cNvCxnSpPr>
          <p:nvPr/>
        </p:nvCxnSpPr>
        <p:spPr>
          <a:xfrm flipV="1">
            <a:off x="3225386" y="76942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445942DC-2416-4C78-A3A5-C86EF5F70A99}"/>
              </a:ext>
            </a:extLst>
          </p:cNvPr>
          <p:cNvCxnSpPr>
            <a:cxnSpLocks/>
          </p:cNvCxnSpPr>
          <p:nvPr/>
        </p:nvCxnSpPr>
        <p:spPr>
          <a:xfrm flipV="1">
            <a:off x="3988944" y="76843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4C86B000-63C1-436D-9F13-B9B6222F6DA8}"/>
              </a:ext>
            </a:extLst>
          </p:cNvPr>
          <p:cNvSpPr txBox="1"/>
          <p:nvPr/>
        </p:nvSpPr>
        <p:spPr>
          <a:xfrm>
            <a:off x="2907862" y="7488915"/>
            <a:ext cx="764471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Different jobs. 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C00D4C95-24BE-44F5-83A0-99AE882D91EC}"/>
              </a:ext>
            </a:extLst>
          </p:cNvPr>
          <p:cNvSpPr txBox="1"/>
          <p:nvPr/>
        </p:nvSpPr>
        <p:spPr>
          <a:xfrm>
            <a:off x="3535887" y="7473407"/>
            <a:ext cx="928949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Future intentions.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1FF5D2A5-67C7-465C-82BD-3BC213731EAA}"/>
              </a:ext>
            </a:extLst>
          </p:cNvPr>
          <p:cNvSpPr txBox="1"/>
          <p:nvPr/>
        </p:nvSpPr>
        <p:spPr>
          <a:xfrm>
            <a:off x="2758165" y="4467179"/>
            <a:ext cx="612922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Writing tasks.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00F857E6-4D98-4FFD-9234-6F0B76832798}"/>
              </a:ext>
            </a:extLst>
          </p:cNvPr>
          <p:cNvSpPr txBox="1"/>
          <p:nvPr/>
        </p:nvSpPr>
        <p:spPr>
          <a:xfrm>
            <a:off x="3469365" y="4448129"/>
            <a:ext cx="612922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Listening questions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1D5A8172-3C2A-4011-8E50-7C9429038CDE}"/>
              </a:ext>
            </a:extLst>
          </p:cNvPr>
          <p:cNvSpPr txBox="1"/>
          <p:nvPr/>
        </p:nvSpPr>
        <p:spPr>
          <a:xfrm>
            <a:off x="1713192" y="4456339"/>
            <a:ext cx="47332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>
                <a:cs typeface="Calibri"/>
              </a:rPr>
              <a:t>Exams Start</a:t>
            </a:r>
            <a:endParaRPr lang="en-GB" sz="600" dirty="0">
              <a:cs typeface="Calibri"/>
            </a:endParaRP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1EBE5C44-9200-4D19-AB5F-1B54ABE880B0}"/>
              </a:ext>
            </a:extLst>
          </p:cNvPr>
          <p:cNvSpPr/>
          <p:nvPr/>
        </p:nvSpPr>
        <p:spPr>
          <a:xfrm>
            <a:off x="2404492" y="3944237"/>
            <a:ext cx="1685359" cy="429628"/>
          </a:xfrm>
          <a:prstGeom prst="ellipse">
            <a:avLst/>
          </a:prstGeom>
          <a:solidFill>
            <a:schemeClr val="bg1"/>
          </a:solidFill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cs typeface="Calibri"/>
              </a:rPr>
              <a:t>Exam Season. </a:t>
            </a: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CDE19E71-AE9C-4273-8839-9A91E5B5527A}"/>
              </a:ext>
            </a:extLst>
          </p:cNvPr>
          <p:cNvSpPr/>
          <p:nvPr/>
        </p:nvSpPr>
        <p:spPr>
          <a:xfrm>
            <a:off x="3106428" y="1561677"/>
            <a:ext cx="1750448" cy="8106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9900CC"/>
                </a:solidFill>
                <a:cs typeface="Calibri"/>
              </a:rPr>
              <a:t>I am going to...........................to </a:t>
            </a:r>
            <a:r>
              <a:rPr lang="en-US" sz="1000" b="1">
                <a:solidFill>
                  <a:srgbClr val="9900CC"/>
                </a:solidFill>
                <a:cs typeface="Calibri"/>
              </a:rPr>
              <a:t>study..................</a:t>
            </a:r>
            <a:endParaRPr lang="en-US" sz="1000" b="1" dirty="0">
              <a:solidFill>
                <a:srgbClr val="9900CC"/>
              </a:solidFill>
              <a:cs typeface="Calibri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7B570F0-16E9-A64F-9A88-9FE41A30DED2}"/>
              </a:ext>
            </a:extLst>
          </p:cNvPr>
          <p:cNvSpPr/>
          <p:nvPr/>
        </p:nvSpPr>
        <p:spPr>
          <a:xfrm>
            <a:off x="5783002" y="3021951"/>
            <a:ext cx="1027962" cy="3651975"/>
          </a:xfrm>
          <a:prstGeom prst="rect">
            <a:avLst/>
          </a:prstGeom>
          <a:solidFill>
            <a:schemeClr val="bg1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Skills we will work on in each  term:</a:t>
            </a:r>
            <a:endParaRPr lang="en-US" sz="9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 fontAlgn="base"/>
            <a:r>
              <a:rPr lang="en-GB" sz="900" dirty="0">
                <a:solidFill>
                  <a:schemeClr val="tx1"/>
                </a:solidFill>
              </a:rPr>
              <a:t>AO1: Listening – understand and respond to different types of spoken language.</a:t>
            </a:r>
          </a:p>
          <a:p>
            <a:pPr algn="ctr" fontAlgn="base"/>
            <a:r>
              <a:rPr lang="en-GB" sz="900" dirty="0">
                <a:solidFill>
                  <a:schemeClr val="tx1"/>
                </a:solidFill>
              </a:rPr>
              <a:t>AO2: Speaking – communicate and interact effectively in speech.</a:t>
            </a:r>
          </a:p>
          <a:p>
            <a:pPr algn="ctr" fontAlgn="base"/>
            <a:r>
              <a:rPr lang="en-GB" sz="900" dirty="0">
                <a:solidFill>
                  <a:schemeClr val="tx1"/>
                </a:solidFill>
              </a:rPr>
              <a:t>AO3: Reading – understand and respond to different types of written language.</a:t>
            </a:r>
          </a:p>
          <a:p>
            <a:pPr algn="ctr" fontAlgn="base"/>
            <a:r>
              <a:rPr lang="en-GB" sz="900" dirty="0">
                <a:solidFill>
                  <a:schemeClr val="tx1"/>
                </a:solidFill>
              </a:rPr>
              <a:t>AO4: Writing – communicate in writing.</a:t>
            </a:r>
          </a:p>
          <a:p>
            <a:endParaRPr lang="en-GB" sz="900" b="1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6E2AE5ED-F0A7-4A45-8691-5C58D49DB025}"/>
              </a:ext>
            </a:extLst>
          </p:cNvPr>
          <p:cNvSpPr txBox="1"/>
          <p:nvPr/>
        </p:nvSpPr>
        <p:spPr>
          <a:xfrm>
            <a:off x="2456407" y="8487010"/>
            <a:ext cx="890454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Global solutions. 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41D6DEC-1472-964A-95BF-C71ABB63F9B8}"/>
              </a:ext>
            </a:extLst>
          </p:cNvPr>
          <p:cNvSpPr txBox="1"/>
          <p:nvPr/>
        </p:nvSpPr>
        <p:spPr>
          <a:xfrm>
            <a:off x="234342" y="8011026"/>
            <a:ext cx="764471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Work experience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5A22C2D-8069-4044-A240-CD39FFDE75F8}"/>
              </a:ext>
            </a:extLst>
          </p:cNvPr>
          <p:cNvSpPr txBox="1"/>
          <p:nvPr/>
        </p:nvSpPr>
        <p:spPr>
          <a:xfrm>
            <a:off x="811850" y="7571523"/>
            <a:ext cx="764471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Part time jobs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A3026EB-113D-B944-AF79-9602C633296C}"/>
              </a:ext>
            </a:extLst>
          </p:cNvPr>
          <p:cNvSpPr txBox="1"/>
          <p:nvPr/>
        </p:nvSpPr>
        <p:spPr>
          <a:xfrm>
            <a:off x="1592298" y="7501336"/>
            <a:ext cx="764471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Career choices.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3A7233A6-512F-0F4C-9ADA-AFC8590A274A}"/>
              </a:ext>
            </a:extLst>
          </p:cNvPr>
          <p:cNvSpPr txBox="1"/>
          <p:nvPr/>
        </p:nvSpPr>
        <p:spPr>
          <a:xfrm>
            <a:off x="2154156" y="7414884"/>
            <a:ext cx="764471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/>
              <a:t>Career ambitions.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685201FE-E670-8B4A-95D8-D36D7136EB88}"/>
              </a:ext>
            </a:extLst>
          </p:cNvPr>
          <p:cNvSpPr txBox="1"/>
          <p:nvPr/>
        </p:nvSpPr>
        <p:spPr>
          <a:xfrm>
            <a:off x="474555" y="5522801"/>
            <a:ext cx="777198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Photo card tasks.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09B1501E-069B-3645-8261-010430F046F7}"/>
              </a:ext>
            </a:extLst>
          </p:cNvPr>
          <p:cNvSpPr txBox="1"/>
          <p:nvPr/>
        </p:nvSpPr>
        <p:spPr>
          <a:xfrm>
            <a:off x="1066168" y="5569549"/>
            <a:ext cx="782484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Role play tasks.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379DD89-6CAC-F94E-A9C7-965436E01DF0}"/>
              </a:ext>
            </a:extLst>
          </p:cNvPr>
          <p:cNvSpPr txBox="1"/>
          <p:nvPr/>
        </p:nvSpPr>
        <p:spPr>
          <a:xfrm>
            <a:off x="1668781" y="5530865"/>
            <a:ext cx="688973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Writing tasks.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D2BF982-7E66-E84C-83AB-3DFFFFA264E1}"/>
              </a:ext>
            </a:extLst>
          </p:cNvPr>
          <p:cNvSpPr txBox="1"/>
          <p:nvPr/>
        </p:nvSpPr>
        <p:spPr>
          <a:xfrm>
            <a:off x="2758165" y="5478408"/>
            <a:ext cx="61436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Reading paper past questions. 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24D0E9A-E8ED-994D-8536-A0292913A1C4}"/>
              </a:ext>
            </a:extLst>
          </p:cNvPr>
          <p:cNvSpPr txBox="1"/>
          <p:nvPr/>
        </p:nvSpPr>
        <p:spPr>
          <a:xfrm>
            <a:off x="2182509" y="5463325"/>
            <a:ext cx="68103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Listening paper past questions.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5DECF85F-D0F4-CD44-88B3-67023036FE3D}"/>
              </a:ext>
            </a:extLst>
          </p:cNvPr>
          <p:cNvSpPr txBox="1"/>
          <p:nvPr/>
        </p:nvSpPr>
        <p:spPr>
          <a:xfrm>
            <a:off x="5098213" y="6521144"/>
            <a:ext cx="777198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Social media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5D6160D-4681-5A42-8726-0BFD77970F27}"/>
              </a:ext>
            </a:extLst>
          </p:cNvPr>
          <p:cNvSpPr txBox="1"/>
          <p:nvPr/>
        </p:nvSpPr>
        <p:spPr>
          <a:xfrm>
            <a:off x="4179259" y="6443865"/>
            <a:ext cx="824333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The internet.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683B0BB6-020A-C348-96F2-AA73A24AAD15}"/>
              </a:ext>
            </a:extLst>
          </p:cNvPr>
          <p:cNvSpPr txBox="1"/>
          <p:nvPr/>
        </p:nvSpPr>
        <p:spPr>
          <a:xfrm>
            <a:off x="3079022" y="6475712"/>
            <a:ext cx="824333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Mobile phones.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BBF7FDB-7597-DD41-882B-119DAFE1C218}"/>
              </a:ext>
            </a:extLst>
          </p:cNvPr>
          <p:cNvSpPr txBox="1"/>
          <p:nvPr/>
        </p:nvSpPr>
        <p:spPr>
          <a:xfrm>
            <a:off x="1992325" y="6426069"/>
            <a:ext cx="824333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Social issues.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9F430814-310D-1C4F-AF7C-3AACF03A535E}"/>
              </a:ext>
            </a:extLst>
          </p:cNvPr>
          <p:cNvSpPr txBox="1"/>
          <p:nvPr/>
        </p:nvSpPr>
        <p:spPr>
          <a:xfrm>
            <a:off x="1353855" y="6526755"/>
            <a:ext cx="918185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Poverty/homelessness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FE2ECFF0-CD36-42AA-8D64-22423A654001}"/>
              </a:ext>
            </a:extLst>
          </p:cNvPr>
          <p:cNvCxnSpPr>
            <a:cxnSpLocks/>
          </p:cNvCxnSpPr>
          <p:nvPr/>
        </p:nvCxnSpPr>
        <p:spPr>
          <a:xfrm flipV="1">
            <a:off x="2356492" y="878089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6E2AE5ED-F0A7-4A45-8691-5C58D49DB025}"/>
              </a:ext>
            </a:extLst>
          </p:cNvPr>
          <p:cNvSpPr txBox="1"/>
          <p:nvPr/>
        </p:nvSpPr>
        <p:spPr>
          <a:xfrm>
            <a:off x="1906978" y="8509981"/>
            <a:ext cx="890454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" dirty="0">
                <a:cs typeface="Calibri"/>
              </a:rPr>
              <a:t>Charity and volunteering. 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6" ma:contentTypeDescription="Create a new document." ma:contentTypeScope="" ma:versionID="55df2bc15059147affa64c958623a0e9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a01a9faee09553015e5a373ec4c654da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12D7A9-50CA-46D8-97EC-AF900728A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31CBF2-88BE-4D28-9DDF-3C5A04B5E0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849874-6917-4C61-B1F9-2BD79304528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</TotalTime>
  <Words>275</Words>
  <Application>Microsoft Office PowerPoint</Application>
  <PresentationFormat>A4 Paper (210x297 mm)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heather.cross</cp:lastModifiedBy>
  <cp:revision>2587</cp:revision>
  <dcterms:created xsi:type="dcterms:W3CDTF">2019-07-02T10:31:49Z</dcterms:created>
  <dcterms:modified xsi:type="dcterms:W3CDTF">2022-03-03T16:33:57Z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</Properties>
</file>