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87011C2-E6DF-BB25-FE1B-1A52AD9D35A8}" v="2" dt="2021-08-25T15:31:19.025"/>
    <p1510:client id="{D2C7C707-3147-B494-DE9E-1D0EABAF7001}" v="1" dt="2021-08-26T15:23:13.915"/>
    <p1510:client id="{F57A84CE-8A0A-5CA5-3DC4-FF8292A20526}" v="215" dt="2021-07-13T15:51:12.4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3" autoAdjust="0"/>
    <p:restoredTop sz="94660"/>
  </p:normalViewPr>
  <p:slideViewPr>
    <p:cSldViewPr snapToGrid="0">
      <p:cViewPr>
        <p:scale>
          <a:sx n="140" d="100"/>
          <a:sy n="140" d="100"/>
        </p:scale>
        <p:origin x="830" y="-1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45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47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905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495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6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358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41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30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42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FD676-D3C3-4AA9-9270-1CC973D195A6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94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6858000" cy="692801"/>
          </a:xfrm>
          <a:solidFill>
            <a:srgbClr val="9900CC"/>
          </a:solidFill>
        </p:spPr>
        <p:txBody>
          <a:bodyPr>
            <a:noAutofit/>
          </a:bodyPr>
          <a:lstStyle/>
          <a:p>
            <a:r>
              <a:rPr lang="en-GB" sz="4400" dirty="0">
                <a:solidFill>
                  <a:schemeClr val="bg1"/>
                </a:solidFill>
                <a:latin typeface="Waltograph UI" panose="03080602000000000000" pitchFamily="66" charset="0"/>
              </a:rPr>
              <a:t>The BHS Learning Journey</a:t>
            </a:r>
          </a:p>
        </p:txBody>
      </p:sp>
      <p:sp>
        <p:nvSpPr>
          <p:cNvPr id="248" name="AutoShape 2" descr="Image result for road carto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55" name="Group 254"/>
          <p:cNvGrpSpPr/>
          <p:nvPr/>
        </p:nvGrpSpPr>
        <p:grpSpPr>
          <a:xfrm>
            <a:off x="146800" y="2789293"/>
            <a:ext cx="6742940" cy="6413312"/>
            <a:chOff x="125442" y="2969963"/>
            <a:chExt cx="6742940" cy="6413312"/>
          </a:xfrm>
        </p:grpSpPr>
        <p:pic>
          <p:nvPicPr>
            <p:cNvPr id="250" name="Picture 24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V="1">
              <a:off x="318357" y="6936929"/>
              <a:ext cx="6550025" cy="2446346"/>
            </a:xfrm>
            <a:prstGeom prst="rect">
              <a:avLst/>
            </a:prstGeom>
          </p:spPr>
        </p:pic>
        <p:pic>
          <p:nvPicPr>
            <p:cNvPr id="251" name="Picture 25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25442" y="3935472"/>
              <a:ext cx="6510320" cy="2446346"/>
            </a:xfrm>
            <a:prstGeom prst="rect">
              <a:avLst/>
            </a:prstGeom>
          </p:spPr>
        </p:pic>
        <p:pic>
          <p:nvPicPr>
            <p:cNvPr id="253" name="Picture 25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H="1">
              <a:off x="307975" y="5951732"/>
              <a:ext cx="2471320" cy="1469979"/>
            </a:xfrm>
            <a:prstGeom prst="rect">
              <a:avLst/>
            </a:prstGeom>
          </p:spPr>
        </p:pic>
        <p:pic>
          <p:nvPicPr>
            <p:cNvPr id="254" name="Picture 25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96647" y="2969963"/>
              <a:ext cx="2152692" cy="1440794"/>
            </a:xfrm>
            <a:prstGeom prst="rect">
              <a:avLst/>
            </a:prstGeom>
          </p:spPr>
        </p:pic>
      </p:grpSp>
      <p:sp>
        <p:nvSpPr>
          <p:cNvPr id="256" name="Oval 255"/>
          <p:cNvSpPr/>
          <p:nvPr/>
        </p:nvSpPr>
        <p:spPr>
          <a:xfrm>
            <a:off x="5672702" y="877945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Year 11 begins</a:t>
            </a:r>
          </a:p>
        </p:txBody>
      </p:sp>
      <p:sp>
        <p:nvSpPr>
          <p:cNvPr id="262" name="Oval 261"/>
          <p:cNvSpPr/>
          <p:nvPr/>
        </p:nvSpPr>
        <p:spPr>
          <a:xfrm>
            <a:off x="857943" y="820203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11 Autumn Term 1</a:t>
            </a:r>
          </a:p>
        </p:txBody>
      </p:sp>
      <p:cxnSp>
        <p:nvCxnSpPr>
          <p:cNvPr id="266" name="Straight Connector 26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1520575" y="7774737"/>
            <a:ext cx="3730" cy="28861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Straight Connector 26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271333" y="7527578"/>
            <a:ext cx="2213" cy="30075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Straight Connector 26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3098891" y="7453279"/>
            <a:ext cx="28593" cy="326531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Straight Connector 26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869847" y="7663831"/>
            <a:ext cx="6562" cy="16059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3" name="Oval 272"/>
          <p:cNvSpPr/>
          <p:nvPr/>
        </p:nvSpPr>
        <p:spPr>
          <a:xfrm>
            <a:off x="4752342" y="668791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11 Autumn Term 2</a:t>
            </a:r>
          </a:p>
        </p:txBody>
      </p:sp>
      <p:sp>
        <p:nvSpPr>
          <p:cNvPr id="285" name="Rectangle 284"/>
          <p:cNvSpPr/>
          <p:nvPr/>
        </p:nvSpPr>
        <p:spPr>
          <a:xfrm>
            <a:off x="89468" y="7772144"/>
            <a:ext cx="893592" cy="86457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Topic:</a:t>
            </a:r>
          </a:p>
          <a:p>
            <a:r>
              <a:rPr lang="en-GB" sz="800" dirty="0">
                <a:solidFill>
                  <a:schemeClr val="tx1"/>
                </a:solidFill>
              </a:rPr>
              <a:t>1) Organic Chemistry</a:t>
            </a:r>
          </a:p>
          <a:p>
            <a:r>
              <a:rPr lang="en-GB" sz="800" dirty="0">
                <a:solidFill>
                  <a:schemeClr val="tx1"/>
                </a:solidFill>
                <a:cs typeface="Calibri"/>
              </a:rPr>
              <a:t>2) Ecology</a:t>
            </a:r>
            <a:endParaRPr lang="en-GB" sz="800" dirty="0">
              <a:solidFill>
                <a:schemeClr val="tx1"/>
              </a:solidFill>
            </a:endParaRPr>
          </a:p>
          <a:p>
            <a:r>
              <a:rPr lang="en-GB" sz="800" dirty="0">
                <a:solidFill>
                  <a:schemeClr val="tx1"/>
                </a:solidFill>
              </a:rPr>
              <a:t>3)Forces</a:t>
            </a:r>
          </a:p>
          <a:p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86" name="Rectangle 285"/>
          <p:cNvSpPr/>
          <p:nvPr/>
        </p:nvSpPr>
        <p:spPr>
          <a:xfrm>
            <a:off x="94658" y="8647654"/>
            <a:ext cx="888401" cy="110990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Key knowledge:</a:t>
            </a:r>
          </a:p>
          <a:p>
            <a:pPr algn="ctr"/>
            <a:r>
              <a:rPr lang="en-GB" sz="800" dirty="0">
                <a:solidFill>
                  <a:schemeClr val="tx1"/>
                </a:solidFill>
                <a:cs typeface="Calibri"/>
              </a:rPr>
              <a:t>The effect of biotic and abiotic factors on the population of a species</a:t>
            </a:r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87" name="Rectangle 286"/>
          <p:cNvSpPr/>
          <p:nvPr/>
        </p:nvSpPr>
        <p:spPr>
          <a:xfrm>
            <a:off x="5840055" y="7236390"/>
            <a:ext cx="991249" cy="765045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Key knowledge:</a:t>
            </a:r>
          </a:p>
          <a:p>
            <a:pPr algn="ctr"/>
            <a:r>
              <a:rPr lang="en-GB" sz="800" dirty="0">
                <a:solidFill>
                  <a:schemeClr val="tx1"/>
                </a:solidFill>
                <a:cs typeface="Calibri"/>
              </a:rPr>
              <a:t>The difference between a conscious and reflex pathway</a:t>
            </a:r>
          </a:p>
        </p:txBody>
      </p:sp>
      <p:sp>
        <p:nvSpPr>
          <p:cNvPr id="288" name="Rectangle 287"/>
          <p:cNvSpPr/>
          <p:nvPr/>
        </p:nvSpPr>
        <p:spPr>
          <a:xfrm>
            <a:off x="5847907" y="6337360"/>
            <a:ext cx="983397" cy="888554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GB" sz="800" b="1" dirty="0">
              <a:solidFill>
                <a:schemeClr val="tx1"/>
              </a:solidFill>
            </a:endParaRPr>
          </a:p>
          <a:p>
            <a:pPr algn="ctr"/>
            <a:r>
              <a:rPr lang="en-GB" sz="800" b="1" dirty="0">
                <a:solidFill>
                  <a:schemeClr val="tx1"/>
                </a:solidFill>
              </a:rPr>
              <a:t>Topic:</a:t>
            </a:r>
          </a:p>
          <a:p>
            <a:r>
              <a:rPr lang="en-GB" sz="800" dirty="0">
                <a:solidFill>
                  <a:schemeClr val="tx1"/>
                </a:solidFill>
              </a:rPr>
              <a:t>1) Homeostasis and response</a:t>
            </a:r>
          </a:p>
          <a:p>
            <a:r>
              <a:rPr lang="en-GB" sz="800" dirty="0">
                <a:solidFill>
                  <a:schemeClr val="tx1"/>
                </a:solidFill>
              </a:rPr>
              <a:t>2)Recall of key knowledge from Paper 1 and 2. </a:t>
            </a:r>
          </a:p>
          <a:p>
            <a:endParaRPr lang="en-GB" sz="800" dirty="0">
              <a:solidFill>
                <a:schemeClr val="tx1"/>
              </a:solidFill>
            </a:endParaRPr>
          </a:p>
          <a:p>
            <a:endParaRPr lang="en-GB" sz="800" dirty="0">
              <a:solidFill>
                <a:schemeClr val="tx1"/>
              </a:solidFill>
            </a:endParaRPr>
          </a:p>
        </p:txBody>
      </p:sp>
      <p:cxnSp>
        <p:nvCxnSpPr>
          <p:cNvPr id="289" name="Straight Connector 28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817200" y="6546564"/>
            <a:ext cx="9976" cy="21667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Straight Connector 28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1813627" y="5542259"/>
            <a:ext cx="9528" cy="260454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Straight Connector 29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185691" y="6590526"/>
            <a:ext cx="1" cy="191111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Straight Connector 29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830818" y="6461008"/>
            <a:ext cx="0" cy="25903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Straight Connector 29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085577" y="6548811"/>
            <a:ext cx="7819" cy="214432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" name="Rectangle 296"/>
          <p:cNvSpPr/>
          <p:nvPr/>
        </p:nvSpPr>
        <p:spPr>
          <a:xfrm>
            <a:off x="25595" y="6353509"/>
            <a:ext cx="1057027" cy="963840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Key knowledge:</a:t>
            </a:r>
          </a:p>
          <a:p>
            <a:r>
              <a:rPr lang="en-US" sz="800" dirty="0">
                <a:solidFill>
                  <a:schemeClr val="tx1"/>
                </a:solidFill>
              </a:rPr>
              <a:t>Using a Punnett square to calculate the ratio for a particular trait. </a:t>
            </a:r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98" name="Rectangle 297"/>
          <p:cNvSpPr/>
          <p:nvPr/>
        </p:nvSpPr>
        <p:spPr>
          <a:xfrm>
            <a:off x="29451" y="5521587"/>
            <a:ext cx="1082284" cy="841748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Topic:</a:t>
            </a:r>
          </a:p>
          <a:p>
            <a:r>
              <a:rPr lang="en-GB" sz="800" dirty="0">
                <a:solidFill>
                  <a:schemeClr val="tx1"/>
                </a:solidFill>
                <a:ea typeface="+mn-lt"/>
                <a:cs typeface="+mn-lt"/>
              </a:rPr>
              <a:t>1)Variation, Genetics and Evolution </a:t>
            </a:r>
          </a:p>
          <a:p>
            <a:r>
              <a:rPr lang="en-GB" sz="800" dirty="0">
                <a:solidFill>
                  <a:schemeClr val="tx1"/>
                </a:solidFill>
              </a:rPr>
              <a:t>2)Chemistry of the Atmosphere</a:t>
            </a:r>
            <a:endParaRPr lang="en-GB" dirty="0">
              <a:solidFill>
                <a:schemeClr val="tx1"/>
              </a:solidFill>
            </a:endParaRPr>
          </a:p>
          <a:p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99" name="Oval 298"/>
          <p:cNvSpPr/>
          <p:nvPr/>
        </p:nvSpPr>
        <p:spPr>
          <a:xfrm>
            <a:off x="4817200" y="4868632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11 Spring Term 2</a:t>
            </a:r>
          </a:p>
        </p:txBody>
      </p:sp>
      <p:sp>
        <p:nvSpPr>
          <p:cNvPr id="300" name="Rectangle 299"/>
          <p:cNvSpPr/>
          <p:nvPr/>
        </p:nvSpPr>
        <p:spPr>
          <a:xfrm>
            <a:off x="5864744" y="5173139"/>
            <a:ext cx="978844" cy="821264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Key knowledge:</a:t>
            </a:r>
          </a:p>
          <a:p>
            <a:pPr algn="ctr"/>
            <a:r>
              <a:rPr lang="en-GB" sz="800" dirty="0">
                <a:solidFill>
                  <a:schemeClr val="tx1"/>
                </a:solidFill>
                <a:ea typeface="+mn-lt"/>
                <a:cs typeface="+mn-lt"/>
              </a:rPr>
              <a:t>How to calculate wave speed</a:t>
            </a:r>
            <a:endParaRPr lang="en-US" sz="800" dirty="0">
              <a:solidFill>
                <a:schemeClr val="tx1"/>
              </a:solidFill>
              <a:ea typeface="+mn-lt"/>
              <a:cs typeface="+mn-lt"/>
            </a:endParaRPr>
          </a:p>
          <a:p>
            <a:pPr algn="ctr"/>
            <a:endParaRPr lang="en-GB" sz="800" b="1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301" name="Rectangle 300"/>
          <p:cNvSpPr/>
          <p:nvPr/>
        </p:nvSpPr>
        <p:spPr>
          <a:xfrm>
            <a:off x="5864282" y="4523312"/>
            <a:ext cx="979768" cy="693066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Topic:</a:t>
            </a:r>
          </a:p>
          <a:p>
            <a:endParaRPr lang="en-GB" sz="800" b="1" dirty="0">
              <a:solidFill>
                <a:schemeClr val="tx1"/>
              </a:solidFill>
            </a:endParaRPr>
          </a:p>
          <a:p>
            <a:r>
              <a:rPr lang="en-GB" sz="800" dirty="0">
                <a:solidFill>
                  <a:schemeClr val="tx1"/>
                </a:solidFill>
              </a:rPr>
              <a:t>Waves &amp;</a:t>
            </a:r>
            <a:endParaRPr lang="en-GB" sz="800" dirty="0">
              <a:solidFill>
                <a:schemeClr val="tx1"/>
              </a:solidFill>
              <a:cs typeface="Calibri"/>
            </a:endParaRPr>
          </a:p>
          <a:p>
            <a:r>
              <a:rPr lang="en-GB" sz="800" dirty="0">
                <a:solidFill>
                  <a:schemeClr val="tx1"/>
                </a:solidFill>
                <a:cs typeface="Calibri"/>
              </a:rPr>
              <a:t>Electromagnetism</a:t>
            </a:r>
          </a:p>
          <a:p>
            <a:endParaRPr lang="en-GB" sz="800" b="1" dirty="0">
              <a:solidFill>
                <a:schemeClr val="tx1"/>
              </a:solidFill>
            </a:endParaRPr>
          </a:p>
        </p:txBody>
      </p:sp>
      <p:pic>
        <p:nvPicPr>
          <p:cNvPr id="306" name="Picture 30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9525" y="1527627"/>
            <a:ext cx="5591175" cy="1800225"/>
          </a:xfrm>
          <a:prstGeom prst="rect">
            <a:avLst/>
          </a:prstGeom>
        </p:spPr>
      </p:pic>
      <p:sp>
        <p:nvSpPr>
          <p:cNvPr id="304" name="Oval 303"/>
          <p:cNvSpPr/>
          <p:nvPr/>
        </p:nvSpPr>
        <p:spPr>
          <a:xfrm>
            <a:off x="216716" y="254311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End of Year 11: GCSE Preparation</a:t>
            </a:r>
          </a:p>
        </p:txBody>
      </p:sp>
      <p:sp>
        <p:nvSpPr>
          <p:cNvPr id="303" name="Oval 302"/>
          <p:cNvSpPr/>
          <p:nvPr/>
        </p:nvSpPr>
        <p:spPr>
          <a:xfrm>
            <a:off x="4806381" y="256152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11 Summer Term 2</a:t>
            </a:r>
          </a:p>
        </p:txBody>
      </p:sp>
      <p:sp>
        <p:nvSpPr>
          <p:cNvPr id="308" name="Rectangle 307"/>
          <p:cNvSpPr/>
          <p:nvPr/>
        </p:nvSpPr>
        <p:spPr>
          <a:xfrm>
            <a:off x="5177701" y="840759"/>
            <a:ext cx="90329" cy="10586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7" name="Pentagon 306"/>
          <p:cNvSpPr/>
          <p:nvPr/>
        </p:nvSpPr>
        <p:spPr>
          <a:xfrm>
            <a:off x="5048839" y="938954"/>
            <a:ext cx="1216512" cy="329988"/>
          </a:xfrm>
          <a:prstGeom prst="homePlate">
            <a:avLst/>
          </a:prstGeom>
          <a:solidFill>
            <a:srgbClr val="99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Leave BHS!</a:t>
            </a:r>
          </a:p>
        </p:txBody>
      </p:sp>
      <p:cxnSp>
        <p:nvCxnSpPr>
          <p:cNvPr id="309" name="Straight Connector 30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3232204" y="5599522"/>
            <a:ext cx="4870" cy="180692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Straight Connector 31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920599" y="5615948"/>
            <a:ext cx="3281" cy="18676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" name="Straight Connector 31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4651707" y="5591157"/>
            <a:ext cx="7798" cy="178670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" name="Straight Connector 31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586186" y="5503718"/>
            <a:ext cx="3281" cy="232120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Straight Connector 31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4216356" y="4601450"/>
            <a:ext cx="2680" cy="19550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" name="Straight Connector 31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58974" y="4588179"/>
            <a:ext cx="773" cy="21602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" name="Straight Connector 31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971202" y="4588179"/>
            <a:ext cx="3281" cy="16809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Straight Connector 31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349804" y="4555167"/>
            <a:ext cx="7247" cy="22648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" name="Straight Connector 31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843769" y="4546752"/>
            <a:ext cx="650" cy="27747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0" name="Rectangle 319"/>
          <p:cNvSpPr/>
          <p:nvPr/>
        </p:nvSpPr>
        <p:spPr>
          <a:xfrm>
            <a:off x="25594" y="4266815"/>
            <a:ext cx="879182" cy="878821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Key knowledge:</a:t>
            </a:r>
          </a:p>
          <a:p>
            <a:pPr algn="ctr"/>
            <a:r>
              <a:rPr lang="en-GB" sz="700" dirty="0">
                <a:solidFill>
                  <a:schemeClr val="tx1"/>
                </a:solidFill>
              </a:rPr>
              <a:t> </a:t>
            </a:r>
            <a:r>
              <a:rPr lang="en-US" sz="700" dirty="0">
                <a:solidFill>
                  <a:schemeClr val="tx1"/>
                </a:solidFill>
              </a:rPr>
              <a:t>Describe the similarities and distinctions between the planets, their moons, and artificial satellites.</a:t>
            </a:r>
            <a:endParaRPr lang="en-GB" sz="700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321" name="Rectangle 320"/>
          <p:cNvSpPr/>
          <p:nvPr/>
        </p:nvSpPr>
        <p:spPr>
          <a:xfrm>
            <a:off x="33201" y="3542804"/>
            <a:ext cx="880078" cy="727691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Topic:</a:t>
            </a:r>
            <a:br>
              <a:rPr lang="en-GB" sz="800" b="1" dirty="0">
                <a:solidFill>
                  <a:schemeClr val="tx1"/>
                </a:solidFill>
              </a:rPr>
            </a:br>
            <a:r>
              <a:rPr lang="en-GB" sz="800" dirty="0">
                <a:solidFill>
                  <a:schemeClr val="tx1"/>
                </a:solidFill>
              </a:rPr>
              <a:t>Space</a:t>
            </a:r>
          </a:p>
          <a:p>
            <a:pPr algn="ctr"/>
            <a:endParaRPr lang="en-GB" sz="800" dirty="0">
              <a:solidFill>
                <a:schemeClr val="tx1"/>
              </a:solidFill>
            </a:endParaRPr>
          </a:p>
          <a:p>
            <a:endParaRPr lang="en-GB" sz="800" dirty="0">
              <a:solidFill>
                <a:schemeClr val="tx1"/>
              </a:solidFill>
            </a:endParaRPr>
          </a:p>
        </p:txBody>
      </p:sp>
      <p:cxnSp>
        <p:nvCxnSpPr>
          <p:cNvPr id="322" name="Straight Connector 32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506902" y="3544900"/>
            <a:ext cx="6562" cy="24036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Straight Connector 32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3442926" y="3527201"/>
            <a:ext cx="4175" cy="22407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6" name="Straight Connector 32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431075" y="3521031"/>
            <a:ext cx="3281" cy="23364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8" name="Rectangle 327"/>
          <p:cNvSpPr/>
          <p:nvPr/>
        </p:nvSpPr>
        <p:spPr>
          <a:xfrm>
            <a:off x="5903976" y="2286406"/>
            <a:ext cx="909040" cy="639342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Topic: </a:t>
            </a:r>
          </a:p>
          <a:p>
            <a:r>
              <a:rPr lang="en-GB" sz="800" dirty="0">
                <a:solidFill>
                  <a:schemeClr val="tx1"/>
                </a:solidFill>
              </a:rPr>
              <a:t>Recall of key knowledge from Paper 1 and 2. </a:t>
            </a:r>
          </a:p>
          <a:p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329" name="Rectangle 328"/>
          <p:cNvSpPr/>
          <p:nvPr/>
        </p:nvSpPr>
        <p:spPr>
          <a:xfrm>
            <a:off x="5913819" y="2935625"/>
            <a:ext cx="899197" cy="694356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Key knowledge:</a:t>
            </a:r>
            <a:endParaRPr lang="en-GB" sz="800" dirty="0">
              <a:solidFill>
                <a:schemeClr val="tx1"/>
              </a:solidFill>
            </a:endParaRPr>
          </a:p>
          <a:p>
            <a:pPr algn="ctr"/>
            <a:r>
              <a:rPr lang="en-GB" sz="800" dirty="0">
                <a:solidFill>
                  <a:schemeClr val="tx1"/>
                </a:solidFill>
                <a:cs typeface="Calibri"/>
              </a:rPr>
              <a:t>QLA based on mock exams</a:t>
            </a:r>
          </a:p>
        </p:txBody>
      </p:sp>
      <p:cxnSp>
        <p:nvCxnSpPr>
          <p:cNvPr id="330" name="Straight Connector 32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281029" y="2549452"/>
            <a:ext cx="3974" cy="37629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2" name="Straight Connector 33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337946" y="2561467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Straight Connector 33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390889" y="254266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6" name="Oval 335"/>
          <p:cNvSpPr/>
          <p:nvPr/>
        </p:nvSpPr>
        <p:spPr>
          <a:xfrm>
            <a:off x="3976378" y="134577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GCSE’S</a:t>
            </a:r>
          </a:p>
        </p:txBody>
      </p:sp>
      <p:sp>
        <p:nvSpPr>
          <p:cNvPr id="339" name="TextBox 338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6409" y="1693151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Revision techniques shared</a:t>
            </a:r>
          </a:p>
          <a:p>
            <a:pPr algn="ctr"/>
            <a:r>
              <a:rPr lang="en-US" sz="800" dirty="0"/>
              <a:t> and modelled</a:t>
            </a:r>
          </a:p>
        </p:txBody>
      </p:sp>
      <p:sp>
        <p:nvSpPr>
          <p:cNvPr id="340" name="TextBox 339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1099605" y="1383603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Practice questions completed and assessed</a:t>
            </a:r>
          </a:p>
        </p:txBody>
      </p:sp>
      <p:sp>
        <p:nvSpPr>
          <p:cNvPr id="341" name="TextBox 340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2350489" y="1573048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Model answers unpicked and critiqued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3298566" y="6197170"/>
            <a:ext cx="10550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the function of a synapse?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4074060" y="6368744"/>
            <a:ext cx="6887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Define homeostasis?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4232709" y="5177766"/>
            <a:ext cx="7747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are the effects of greenhouse gases?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3550999" y="5203404"/>
            <a:ext cx="7747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Define potable water?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4618005" y="4238975"/>
            <a:ext cx="867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are oscillations?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2002219" y="4133089"/>
            <a:ext cx="70173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the EM spectrum made up of?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3268914" y="4168523"/>
            <a:ext cx="66947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Fleming’s left hand rule?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2668332" y="4133326"/>
            <a:ext cx="70912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the wave speed equation</a:t>
            </a:r>
            <a:r>
              <a:rPr lang="en-GB" sz="700" b="1" dirty="0"/>
              <a:t>?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3899408" y="4192402"/>
            <a:ext cx="86708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are rarefactions and compressions?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2176874" y="5180853"/>
            <a:ext cx="7797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genetic engineering?</a:t>
            </a:r>
            <a:endParaRPr lang="en-GB" sz="700" b="1" dirty="0"/>
          </a:p>
        </p:txBody>
      </p:sp>
      <p:sp>
        <p:nvSpPr>
          <p:cNvPr id="94" name="TextBox 93"/>
          <p:cNvSpPr txBox="1"/>
          <p:nvPr/>
        </p:nvSpPr>
        <p:spPr>
          <a:xfrm>
            <a:off x="2970470" y="5175658"/>
            <a:ext cx="67626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</a:t>
            </a:r>
            <a:br>
              <a:rPr lang="en-GB" sz="700" dirty="0"/>
            </a:br>
            <a:r>
              <a:rPr lang="en-GB" sz="700" dirty="0"/>
              <a:t>selective breeding?</a:t>
            </a:r>
            <a:endParaRPr lang="en-GB" sz="700" b="1" dirty="0"/>
          </a:p>
        </p:txBody>
      </p:sp>
      <p:sp>
        <p:nvSpPr>
          <p:cNvPr id="95" name="TextBox 94"/>
          <p:cNvSpPr txBox="1"/>
          <p:nvPr/>
        </p:nvSpPr>
        <p:spPr>
          <a:xfrm>
            <a:off x="1419589" y="5131562"/>
            <a:ext cx="65070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the 3 domain system?</a:t>
            </a:r>
            <a:endParaRPr lang="en-GB" sz="700" b="1" dirty="0"/>
          </a:p>
        </p:txBody>
      </p:sp>
      <p:sp>
        <p:nvSpPr>
          <p:cNvPr id="96" name="TextBox 95"/>
          <p:cNvSpPr txBox="1"/>
          <p:nvPr/>
        </p:nvSpPr>
        <p:spPr>
          <a:xfrm>
            <a:off x="1923843" y="3296208"/>
            <a:ext cx="88759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does our</a:t>
            </a:r>
          </a:p>
          <a:p>
            <a:r>
              <a:rPr lang="en-GB" sz="700" dirty="0"/>
              <a:t>Solar system consist of?</a:t>
            </a:r>
          </a:p>
        </p:txBody>
      </p:sp>
      <p:sp>
        <p:nvSpPr>
          <p:cNvPr id="302" name="Oval 301"/>
          <p:cNvSpPr/>
          <p:nvPr/>
        </p:nvSpPr>
        <p:spPr>
          <a:xfrm>
            <a:off x="751798" y="3785338"/>
            <a:ext cx="1223821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11 Summer Term 1</a:t>
            </a:r>
          </a:p>
        </p:txBody>
      </p:sp>
      <p:sp>
        <p:nvSpPr>
          <p:cNvPr id="296" name="Oval 295"/>
          <p:cNvSpPr/>
          <p:nvPr/>
        </p:nvSpPr>
        <p:spPr>
          <a:xfrm>
            <a:off x="771422" y="6007501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11 Spring Term 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0F55D26-542C-44A6-A188-C4F4461B0CDF}"/>
              </a:ext>
            </a:extLst>
          </p:cNvPr>
          <p:cNvSpPr txBox="1"/>
          <p:nvPr/>
        </p:nvSpPr>
        <p:spPr>
          <a:xfrm>
            <a:off x="3280209" y="7225029"/>
            <a:ext cx="8833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a non/contact force?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1E64EE1-701A-4B61-ACA0-63085424B68B}"/>
              </a:ext>
            </a:extLst>
          </p:cNvPr>
          <p:cNvSpPr txBox="1"/>
          <p:nvPr/>
        </p:nvSpPr>
        <p:spPr>
          <a:xfrm>
            <a:off x="2491134" y="7188814"/>
            <a:ext cx="9893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are the effects of global warming?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4B376EB-63F4-43B2-894D-47B3DAAC8108}"/>
              </a:ext>
            </a:extLst>
          </p:cNvPr>
          <p:cNvSpPr txBox="1"/>
          <p:nvPr/>
        </p:nvSpPr>
        <p:spPr>
          <a:xfrm>
            <a:off x="3826083" y="7233247"/>
            <a:ext cx="98935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Calculate work done</a:t>
            </a:r>
          </a:p>
        </p:txBody>
      </p:sp>
      <p:sp>
        <p:nvSpPr>
          <p:cNvPr id="109" name="TextBox 1">
            <a:extLst>
              <a:ext uri="{FF2B5EF4-FFF2-40B4-BE49-F238E27FC236}">
                <a16:creationId xmlns:a16="http://schemas.microsoft.com/office/drawing/2014/main" id="{CF563445-8559-4543-A913-37F0ACD5CD8D}"/>
              </a:ext>
            </a:extLst>
          </p:cNvPr>
          <p:cNvSpPr txBox="1"/>
          <p:nvPr/>
        </p:nvSpPr>
        <p:spPr>
          <a:xfrm>
            <a:off x="4352782" y="7405863"/>
            <a:ext cx="867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700" dirty="0"/>
              <a:t>Calculate elastic energy</a:t>
            </a:r>
          </a:p>
        </p:txBody>
      </p: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95AB3098-0FEF-41A0-9B11-56D8BA7068E4}"/>
              </a:ext>
            </a:extLst>
          </p:cNvPr>
          <p:cNvCxnSpPr>
            <a:cxnSpLocks/>
          </p:cNvCxnSpPr>
          <p:nvPr/>
        </p:nvCxnSpPr>
        <p:spPr>
          <a:xfrm flipH="1" flipV="1">
            <a:off x="4232309" y="7492472"/>
            <a:ext cx="8946" cy="270144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2834AFA1-2B31-4FED-A979-8A23D274D79B}"/>
              </a:ext>
            </a:extLst>
          </p:cNvPr>
          <p:cNvCxnSpPr>
            <a:cxnSpLocks/>
          </p:cNvCxnSpPr>
          <p:nvPr/>
        </p:nvCxnSpPr>
        <p:spPr>
          <a:xfrm flipH="1" flipV="1">
            <a:off x="3865365" y="7559751"/>
            <a:ext cx="13232" cy="212394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TextBox 112">
            <a:extLst>
              <a:ext uri="{FF2B5EF4-FFF2-40B4-BE49-F238E27FC236}">
                <a16:creationId xmlns:a16="http://schemas.microsoft.com/office/drawing/2014/main" id="{3C0AF033-6E01-4258-BF9E-66497A8773C8}"/>
              </a:ext>
            </a:extLst>
          </p:cNvPr>
          <p:cNvSpPr txBox="1"/>
          <p:nvPr/>
        </p:nvSpPr>
        <p:spPr>
          <a:xfrm>
            <a:off x="1956720" y="6259440"/>
            <a:ext cx="986499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700" dirty="0"/>
              <a:t>QLA based on </a:t>
            </a:r>
          </a:p>
          <a:p>
            <a:r>
              <a:rPr lang="en-GB" sz="700" dirty="0"/>
              <a:t>Required Practicals</a:t>
            </a:r>
            <a:endParaRPr lang="en-US" dirty="0"/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4306044E-60CC-496F-A299-974817A85E0E}"/>
              </a:ext>
            </a:extLst>
          </p:cNvPr>
          <p:cNvSpPr txBox="1"/>
          <p:nvPr/>
        </p:nvSpPr>
        <p:spPr>
          <a:xfrm>
            <a:off x="2830818" y="6253034"/>
            <a:ext cx="673958" cy="4154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700" dirty="0"/>
              <a:t>QLA based on mock exams</a:t>
            </a:r>
            <a:endParaRPr lang="en-US" dirty="0"/>
          </a:p>
        </p:txBody>
      </p:sp>
      <p:sp>
        <p:nvSpPr>
          <p:cNvPr id="123" name="TextBox 122"/>
          <p:cNvSpPr txBox="1"/>
          <p:nvPr/>
        </p:nvSpPr>
        <p:spPr>
          <a:xfrm>
            <a:off x="2780087" y="3313082"/>
            <a:ext cx="9702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Describe the life cycle</a:t>
            </a:r>
            <a:r>
              <a:rPr lang="en-GB" sz="700" b="1" dirty="0"/>
              <a:t> </a:t>
            </a:r>
            <a:r>
              <a:rPr lang="en-GB" sz="700" dirty="0"/>
              <a:t>of a star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3955129" y="3309150"/>
            <a:ext cx="10113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meant by red-shift?</a:t>
            </a:r>
            <a:endParaRPr lang="en-GB" sz="700" b="1" dirty="0"/>
          </a:p>
        </p:txBody>
      </p:sp>
      <p:sp>
        <p:nvSpPr>
          <p:cNvPr id="125" name="TextBox 124"/>
          <p:cNvSpPr txBox="1"/>
          <p:nvPr/>
        </p:nvSpPr>
        <p:spPr>
          <a:xfrm>
            <a:off x="3962882" y="2331414"/>
            <a:ext cx="93638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Biology 2 revision</a:t>
            </a:r>
            <a:endParaRPr lang="en-GB" sz="700" b="1" dirty="0"/>
          </a:p>
        </p:txBody>
      </p:sp>
      <p:sp>
        <p:nvSpPr>
          <p:cNvPr id="126" name="TextBox 125"/>
          <p:cNvSpPr txBox="1"/>
          <p:nvPr/>
        </p:nvSpPr>
        <p:spPr>
          <a:xfrm>
            <a:off x="2884628" y="2353083"/>
            <a:ext cx="96359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Chemistry 2 revision</a:t>
            </a:r>
            <a:endParaRPr lang="en-GB" sz="700" b="1" dirty="0"/>
          </a:p>
        </p:txBody>
      </p:sp>
      <p:sp>
        <p:nvSpPr>
          <p:cNvPr id="127" name="TextBox 126"/>
          <p:cNvSpPr txBox="1"/>
          <p:nvPr/>
        </p:nvSpPr>
        <p:spPr>
          <a:xfrm>
            <a:off x="1859738" y="2355652"/>
            <a:ext cx="87981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Physics 2 revision</a:t>
            </a:r>
            <a:endParaRPr lang="en-GB" sz="700" b="1" dirty="0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E5D1B33F-A195-4029-BA93-47C7D3905BFB}"/>
              </a:ext>
            </a:extLst>
          </p:cNvPr>
          <p:cNvSpPr txBox="1"/>
          <p:nvPr/>
        </p:nvSpPr>
        <p:spPr>
          <a:xfrm>
            <a:off x="4752342" y="6171228"/>
            <a:ext cx="85065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the function of the nervous system?</a:t>
            </a:r>
          </a:p>
        </p:txBody>
      </p: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FDDA0676-E76F-4294-B7A1-EF31D65F603C}"/>
              </a:ext>
            </a:extLst>
          </p:cNvPr>
          <p:cNvCxnSpPr>
            <a:cxnSpLocks/>
          </p:cNvCxnSpPr>
          <p:nvPr/>
        </p:nvCxnSpPr>
        <p:spPr>
          <a:xfrm flipV="1">
            <a:off x="3614727" y="6504207"/>
            <a:ext cx="0" cy="25903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>
            <a:extLst>
              <a:ext uri="{FF2B5EF4-FFF2-40B4-BE49-F238E27FC236}">
                <a16:creationId xmlns:a16="http://schemas.microsoft.com/office/drawing/2014/main" id="{60EFA0AA-1D7E-4242-8917-40C5B4175187}"/>
              </a:ext>
            </a:extLst>
          </p:cNvPr>
          <p:cNvSpPr txBox="1"/>
          <p:nvPr/>
        </p:nvSpPr>
        <p:spPr>
          <a:xfrm>
            <a:off x="949370" y="7458199"/>
            <a:ext cx="98935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Describe how fractional distillation takes place. 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D6E88386-075C-48CC-8AD5-285A30920AB3}"/>
              </a:ext>
            </a:extLst>
          </p:cNvPr>
          <p:cNvSpPr txBox="1"/>
          <p:nvPr/>
        </p:nvSpPr>
        <p:spPr>
          <a:xfrm>
            <a:off x="1716081" y="7314885"/>
            <a:ext cx="9893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 Describe the water cycle?</a:t>
            </a:r>
          </a:p>
        </p:txBody>
      </p:sp>
    </p:spTree>
    <p:extLst>
      <p:ext uri="{BB962C8B-B14F-4D97-AF65-F5344CB8AC3E}">
        <p14:creationId xmlns:p14="http://schemas.microsoft.com/office/powerpoint/2010/main" val="2983352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C6A75B7971BF042A62C89BC4DD20DC7" ma:contentTypeVersion="12" ma:contentTypeDescription="Create a new document." ma:contentTypeScope="" ma:versionID="c1d0bf63e149c422c26957761e32c63d">
  <xsd:schema xmlns:xsd="http://www.w3.org/2001/XMLSchema" xmlns:xs="http://www.w3.org/2001/XMLSchema" xmlns:p="http://schemas.microsoft.com/office/2006/metadata/properties" xmlns:ns2="6000f9f4-4ba0-4a48-a68f-9cd618ac1877" xmlns:ns3="1ccfb3b9-5c03-4012-82d0-741db3a39192" targetNamespace="http://schemas.microsoft.com/office/2006/metadata/properties" ma:root="true" ma:fieldsID="f6dcea2a3da1f6811ec8af618615bd3a" ns2:_="" ns3:_="">
    <xsd:import namespace="6000f9f4-4ba0-4a48-a68f-9cd618ac1877"/>
    <xsd:import namespace="1ccfb3b9-5c03-4012-82d0-741db3a391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00f9f4-4ba0-4a48-a68f-9cd618ac187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cfb3b9-5c03-4012-82d0-741db3a391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1ccfb3b9-5c03-4012-82d0-741db3a39192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9071EFFD-35F0-4811-A0D5-517B62DF616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467BAA8-ABB2-4D34-92BE-74561646EF2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00f9f4-4ba0-4a48-a68f-9cd618ac1877"/>
    <ds:schemaRef ds:uri="1ccfb3b9-5c03-4012-82d0-741db3a391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9180687-840A-4BE7-9765-9521D4BA67A0}">
  <ds:schemaRefs>
    <ds:schemaRef ds:uri="6000f9f4-4ba0-4a48-a68f-9cd618ac1877"/>
    <ds:schemaRef ds:uri="http://purl.org/dc/terms/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1ccfb3b9-5c03-4012-82d0-741db3a39192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454</TotalTime>
  <Words>368</Words>
  <Application>Microsoft Office PowerPoint</Application>
  <PresentationFormat>A4 Paper (210x297 mm)</PresentationFormat>
  <Paragraphs>74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Waltograph UI</vt:lpstr>
      <vt:lpstr>Office Theme</vt:lpstr>
      <vt:lpstr>The BHS Learning Journey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Starkey</dc:creator>
  <cp:lastModifiedBy>Asma.Israr</cp:lastModifiedBy>
  <cp:revision>159</cp:revision>
  <dcterms:created xsi:type="dcterms:W3CDTF">2019-07-02T10:31:49Z</dcterms:created>
  <dcterms:modified xsi:type="dcterms:W3CDTF">2024-07-15T07:54:25Z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0x010100AC6A75B7971BF042A62C89BC4DD20DC7</vt:lpwstr>
  </property>
  <property fmtid="{D5CDD505-2E9C-101B-9397-08002B2CF9AE}" pid="3" name="Order">
    <vt:r8>397900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</Properties>
</file>