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12113F-7EFA-0549-B4B5-5B89494A522C}" v="266" dt="2026-03-24T08:25:49.650"/>
    <p1510:client id="{EE3CA14F-602B-F441-4985-8E67F7FD2D84}" v="116" dt="2026-03-23T19:40:13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Gill Sans MT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78629" y="2968848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Process begins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3931272" y="8494440"/>
            <a:ext cx="1758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/>
              <a:t>Meet our teaching, support staff, pastoral leaders</a:t>
            </a:r>
          </a:p>
          <a:p>
            <a:pPr algn="ctr"/>
            <a:r>
              <a:rPr lang="en-US" sz="6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071719" y="8504910"/>
            <a:ext cx="113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/>
              <a:t>Start to embed an enthusiasm and thirst for learning</a:t>
            </a:r>
          </a:p>
        </p:txBody>
      </p:sp>
      <p:sp>
        <p:nvSpPr>
          <p:cNvPr id="273" name="Oval 272"/>
          <p:cNvSpPr/>
          <p:nvPr/>
        </p:nvSpPr>
        <p:spPr>
          <a:xfrm>
            <a:off x="5099475" y="676411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5279429" y="7634121"/>
            <a:ext cx="867371" cy="69872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  <a:ea typeface="Calibri"/>
                <a:cs typeface="Calibri"/>
              </a:rPr>
              <a:t>Manufacturing a Prototype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5361870" y="5620763"/>
            <a:ext cx="849067" cy="726828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 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Specification</a:t>
            </a:r>
            <a:endParaRPr lang="en-GB" sz="8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 rotWithShape="1">
          <a:blip r:embed="rId4"/>
          <a:srcRect t="20183"/>
          <a:stretch/>
        </p:blipFill>
        <p:spPr>
          <a:xfrm>
            <a:off x="44328" y="1960929"/>
            <a:ext cx="5591175" cy="1436886"/>
          </a:xfrm>
          <a:prstGeom prst="rect">
            <a:avLst/>
          </a:prstGeom>
        </p:spPr>
      </p:pic>
      <p:sp>
        <p:nvSpPr>
          <p:cNvPr id="303" name="Oval 302"/>
          <p:cNvSpPr/>
          <p:nvPr/>
        </p:nvSpPr>
        <p:spPr>
          <a:xfrm>
            <a:off x="5475248" y="2934060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4371681" y="989101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4242819" y="1087296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8 this way!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638431" y="3754750"/>
            <a:ext cx="860684" cy="71492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Assessed Piece:</a:t>
            </a:r>
          </a:p>
          <a:p>
            <a:pPr algn="ctr"/>
            <a:r>
              <a:rPr lang="en-GB" sz="800" b="1">
                <a:solidFill>
                  <a:schemeClr val="tx1"/>
                </a:solidFill>
                <a:ea typeface="Calibri"/>
                <a:cs typeface="Calibri"/>
              </a:rPr>
              <a:t>Design a healthy dish using the Eatwell Guide</a:t>
            </a:r>
            <a:endParaRPr lang="en-GB" sz="8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336" name="Oval 335"/>
          <p:cNvSpPr/>
          <p:nvPr/>
        </p:nvSpPr>
        <p:spPr>
          <a:xfrm>
            <a:off x="87088" y="2052388"/>
            <a:ext cx="1272055" cy="954562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</a:t>
            </a:r>
            <a:r>
              <a:rPr lang="en-US" sz="1000" b="1">
                <a:solidFill>
                  <a:schemeClr val="tx1"/>
                </a:solidFill>
              </a:rPr>
              <a:t>Assessment: </a:t>
            </a:r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Summative </a:t>
            </a:r>
            <a:r>
              <a:rPr lang="en-US" sz="1000" b="1">
                <a:solidFill>
                  <a:schemeClr val="tx1"/>
                </a:solidFill>
              </a:rPr>
              <a:t>Assessment </a:t>
            </a:r>
            <a:endParaRPr lang="en-US" sz="1000" b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23443" y="2546228"/>
            <a:ext cx="1561458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">
                <a:ea typeface="Calibri"/>
                <a:cs typeface="Calibri"/>
              </a:rPr>
              <a:t>Food choices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3911947" y="253086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53086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308559" y="3810000"/>
            <a:ext cx="1641" cy="13557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19237" y="373896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361219" y="277992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83187" y="370909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41056" y="278070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145251" y="3386037"/>
            <a:ext cx="74605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Equipment in the kitchen and knife </a:t>
            </a:r>
            <a:r>
              <a:rPr lang="en-GB" sz="600"/>
              <a:t>skills</a:t>
            </a:r>
            <a:endParaRPr lang="en-US"/>
          </a:p>
        </p:txBody>
      </p:sp>
      <p:sp>
        <p:nvSpPr>
          <p:cNvPr id="130" name="TextBox 129"/>
          <p:cNvSpPr txBox="1"/>
          <p:nvPr/>
        </p:nvSpPr>
        <p:spPr>
          <a:xfrm>
            <a:off x="4115317" y="3491662"/>
            <a:ext cx="88496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600">
                <a:ea typeface="Calibri"/>
                <a:cs typeface="Calibri"/>
              </a:rPr>
              <a:t>Healthy Eating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876968" y="3491662"/>
            <a:ext cx="82750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Health and </a:t>
            </a:r>
            <a:r>
              <a:rPr lang="en-GB" sz="600"/>
              <a:t>safety in</a:t>
            </a:r>
            <a:r>
              <a:rPr lang="en-GB" sz="600" dirty="0"/>
              <a:t> food technology</a:t>
            </a:r>
            <a:endParaRPr lang="en-GB" sz="600">
              <a:ea typeface="Calibri"/>
              <a:cs typeface="Calibri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3247482" y="5341885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60533" y="669781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13828" y="676029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00336" y="669104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65" name="TextBox 164"/>
          <p:cNvSpPr txBox="1"/>
          <p:nvPr/>
        </p:nvSpPr>
        <p:spPr>
          <a:xfrm>
            <a:off x="1756880" y="6419282"/>
            <a:ext cx="596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Evaluating a prototype</a:t>
            </a:r>
            <a:endParaRPr lang="en-US" dirty="0" err="1"/>
          </a:p>
        </p:txBody>
      </p:sp>
      <p:sp>
        <p:nvSpPr>
          <p:cNvPr id="167" name="TextBox 166"/>
          <p:cNvSpPr txBox="1"/>
          <p:nvPr/>
        </p:nvSpPr>
        <p:spPr>
          <a:xfrm>
            <a:off x="4059101" y="7407126"/>
            <a:ext cx="95091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Measuring &amp; marking out timbers</a:t>
            </a:r>
            <a:endParaRPr lang="en-US" dirty="0"/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901150" y="772371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60655" y="77006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717797" y="769955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3651675" y="6419282"/>
            <a:ext cx="93228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ea typeface="Calibri"/>
                <a:cs typeface="Calibri"/>
              </a:rPr>
              <a:t>Using hand tools and machinery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4329227" y="7440583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0" name="TextBox 179"/>
          <p:cNvSpPr txBox="1"/>
          <p:nvPr/>
        </p:nvSpPr>
        <p:spPr>
          <a:xfrm>
            <a:off x="2742707" y="6419282"/>
            <a:ext cx="66137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Assembling the prototype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3278827" y="7424059"/>
            <a:ext cx="84640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Measuring &amp; marking out practice</a:t>
            </a:r>
            <a:endParaRPr lang="en-US" dirty="0"/>
          </a:p>
        </p:txBody>
      </p:sp>
      <p:sp>
        <p:nvSpPr>
          <p:cNvPr id="183" name="Rectangle 182"/>
          <p:cNvSpPr/>
          <p:nvPr/>
        </p:nvSpPr>
        <p:spPr>
          <a:xfrm>
            <a:off x="80146" y="7591468"/>
            <a:ext cx="1239176" cy="681304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1:</a:t>
            </a:r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Engineering: Block Bots </a:t>
            </a:r>
            <a:endParaRPr lang="en-GB" sz="11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118696" y="5448578"/>
            <a:ext cx="1095882" cy="67623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Race to the Line  </a:t>
            </a:r>
            <a:endParaRPr lang="en-GB" sz="1100" b="1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947955" y="4667406"/>
            <a:ext cx="832523" cy="70373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Assessed Piece</a:t>
            </a:r>
            <a:endParaRPr lang="en-GB" sz="800" b="1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800" b="1" dirty="0">
                <a:solidFill>
                  <a:schemeClr val="tx1"/>
                </a:solidFill>
                <a:ea typeface="Calibri"/>
                <a:cs typeface="Calibri"/>
              </a:rPr>
              <a:t>Final Outcome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24378" y="3405184"/>
            <a:ext cx="1087779" cy="736694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3: </a:t>
            </a:r>
            <a:endParaRPr lang="en-GB" sz="1100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Food &amp; Nutrition</a:t>
            </a:r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86E7D36-A0EB-4F99-A2F4-EC3332B96894}"/>
              </a:ext>
            </a:extLst>
          </p:cNvPr>
          <p:cNvSpPr txBox="1"/>
          <p:nvPr/>
        </p:nvSpPr>
        <p:spPr>
          <a:xfrm>
            <a:off x="2489254" y="7407126"/>
            <a:ext cx="81683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What is Engineering?</a:t>
            </a:r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29BE2B6-5EBE-4371-9FD7-FC7166D7C25F}"/>
              </a:ext>
            </a:extLst>
          </p:cNvPr>
          <p:cNvSpPr txBox="1"/>
          <p:nvPr/>
        </p:nvSpPr>
        <p:spPr>
          <a:xfrm>
            <a:off x="1586741" y="7449459"/>
            <a:ext cx="700613" cy="2846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Health &amp; Safety in the Workshop</a:t>
            </a:r>
            <a:endParaRPr lang="en-US" dirty="0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1A669146-D181-4E3B-81F0-E481665D8BFF}"/>
              </a:ext>
            </a:extLst>
          </p:cNvPr>
          <p:cNvSpPr txBox="1"/>
          <p:nvPr/>
        </p:nvSpPr>
        <p:spPr>
          <a:xfrm>
            <a:off x="3716902" y="2546228"/>
            <a:ext cx="1561458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">
                <a:ea typeface="Calibri"/>
                <a:cs typeface="Calibri"/>
              </a:rPr>
              <a:t>Food production and processing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881A8C5-62D3-4C1E-8145-9011A71E1DD8}"/>
              </a:ext>
            </a:extLst>
          </p:cNvPr>
          <p:cNvCxnSpPr>
            <a:cxnSpLocks/>
          </p:cNvCxnSpPr>
          <p:nvPr/>
        </p:nvCxnSpPr>
        <p:spPr>
          <a:xfrm flipV="1">
            <a:off x="1892630" y="573845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3F67FCA4-652B-4C52-8493-98635BACD435}"/>
              </a:ext>
            </a:extLst>
          </p:cNvPr>
          <p:cNvSpPr txBox="1"/>
          <p:nvPr/>
        </p:nvSpPr>
        <p:spPr>
          <a:xfrm>
            <a:off x="1509853" y="5514109"/>
            <a:ext cx="722521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Biomimicry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5B7240F-2085-4FD1-A130-E1D5340D52BE}"/>
              </a:ext>
            </a:extLst>
          </p:cNvPr>
          <p:cNvCxnSpPr>
            <a:cxnSpLocks/>
          </p:cNvCxnSpPr>
          <p:nvPr/>
        </p:nvCxnSpPr>
        <p:spPr>
          <a:xfrm flipV="1">
            <a:off x="2677260" y="575615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4C08C18-7528-46F4-8076-5E58BB6B06C9}"/>
              </a:ext>
            </a:extLst>
          </p:cNvPr>
          <p:cNvSpPr txBox="1"/>
          <p:nvPr/>
        </p:nvSpPr>
        <p:spPr>
          <a:xfrm>
            <a:off x="2207506" y="5446376"/>
            <a:ext cx="99191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Discovering the world's fastest rocket car</a:t>
            </a:r>
            <a:endParaRPr lang="en-US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70D65CF-D365-46F9-B68E-559EA46C8215}"/>
              </a:ext>
            </a:extLst>
          </p:cNvPr>
          <p:cNvCxnSpPr>
            <a:cxnSpLocks/>
          </p:cNvCxnSpPr>
          <p:nvPr/>
        </p:nvCxnSpPr>
        <p:spPr>
          <a:xfrm flipV="1">
            <a:off x="3791943" y="471842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004CCFBF-903E-43EB-A91B-C04C98650A06}"/>
              </a:ext>
            </a:extLst>
          </p:cNvPr>
          <p:cNvSpPr txBox="1"/>
          <p:nvPr/>
        </p:nvSpPr>
        <p:spPr>
          <a:xfrm>
            <a:off x="3401468" y="4479645"/>
            <a:ext cx="814885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Assembly &amp; Testing</a:t>
            </a:r>
            <a:endParaRPr lang="en-US" dirty="0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29D23AB-C196-4CCA-A559-72398FF061A8}"/>
              </a:ext>
            </a:extLst>
          </p:cNvPr>
          <p:cNvCxnSpPr>
            <a:cxnSpLocks/>
          </p:cNvCxnSpPr>
          <p:nvPr/>
        </p:nvCxnSpPr>
        <p:spPr>
          <a:xfrm flipV="1">
            <a:off x="2222061" y="474031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2E9D034-E8EE-450E-81D6-7D66E930CF07}"/>
              </a:ext>
            </a:extLst>
          </p:cNvPr>
          <p:cNvSpPr txBox="1"/>
          <p:nvPr/>
        </p:nvSpPr>
        <p:spPr>
          <a:xfrm>
            <a:off x="1780023" y="4437312"/>
            <a:ext cx="80056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 err="1"/>
              <a:t>Tinkercad</a:t>
            </a:r>
            <a:r>
              <a:rPr lang="en-GB" sz="600" dirty="0"/>
              <a:t> – Using CAD to design</a:t>
            </a:r>
            <a:endParaRPr lang="en-US" dirty="0" err="1"/>
          </a:p>
        </p:txBody>
      </p:sp>
      <p:sp>
        <p:nvSpPr>
          <p:cNvPr id="296" name="Oval 295"/>
          <p:cNvSpPr/>
          <p:nvPr/>
        </p:nvSpPr>
        <p:spPr>
          <a:xfrm>
            <a:off x="72690" y="611159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1</a:t>
            </a:r>
          </a:p>
        </p:txBody>
      </p:sp>
      <p:sp>
        <p:nvSpPr>
          <p:cNvPr id="262" name="Oval 261"/>
          <p:cNvSpPr/>
          <p:nvPr/>
        </p:nvSpPr>
        <p:spPr>
          <a:xfrm>
            <a:off x="106697" y="822798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Autumn Term 1</a:t>
            </a:r>
          </a:p>
        </p:txBody>
      </p:sp>
      <p:sp>
        <p:nvSpPr>
          <p:cNvPr id="302" name="Oval 301"/>
          <p:cNvSpPr/>
          <p:nvPr/>
        </p:nvSpPr>
        <p:spPr>
          <a:xfrm>
            <a:off x="81027" y="4071641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Summer Term 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923AA4C-8481-A741-F811-EE9924ACB588}"/>
              </a:ext>
            </a:extLst>
          </p:cNvPr>
          <p:cNvCxnSpPr>
            <a:cxnSpLocks/>
          </p:cNvCxnSpPr>
          <p:nvPr/>
        </p:nvCxnSpPr>
        <p:spPr>
          <a:xfrm flipV="1">
            <a:off x="3562410" y="5753848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BED022F-6BFF-C65F-02A1-A6497AC96DC7}"/>
              </a:ext>
            </a:extLst>
          </p:cNvPr>
          <p:cNvSpPr txBox="1"/>
          <p:nvPr/>
        </p:nvSpPr>
        <p:spPr>
          <a:xfrm>
            <a:off x="3254294" y="5488709"/>
            <a:ext cx="707127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Specification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53BBE61-F341-E43C-4234-9C51400F6403}"/>
              </a:ext>
            </a:extLst>
          </p:cNvPr>
          <p:cNvCxnSpPr>
            <a:cxnSpLocks/>
          </p:cNvCxnSpPr>
          <p:nvPr/>
        </p:nvCxnSpPr>
        <p:spPr>
          <a:xfrm flipV="1">
            <a:off x="4405998" y="574538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61C61B2-166E-9AAE-61BF-57E510D7BAE8}"/>
              </a:ext>
            </a:extLst>
          </p:cNvPr>
          <p:cNvSpPr txBox="1"/>
          <p:nvPr/>
        </p:nvSpPr>
        <p:spPr>
          <a:xfrm>
            <a:off x="3970882" y="5480242"/>
            <a:ext cx="87646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Designing the car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8D2093-9C5A-37D0-8C86-D174FC26BB75}"/>
              </a:ext>
            </a:extLst>
          </p:cNvPr>
          <p:cNvCxnSpPr>
            <a:cxnSpLocks/>
          </p:cNvCxnSpPr>
          <p:nvPr/>
        </p:nvCxnSpPr>
        <p:spPr>
          <a:xfrm flipV="1">
            <a:off x="3052919" y="4735989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C172234-0708-5BD8-0496-C3E9A59571AF}"/>
              </a:ext>
            </a:extLst>
          </p:cNvPr>
          <p:cNvSpPr txBox="1"/>
          <p:nvPr/>
        </p:nvSpPr>
        <p:spPr>
          <a:xfrm>
            <a:off x="2736704" y="4437311"/>
            <a:ext cx="596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Evaluating a prototype</a:t>
            </a:r>
            <a:endParaRPr lang="en-US" dirty="0" err="1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DADBD8-4515-139D-85F4-AA2FFCDC4EE6}"/>
              </a:ext>
            </a:extLst>
          </p:cNvPr>
          <p:cNvCxnSpPr>
            <a:cxnSpLocks/>
          </p:cNvCxnSpPr>
          <p:nvPr/>
        </p:nvCxnSpPr>
        <p:spPr>
          <a:xfrm flipV="1">
            <a:off x="4623215" y="473381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DAB1C4-E01E-86CA-6A72-9F66645F6234}"/>
              </a:ext>
            </a:extLst>
          </p:cNvPr>
          <p:cNvSpPr txBox="1"/>
          <p:nvPr/>
        </p:nvSpPr>
        <p:spPr>
          <a:xfrm>
            <a:off x="4265068" y="4462711"/>
            <a:ext cx="72252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/>
              <a:t>Shaping the car from foam block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5BC321A-5DFB-357B-5B23-F4A83F3457E0}"/>
              </a:ext>
            </a:extLst>
          </p:cNvPr>
          <p:cNvCxnSpPr>
            <a:cxnSpLocks/>
          </p:cNvCxnSpPr>
          <p:nvPr/>
        </p:nvCxnSpPr>
        <p:spPr>
          <a:xfrm flipV="1">
            <a:off x="1969816" y="774911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9" name="Oval 298"/>
          <p:cNvSpPr/>
          <p:nvPr/>
        </p:nvSpPr>
        <p:spPr>
          <a:xfrm>
            <a:off x="5193869" y="4783989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7 Spring Term 2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7ab633-d4f1-47f8-9b5f-777b944d1429" xsi:nil="true"/>
    <lcf76f155ced4ddcb4097134ff3c332f xmlns="9d0607b3-a64d-483d-ab2f-8452070974c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0134AB22219E429B40F5ED05C1C945" ma:contentTypeVersion="16" ma:contentTypeDescription="Create a new document." ma:contentTypeScope="" ma:versionID="19610023daa98ad1ef16d0a2fc408e63">
  <xsd:schema xmlns:xsd="http://www.w3.org/2001/XMLSchema" xmlns:xs="http://www.w3.org/2001/XMLSchema" xmlns:p="http://schemas.microsoft.com/office/2006/metadata/properties" xmlns:ns2="9d0607b3-a64d-483d-ab2f-8452070974ca" xmlns:ns3="dc7ab633-d4f1-47f8-9b5f-777b944d1429" targetNamespace="http://schemas.microsoft.com/office/2006/metadata/properties" ma:root="true" ma:fieldsID="8c5c5107321ffd92da883ab0d4fd007b" ns2:_="" ns3:_="">
    <xsd:import namespace="9d0607b3-a64d-483d-ab2f-8452070974ca"/>
    <xsd:import namespace="dc7ab633-d4f1-47f8-9b5f-777b944d14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607b3-a64d-483d-ab2f-8452070974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ab633-d4f1-47f8-9b5f-777b944d142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77a5f2f-18a3-4b04-9b8d-69f09d6dfaa9}" ma:internalName="TaxCatchAll" ma:showField="CatchAllData" ma:web="dc7ab633-d4f1-47f8-9b5f-777b944d14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966DB6-AE22-4168-8A49-9D07A39B6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4B568-9BC8-4D24-A0D1-9504086C625C}">
  <ds:schemaRefs>
    <ds:schemaRef ds:uri="http://schemas.microsoft.com/office/infopath/2007/PartnerControls"/>
    <ds:schemaRef ds:uri="http://purl.org/dc/dcmitype/"/>
    <ds:schemaRef ds:uri="http://www.w3.org/XML/1998/namespace"/>
    <ds:schemaRef ds:uri="dc7ab633-d4f1-47f8-9b5f-777b944d1429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9d0607b3-a64d-483d-ab2f-8452070974c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B21E7D2-9804-43E0-B2EE-FFC5CA7442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607b3-a64d-483d-ab2f-8452070974ca"/>
    <ds:schemaRef ds:uri="dc7ab633-d4f1-47f8-9b5f-777b944d14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</TotalTime>
  <Words>199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Lisa Morris</cp:lastModifiedBy>
  <cp:revision>274</cp:revision>
  <dcterms:created xsi:type="dcterms:W3CDTF">2019-07-02T10:31:49Z</dcterms:created>
  <dcterms:modified xsi:type="dcterms:W3CDTF">2026-03-24T08:26:03Z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0x010100850134AB22219E429B40F5ED05C1C945</vt:lpwstr>
  </property>
  <property fmtid="{D5CDD505-2E9C-101B-9397-08002B2CF9AE}" pid="3" name="MediaServiceImageTags">
    <vt:lpwstr/>
  </property>
</Properties>
</file>