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4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6E74-02A3-4D31-B461-BAE486E2129B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06A-E000-44E1-A8FC-94D315B62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7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8706A-E000-44E1-A8FC-94D315B624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8764" y="2960625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65801"/>
              <a:ext cx="2471320" cy="1417810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KS3 maths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781847" y="805839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7 Autumn Term 1 (1a)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623942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8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2134" y="280231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9957" y="2791561"/>
            <a:ext cx="5551" cy="2633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3653" y="479197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23950" y="3740963"/>
            <a:ext cx="7176" cy="2962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12372" y="5754351"/>
            <a:ext cx="3281" cy="25133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07889" y="670888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24513" y="7808160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40465" y="7849751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09699" y="777786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14431" y="7290929"/>
            <a:ext cx="1367920" cy="760582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UNIT 1: Algebraic Thinking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BC1E17A-172E-462B-BFB7-BC4349576824}"/>
              </a:ext>
            </a:extLst>
          </p:cNvPr>
          <p:cNvSpPr txBox="1"/>
          <p:nvPr/>
        </p:nvSpPr>
        <p:spPr>
          <a:xfrm>
            <a:off x="1385921" y="7559308"/>
            <a:ext cx="993831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>
                <a:cs typeface="Calibri"/>
              </a:rPr>
              <a:t>Exploring Sequences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817ACDC-0CF0-4316-BDF5-C34054C19F38}"/>
              </a:ext>
            </a:extLst>
          </p:cNvPr>
          <p:cNvSpPr/>
          <p:nvPr/>
        </p:nvSpPr>
        <p:spPr>
          <a:xfrm>
            <a:off x="5262757" y="6178954"/>
            <a:ext cx="1445201" cy="694286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>
                <a:solidFill>
                  <a:schemeClr val="tx1"/>
                </a:solidFill>
              </a:rPr>
              <a:t>Unit 2: Place Value and Proportion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40591" y="5435210"/>
            <a:ext cx="1645882" cy="507465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UNIT 3: Application of Number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B64DDE7-D764-481F-9827-CD2BF3B442A0}"/>
              </a:ext>
            </a:extLst>
          </p:cNvPr>
          <p:cNvSpPr/>
          <p:nvPr/>
        </p:nvSpPr>
        <p:spPr>
          <a:xfrm>
            <a:off x="5045499" y="4317340"/>
            <a:ext cx="1802506" cy="891856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UNIT 4: Directed Number and Fractional Thinking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8616D71-70A0-4D90-955B-AC87D33CB951}"/>
              </a:ext>
            </a:extLst>
          </p:cNvPr>
          <p:cNvSpPr/>
          <p:nvPr/>
        </p:nvSpPr>
        <p:spPr>
          <a:xfrm>
            <a:off x="43832" y="3405880"/>
            <a:ext cx="1707127" cy="757552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UNIT 5: Lines and angles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F734393-A6DF-4D68-8917-F79EF89C85DD}"/>
              </a:ext>
            </a:extLst>
          </p:cNvPr>
          <p:cNvSpPr/>
          <p:nvPr/>
        </p:nvSpPr>
        <p:spPr>
          <a:xfrm>
            <a:off x="5005085" y="2063812"/>
            <a:ext cx="1837297" cy="868665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UNIT 6: Reasoning with Number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B2C04B0-4694-41FC-B4BE-A6B49BDBF7D3}"/>
              </a:ext>
            </a:extLst>
          </p:cNvPr>
          <p:cNvSpPr txBox="1"/>
          <p:nvPr/>
        </p:nvSpPr>
        <p:spPr>
          <a:xfrm>
            <a:off x="2502480" y="7500762"/>
            <a:ext cx="993831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Understanding and using  algebraic notation</a:t>
            </a:r>
            <a:endParaRPr lang="en-GB" sz="600">
              <a:ea typeface="+mn-lt"/>
              <a:cs typeface="+mn-lt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54E220E-BD8A-4888-A034-9886B5B7BE2A}"/>
              </a:ext>
            </a:extLst>
          </p:cNvPr>
          <p:cNvSpPr txBox="1"/>
          <p:nvPr/>
        </p:nvSpPr>
        <p:spPr>
          <a:xfrm>
            <a:off x="3669065" y="7532956"/>
            <a:ext cx="1020090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>
                <a:cs typeface="Calibri"/>
              </a:rPr>
              <a:t>Equality and equivalence</a:t>
            </a:r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D5A7334-D136-4588-A01C-0AE4C0F5D103}"/>
              </a:ext>
            </a:extLst>
          </p:cNvPr>
          <p:cNvSpPr/>
          <p:nvPr/>
        </p:nvSpPr>
        <p:spPr>
          <a:xfrm>
            <a:off x="5557824" y="308700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Year 7 Summer Term (3b)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AFF3DBE-BF76-46B0-AAEA-57DF2FD0FD2A}"/>
              </a:ext>
            </a:extLst>
          </p:cNvPr>
          <p:cNvSpPr txBox="1"/>
          <p:nvPr/>
        </p:nvSpPr>
        <p:spPr>
          <a:xfrm>
            <a:off x="3428122" y="6441991"/>
            <a:ext cx="993831" cy="18466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>
                <a:cs typeface="Calibri"/>
              </a:rPr>
              <a:t>Place  value and ordering 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3626183" y="5383788"/>
            <a:ext cx="849769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/>
              <a:t>Solving problems with multiplication and division</a:t>
            </a:r>
            <a:endParaRPr lang="en-GB" sz="6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8FF5618-463C-4F0F-996C-F66358700B22}"/>
              </a:ext>
            </a:extLst>
          </p:cNvPr>
          <p:cNvSpPr txBox="1"/>
          <p:nvPr/>
        </p:nvSpPr>
        <p:spPr>
          <a:xfrm>
            <a:off x="1817107" y="6431889"/>
            <a:ext cx="1060398" cy="2769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>
                <a:cs typeface="Calibri"/>
              </a:rPr>
              <a:t>Fractions, decimals and percentage equivalence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FA9DA7D-EF66-4D5F-B37B-5EA4C4699A43}"/>
              </a:ext>
            </a:extLst>
          </p:cNvPr>
          <p:cNvSpPr txBox="1"/>
          <p:nvPr/>
        </p:nvSpPr>
        <p:spPr>
          <a:xfrm>
            <a:off x="2149046" y="5406042"/>
            <a:ext cx="959358" cy="2769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/>
              <a:t>Solving problems with addition and subtraction</a:t>
            </a:r>
            <a:endParaRPr lang="en-GB" sz="6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EEF2D842-B4B3-4B3A-ABB4-9F29A707812D}"/>
              </a:ext>
            </a:extLst>
          </p:cNvPr>
          <p:cNvCxnSpPr>
            <a:cxnSpLocks/>
          </p:cNvCxnSpPr>
          <p:nvPr/>
        </p:nvCxnSpPr>
        <p:spPr>
          <a:xfrm flipV="1">
            <a:off x="2353217" y="67421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1C49961-4778-48DB-AE5F-0EAEB7BB5D80}"/>
              </a:ext>
            </a:extLst>
          </p:cNvPr>
          <p:cNvCxnSpPr>
            <a:cxnSpLocks/>
          </p:cNvCxnSpPr>
          <p:nvPr/>
        </p:nvCxnSpPr>
        <p:spPr>
          <a:xfrm flipV="1">
            <a:off x="4092976" y="576792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5810794-925A-4557-9643-07910561A33B}"/>
              </a:ext>
            </a:extLst>
          </p:cNvPr>
          <p:cNvCxnSpPr>
            <a:cxnSpLocks/>
          </p:cNvCxnSpPr>
          <p:nvPr/>
        </p:nvCxnSpPr>
        <p:spPr>
          <a:xfrm flipV="1">
            <a:off x="4051068" y="479197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128309FA-CCE6-4589-A68D-0D6052A0FFD4}"/>
              </a:ext>
            </a:extLst>
          </p:cNvPr>
          <p:cNvSpPr txBox="1"/>
          <p:nvPr/>
        </p:nvSpPr>
        <p:spPr>
          <a:xfrm>
            <a:off x="3692325" y="4390672"/>
            <a:ext cx="727585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/>
              <a:t>Fractions and percentages of amounts</a:t>
            </a:r>
            <a:endParaRPr lang="en-GB" sz="600"/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0544ABCB-B349-4A82-83B0-00842C040825}"/>
              </a:ext>
            </a:extLst>
          </p:cNvPr>
          <p:cNvCxnSpPr>
            <a:cxnSpLocks/>
          </p:cNvCxnSpPr>
          <p:nvPr/>
        </p:nvCxnSpPr>
        <p:spPr>
          <a:xfrm flipV="1">
            <a:off x="2209950" y="476000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5164B7D6-27FF-43D6-8889-8DA6D45D9B94}"/>
              </a:ext>
            </a:extLst>
          </p:cNvPr>
          <p:cNvSpPr txBox="1"/>
          <p:nvPr/>
        </p:nvSpPr>
        <p:spPr>
          <a:xfrm>
            <a:off x="1744431" y="4427540"/>
            <a:ext cx="993831" cy="2769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/>
              <a:t>Adding and subtracting fractions</a:t>
            </a:r>
            <a:endParaRPr lang="en-GB" sz="60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9A19CAE3-6ACE-4320-B7B0-1C24A90076B4}"/>
              </a:ext>
            </a:extLst>
          </p:cNvPr>
          <p:cNvSpPr txBox="1"/>
          <p:nvPr/>
        </p:nvSpPr>
        <p:spPr>
          <a:xfrm>
            <a:off x="2829388" y="4427825"/>
            <a:ext cx="666923" cy="2769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/>
              <a:t>Directed Number</a:t>
            </a:r>
            <a:endParaRPr lang="en-GB" sz="60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D0DE5D-AFD3-4E14-84B6-2D8E40AF8C45}"/>
              </a:ext>
            </a:extLst>
          </p:cNvPr>
          <p:cNvSpPr txBox="1"/>
          <p:nvPr/>
        </p:nvSpPr>
        <p:spPr>
          <a:xfrm>
            <a:off x="3596987" y="3470018"/>
            <a:ext cx="1002578" cy="1846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>
                <a:cs typeface="Calibri"/>
              </a:rPr>
              <a:t>Geometric Reasoning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22A4889A-4340-4BA7-A34F-E4EBD7B83C8A}"/>
              </a:ext>
            </a:extLst>
          </p:cNvPr>
          <p:cNvSpPr txBox="1"/>
          <p:nvPr/>
        </p:nvSpPr>
        <p:spPr>
          <a:xfrm>
            <a:off x="1941466" y="3444772"/>
            <a:ext cx="993831" cy="27699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>
                <a:cs typeface="Calibri"/>
              </a:rPr>
              <a:t>Construction and measuring</a:t>
            </a: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BB6500AA-0FEF-4BB6-B709-3423E32DCD68}"/>
              </a:ext>
            </a:extLst>
          </p:cNvPr>
          <p:cNvCxnSpPr>
            <a:cxnSpLocks/>
          </p:cNvCxnSpPr>
          <p:nvPr/>
        </p:nvCxnSpPr>
        <p:spPr>
          <a:xfrm flipV="1">
            <a:off x="2402286" y="375076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>
            <a:extLst>
              <a:ext uri="{FF2B5EF4-FFF2-40B4-BE49-F238E27FC236}">
                <a16:creationId xmlns:a16="http://schemas.microsoft.com/office/drawing/2014/main" id="{193F268C-1ED4-46F8-8246-2C2E356B8D09}"/>
              </a:ext>
            </a:extLst>
          </p:cNvPr>
          <p:cNvSpPr/>
          <p:nvPr/>
        </p:nvSpPr>
        <p:spPr>
          <a:xfrm>
            <a:off x="5557520" y="7178563"/>
            <a:ext cx="1258243" cy="796316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7 Autumn Term 1 (1b)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0E0DB394-000F-4E30-8FEB-65DFF6255F22}"/>
              </a:ext>
            </a:extLst>
          </p:cNvPr>
          <p:cNvSpPr/>
          <p:nvPr/>
        </p:nvSpPr>
        <p:spPr>
          <a:xfrm>
            <a:off x="79377" y="4549724"/>
            <a:ext cx="1299014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7 Summer Term 3 (3a)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EE2097C7-51D3-4E6B-94C0-2C84CDF90E40}"/>
              </a:ext>
            </a:extLst>
          </p:cNvPr>
          <p:cNvSpPr txBox="1"/>
          <p:nvPr/>
        </p:nvSpPr>
        <p:spPr>
          <a:xfrm>
            <a:off x="2745655" y="2515935"/>
            <a:ext cx="663946" cy="27699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/>
              <a:t>Sets and Probability</a:t>
            </a:r>
            <a:endParaRPr lang="en-GB" sz="6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4C55489E-47AD-40C5-BC78-7FB737A9734F}"/>
              </a:ext>
            </a:extLst>
          </p:cNvPr>
          <p:cNvSpPr txBox="1"/>
          <p:nvPr/>
        </p:nvSpPr>
        <p:spPr>
          <a:xfrm>
            <a:off x="3561165" y="2475786"/>
            <a:ext cx="856560" cy="2769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/>
              <a:t>Developing Number Sense</a:t>
            </a:r>
            <a:endParaRPr lang="en-GB" sz="600" dirty="0"/>
          </a:p>
        </p:txBody>
      </p: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9776F010-6A5E-47A4-AA08-53A0C61F7296}"/>
              </a:ext>
            </a:extLst>
          </p:cNvPr>
          <p:cNvCxnSpPr>
            <a:cxnSpLocks/>
          </p:cNvCxnSpPr>
          <p:nvPr/>
        </p:nvCxnSpPr>
        <p:spPr>
          <a:xfrm flipV="1">
            <a:off x="3945578" y="2797353"/>
            <a:ext cx="0" cy="2593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A35736E8-301D-4FF6-8BE2-3CB124906955}"/>
              </a:ext>
            </a:extLst>
          </p:cNvPr>
          <p:cNvSpPr txBox="1"/>
          <p:nvPr/>
        </p:nvSpPr>
        <p:spPr>
          <a:xfrm>
            <a:off x="1922387" y="2485464"/>
            <a:ext cx="682220" cy="2769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Prime Numbers and Proof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29C3B33-4E29-4BDD-8B7C-C1DAA39B10F6}"/>
              </a:ext>
            </a:extLst>
          </p:cNvPr>
          <p:cNvSpPr/>
          <p:nvPr/>
        </p:nvSpPr>
        <p:spPr>
          <a:xfrm>
            <a:off x="43833" y="6076924"/>
            <a:ext cx="1258243" cy="796316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7 Spring Term 2 (2a)</a:t>
            </a: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52D31F2-B190-4F31-8BA9-F74A87E8A792}"/>
              </a:ext>
            </a:extLst>
          </p:cNvPr>
          <p:cNvSpPr/>
          <p:nvPr/>
        </p:nvSpPr>
        <p:spPr>
          <a:xfrm>
            <a:off x="5071775" y="5052961"/>
            <a:ext cx="1258243" cy="796316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7 Spring Term 2 (2b)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FE08F-7376-44A9-883E-EB9C222ABEE2}"/>
              </a:ext>
            </a:extLst>
          </p:cNvPr>
          <p:cNvSpPr txBox="1"/>
          <p:nvPr/>
        </p:nvSpPr>
        <p:spPr>
          <a:xfrm>
            <a:off x="1836903" y="745061"/>
            <a:ext cx="300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Year 7</a:t>
            </a:r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A333AB-E9F9-4C16-9988-49F9853CDD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002F06-EC86-45C3-AE5F-70B74C974E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65E305-17EE-4F6C-B402-F2A10F805DFE}">
  <ds:schemaRefs>
    <ds:schemaRef ds:uri="1ccfb3b9-5c03-4012-82d0-741db3a39192"/>
    <ds:schemaRef ds:uri="8c699e22-bc51-43b2-9ee5-14f528ae0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158</Words>
  <Application>Microsoft Office PowerPoint</Application>
  <PresentationFormat>A4 Paper (210x297 mm)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Claire Cragg</cp:lastModifiedBy>
  <cp:revision>10</cp:revision>
  <dcterms:created xsi:type="dcterms:W3CDTF">2019-07-02T10:31:49Z</dcterms:created>
  <dcterms:modified xsi:type="dcterms:W3CDTF">2022-03-02T22:17:01Z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