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6F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1450" y="-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96E74-02A3-4D31-B461-BAE486E2129B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8706A-E000-44E1-A8FC-94D315B624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270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88706A-E000-44E1-A8FC-94D315B624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881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05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45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7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0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49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362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58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12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2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FD676-D3C3-4AA9-9270-1CC973D195A6}" type="datetimeFigureOut">
              <a:rPr lang="en-GB" smtClean="0"/>
              <a:t>08/07/2025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0F16-4201-4FCD-B7CA-23BD0A2E0C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4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692801"/>
          </a:xfrm>
          <a:solidFill>
            <a:srgbClr val="9900CC"/>
          </a:solidFill>
        </p:spPr>
        <p:txBody>
          <a:bodyPr>
            <a:noAutofit/>
          </a:bodyPr>
          <a:lstStyle/>
          <a:p>
            <a:r>
              <a:rPr lang="en-GB" sz="4400">
                <a:solidFill>
                  <a:schemeClr val="bg1"/>
                </a:solidFill>
                <a:latin typeface="Waltograph UI" panose="03080602000000000000" pitchFamily="66" charset="0"/>
              </a:rPr>
              <a:t>The BHS Learning Journey</a:t>
            </a:r>
          </a:p>
        </p:txBody>
      </p:sp>
      <p:sp>
        <p:nvSpPr>
          <p:cNvPr id="248" name="AutoShape 2" descr="Image result for road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55" name="Group 254"/>
          <p:cNvGrpSpPr/>
          <p:nvPr/>
        </p:nvGrpSpPr>
        <p:grpSpPr>
          <a:xfrm>
            <a:off x="-411960" y="2997001"/>
            <a:ext cx="6758514" cy="6392546"/>
            <a:chOff x="99486" y="2969963"/>
            <a:chExt cx="6758514" cy="6392546"/>
          </a:xfrm>
        </p:grpSpPr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flipV="1">
              <a:off x="307975" y="6916163"/>
              <a:ext cx="6550025" cy="2446346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486" y="3945855"/>
              <a:ext cx="6510320" cy="2446346"/>
            </a:xfrm>
            <a:prstGeom prst="rect">
              <a:avLst/>
            </a:prstGeom>
          </p:spPr>
        </p:pic>
        <p:pic>
          <p:nvPicPr>
            <p:cNvPr id="253" name="Picture 25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flipH="1">
              <a:off x="307975" y="5965801"/>
              <a:ext cx="2471320" cy="1417810"/>
            </a:xfrm>
            <a:prstGeom prst="rect">
              <a:avLst/>
            </a:prstGeom>
          </p:spPr>
        </p:pic>
        <p:pic>
          <p:nvPicPr>
            <p:cNvPr id="254" name="Picture 25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96647" y="2969963"/>
              <a:ext cx="2152692" cy="1440794"/>
            </a:xfrm>
            <a:prstGeom prst="rect">
              <a:avLst/>
            </a:prstGeom>
          </p:spPr>
        </p:pic>
      </p:grpSp>
      <p:sp>
        <p:nvSpPr>
          <p:cNvPr id="256" name="Oval 255"/>
          <p:cNvSpPr/>
          <p:nvPr/>
        </p:nvSpPr>
        <p:spPr>
          <a:xfrm>
            <a:off x="5486400" y="8766215"/>
            <a:ext cx="1361172" cy="810629"/>
          </a:xfrm>
          <a:prstGeom prst="ellipse">
            <a:avLst/>
          </a:prstGeom>
          <a:solidFill>
            <a:srgbClr val="F6F6F6"/>
          </a:solidFill>
          <a:ln w="57150">
            <a:solidFill>
              <a:srgbClr val="99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KS3 maths begins</a:t>
            </a:r>
          </a:p>
        </p:txBody>
      </p:sp>
      <p:pic>
        <p:nvPicPr>
          <p:cNvPr id="306" name="Picture 30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228880" y="1602600"/>
            <a:ext cx="5591175" cy="1800225"/>
          </a:xfrm>
          <a:prstGeom prst="rect">
            <a:avLst/>
          </a:prstGeom>
        </p:spPr>
      </p:pic>
      <p:sp>
        <p:nvSpPr>
          <p:cNvPr id="308" name="Rectangle 307"/>
          <p:cNvSpPr/>
          <p:nvPr/>
        </p:nvSpPr>
        <p:spPr>
          <a:xfrm>
            <a:off x="5177701" y="840759"/>
            <a:ext cx="90329" cy="10586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" name="Pentagon 306"/>
          <p:cNvSpPr/>
          <p:nvPr/>
        </p:nvSpPr>
        <p:spPr>
          <a:xfrm>
            <a:off x="5048838" y="938954"/>
            <a:ext cx="1326561" cy="329988"/>
          </a:xfrm>
          <a:prstGeom prst="homePlate">
            <a:avLst/>
          </a:prstGeom>
          <a:solidFill>
            <a:srgbClr val="99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/>
              <a:t>Year 8 this way!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3471310" y="2480809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19" name="TextBox 118"/>
          <p:cNvSpPr txBox="1"/>
          <p:nvPr/>
        </p:nvSpPr>
        <p:spPr>
          <a:xfrm>
            <a:off x="3911947" y="2488531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20" name="TextBox 119"/>
          <p:cNvSpPr txBox="1"/>
          <p:nvPr/>
        </p:nvSpPr>
        <p:spPr>
          <a:xfrm>
            <a:off x="4452590" y="2490308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4807229" y="2838802"/>
            <a:ext cx="7654" cy="17935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2398686" y="4456292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sp>
        <p:nvSpPr>
          <p:cNvPr id="164" name="TextBox 163"/>
          <p:cNvSpPr txBox="1"/>
          <p:nvPr/>
        </p:nvSpPr>
        <p:spPr>
          <a:xfrm>
            <a:off x="2254012" y="6402104"/>
            <a:ext cx="476897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600"/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44431" y="7722303"/>
            <a:ext cx="14101" cy="301032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805856" y="7722303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 182"/>
          <p:cNvSpPr/>
          <p:nvPr/>
        </p:nvSpPr>
        <p:spPr>
          <a:xfrm>
            <a:off x="-64615" y="7253108"/>
            <a:ext cx="1367920" cy="938390"/>
          </a:xfrm>
          <a:prstGeom prst="rect">
            <a:avLst/>
          </a:prstGeom>
          <a:solidFill>
            <a:srgbClr val="F6F6F6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1: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 : Sequences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Operations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Algebraic Manipulation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U4: Probability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88BB113E-60C9-4BBF-8530-5CFDB0B3D3C6}"/>
              </a:ext>
            </a:extLst>
          </p:cNvPr>
          <p:cNvSpPr/>
          <p:nvPr/>
        </p:nvSpPr>
        <p:spPr>
          <a:xfrm>
            <a:off x="132211" y="5240652"/>
            <a:ext cx="1344869" cy="935793"/>
          </a:xfrm>
          <a:prstGeom prst="rect">
            <a:avLst/>
          </a:prstGeom>
          <a:solidFill>
            <a:srgbClr val="F6F6F6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Half Term 3: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Perimeter, area and volume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Solving one and two step equations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percentages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2B64DDE7-D764-481F-9827-CD2BF3B442A0}"/>
              </a:ext>
            </a:extLst>
          </p:cNvPr>
          <p:cNvSpPr/>
          <p:nvPr/>
        </p:nvSpPr>
        <p:spPr>
          <a:xfrm>
            <a:off x="5106750" y="4296440"/>
            <a:ext cx="1659992" cy="707668"/>
          </a:xfrm>
          <a:prstGeom prst="rect">
            <a:avLst/>
          </a:prstGeom>
          <a:solidFill>
            <a:srgbClr val="F6F6F6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Half Term 4: 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U1: Shape and construction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U2: Formulae 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cs typeface="Calibri"/>
              </a:rPr>
              <a:t>U3:</a:t>
            </a:r>
            <a:endParaRPr lang="en-GB" sz="10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88616D71-70A0-4D90-955B-AC87D33CB951}"/>
              </a:ext>
            </a:extLst>
          </p:cNvPr>
          <p:cNvSpPr/>
          <p:nvPr/>
        </p:nvSpPr>
        <p:spPr>
          <a:xfrm>
            <a:off x="-94961" y="3056882"/>
            <a:ext cx="1707127" cy="1007827"/>
          </a:xfrm>
          <a:prstGeom prst="rect">
            <a:avLst/>
          </a:prstGeom>
          <a:solidFill>
            <a:srgbClr val="F6F6F6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5: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Angles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 : Factors, powers and roots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Ratio and proportion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 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BF734393-A6DF-4D68-8917-F79EF89C85DD}"/>
              </a:ext>
            </a:extLst>
          </p:cNvPr>
          <p:cNvSpPr/>
          <p:nvPr/>
        </p:nvSpPr>
        <p:spPr>
          <a:xfrm>
            <a:off x="4993233" y="2008312"/>
            <a:ext cx="1759341" cy="879765"/>
          </a:xfrm>
          <a:prstGeom prst="rect">
            <a:avLst/>
          </a:prstGeom>
          <a:solidFill>
            <a:srgbClr val="F6F6F6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</a:rPr>
              <a:t>Half Term 6: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  <a:cs typeface="Calibri"/>
              </a:rPr>
              <a:t>U1: Handling Data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  <a:cs typeface="Calibri"/>
              </a:rPr>
              <a:t>U2: Linear functions</a:t>
            </a: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+mj-lt"/>
                <a:cs typeface="Calibri"/>
              </a:rPr>
              <a:t>U3: Financial project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5FE08F-7376-44A9-883E-EB9C222ABEE2}"/>
              </a:ext>
            </a:extLst>
          </p:cNvPr>
          <p:cNvSpPr txBox="1"/>
          <p:nvPr/>
        </p:nvSpPr>
        <p:spPr>
          <a:xfrm>
            <a:off x="1744431" y="776298"/>
            <a:ext cx="3003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u="sng" dirty="0"/>
              <a:t>Year 7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8BB113E-60C9-4BBF-8530-5CFDB0B3D3C6}"/>
              </a:ext>
            </a:extLst>
          </p:cNvPr>
          <p:cNvSpPr/>
          <p:nvPr/>
        </p:nvSpPr>
        <p:spPr>
          <a:xfrm>
            <a:off x="5411953" y="6645954"/>
            <a:ext cx="1645882" cy="980124"/>
          </a:xfrm>
          <a:prstGeom prst="rect">
            <a:avLst/>
          </a:prstGeom>
          <a:solidFill>
            <a:srgbClr val="F6F6F6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Half Term 2: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U1: Fractions, decimals and percentages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U2: Directed number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</a:rPr>
              <a:t>U3: Measures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28124" y="7382761"/>
            <a:ext cx="98907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generate and continue sequences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239497" y="7383820"/>
            <a:ext cx="1364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use all four operations to solve problems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077410" y="7711127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3573034" y="7382761"/>
            <a:ext cx="98907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write and simplify algebraic notation.  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43430" y="6746555"/>
            <a:ext cx="0" cy="54584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2452278" y="6394636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use all four operations with negative numbers. </a:t>
            </a: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363962" y="6694010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688959" y="6381175"/>
            <a:ext cx="16046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convert between fractions, decimals and percentages 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>
            <a:off x="5566119" y="8072624"/>
            <a:ext cx="306784" cy="205467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375603" y="8309814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the probability of an event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942165" y="6729368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1201499" y="6397858"/>
            <a:ext cx="145176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convert between metric measures of length and mass.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-64615" y="6742480"/>
            <a:ext cx="849769" cy="276999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600" b="1" dirty="0"/>
              <a:t>END OF TERM ASSESSMENT</a:t>
            </a:r>
            <a:endParaRPr lang="en-GB" sz="600" b="1" dirty="0"/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1730307" y="5784321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471051" y="5368823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the perimeter and area of 2D shapes. </a:t>
            </a: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774242" y="5792146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514986" y="5376648"/>
            <a:ext cx="11222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solve one and two step equations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872775" y="5766600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453884" y="4846398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4077410" y="4414987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recognise and state properties of 2D shapes 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427833" y="5491430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simple percentages of an amount. </a:t>
            </a:r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353859" y="4766133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169707" y="4033341"/>
            <a:ext cx="849769" cy="276999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600" b="1" dirty="0"/>
              <a:t>END OF TERM ASSESSMENT</a:t>
            </a:r>
            <a:endParaRPr lang="en-GB" sz="600" b="1" dirty="0"/>
          </a:p>
        </p:txBody>
      </p: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2029124" y="3837572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1612166" y="3396018"/>
            <a:ext cx="112228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missing angles around a point and on a straight line</a:t>
            </a: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3384290" y="3725955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2659377" y="3391642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factors of a number. 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4465570" y="3781974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3904612" y="3418178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multiples of a number. 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H="1" flipV="1">
            <a:off x="6093559" y="3447611"/>
            <a:ext cx="3069" cy="226368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5662543" y="2988437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share an amount</a:t>
            </a:r>
          </a:p>
          <a:p>
            <a:r>
              <a:rPr lang="en-GB" sz="700" dirty="0"/>
              <a:t>In a ratio. 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3851862" y="2452915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averages</a:t>
            </a:r>
          </a:p>
          <a:p>
            <a:r>
              <a:rPr lang="en-GB" sz="700" dirty="0"/>
              <a:t>and the range. 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2634918" y="2470812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present data in a bar chart/pictogram. 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3035776" y="2799629"/>
            <a:ext cx="7654" cy="17935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12ABD505-175E-A541-AEFE-152268C0ADBA}"/>
              </a:ext>
            </a:extLst>
          </p:cNvPr>
          <p:cNvCxnSpPr>
            <a:cxnSpLocks/>
          </p:cNvCxnSpPr>
          <p:nvPr/>
        </p:nvCxnSpPr>
        <p:spPr>
          <a:xfrm flipV="1">
            <a:off x="518738" y="2819281"/>
            <a:ext cx="7654" cy="17935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-27856" y="2450228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work with Maths in a financial situation. 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BDEDC4EE-B52A-4D1B-A81E-D43CCA1F9BCB}"/>
              </a:ext>
            </a:extLst>
          </p:cNvPr>
          <p:cNvSpPr txBox="1"/>
          <p:nvPr/>
        </p:nvSpPr>
        <p:spPr>
          <a:xfrm>
            <a:off x="194460" y="1702119"/>
            <a:ext cx="849769" cy="276999"/>
          </a:xfrm>
          <a:prstGeom prst="rect">
            <a:avLst/>
          </a:prstGeom>
          <a:solidFill>
            <a:srgbClr val="FFFF00"/>
          </a:solidFill>
          <a:ln w="28575">
            <a:solidFill>
              <a:srgbClr val="0070C0"/>
            </a:solidFill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sz="600" b="1" dirty="0"/>
              <a:t>END OF Year ASSESSMENT</a:t>
            </a:r>
            <a:endParaRPr lang="en-GB" sz="600" b="1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DEB1CD6-D6E2-4C3A-ABFD-AE95289BF15B}"/>
              </a:ext>
            </a:extLst>
          </p:cNvPr>
          <p:cNvSpPr txBox="1"/>
          <p:nvPr/>
        </p:nvSpPr>
        <p:spPr>
          <a:xfrm>
            <a:off x="2617602" y="4372487"/>
            <a:ext cx="1122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find outputs of a function machine when given the input. 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448A857-609C-4C5A-BEFD-C10322D2257E}"/>
              </a:ext>
            </a:extLst>
          </p:cNvPr>
          <p:cNvCxnSpPr>
            <a:cxnSpLocks/>
          </p:cNvCxnSpPr>
          <p:nvPr/>
        </p:nvCxnSpPr>
        <p:spPr>
          <a:xfrm flipV="1">
            <a:off x="1860793" y="2958995"/>
            <a:ext cx="7654" cy="179353"/>
          </a:xfrm>
          <a:prstGeom prst="line">
            <a:avLst/>
          </a:prstGeom>
          <a:ln w="19050">
            <a:solidFill>
              <a:srgbClr val="00206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9C019256-3E3D-40FA-9962-7633FC11CD2C}"/>
              </a:ext>
            </a:extLst>
          </p:cNvPr>
          <p:cNvSpPr txBox="1"/>
          <p:nvPr/>
        </p:nvSpPr>
        <p:spPr>
          <a:xfrm>
            <a:off x="1315957" y="2568156"/>
            <a:ext cx="1388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/>
              <a:t>Know how to plot coordinates in one/four quadrants. </a:t>
            </a:r>
          </a:p>
        </p:txBody>
      </p:sp>
    </p:spTree>
    <p:extLst>
      <p:ext uri="{BB962C8B-B14F-4D97-AF65-F5344CB8AC3E}">
        <p14:creationId xmlns:p14="http://schemas.microsoft.com/office/powerpoint/2010/main" val="2854028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38EA1A64A95B48ADAE4238B8CD4F3E" ma:contentTypeVersion="6" ma:contentTypeDescription="Create a new document." ma:contentTypeScope="" ma:versionID="ee9848478c77b94d44e90bb5177f526e">
  <xsd:schema xmlns:xsd="http://www.w3.org/2001/XMLSchema" xmlns:xs="http://www.w3.org/2001/XMLSchema" xmlns:p="http://schemas.microsoft.com/office/2006/metadata/properties" xmlns:ns2="8c699e22-bc51-43b2-9ee5-14f528ae003b" xmlns:ns3="1ccfb3b9-5c03-4012-82d0-741db3a39192" targetNamespace="http://schemas.microsoft.com/office/2006/metadata/properties" ma:root="true" ma:fieldsID="0ace8ac5efe6a12ea83e252b95d7650b" ns2:_="" ns3:_="">
    <xsd:import namespace="8c699e22-bc51-43b2-9ee5-14f528ae003b"/>
    <xsd:import namespace="1ccfb3b9-5c03-4012-82d0-741db3a391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699e22-bc51-43b2-9ee5-14f528ae00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cfb3b9-5c03-4012-82d0-741db3a3919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65E305-17EE-4F6C-B402-F2A10F805DFE}">
  <ds:schemaRefs>
    <ds:schemaRef ds:uri="1ccfb3b9-5c03-4012-82d0-741db3a39192"/>
    <ds:schemaRef ds:uri="8c699e22-bc51-43b2-9ee5-14f528ae003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BA333AB-E9F9-4C16-9988-49F9853CDD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002F06-EC86-45C3-AE5F-70B74C974ED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342</Words>
  <Application>Microsoft Office PowerPoint</Application>
  <PresentationFormat>A4 Paper (210x297 mm)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Waltograph UI</vt:lpstr>
      <vt:lpstr>Office Theme</vt:lpstr>
      <vt:lpstr>The BHS Learning Journey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Starkey</dc:creator>
  <cp:lastModifiedBy>Luke Johnson</cp:lastModifiedBy>
  <cp:revision>23</cp:revision>
  <dcterms:created xsi:type="dcterms:W3CDTF">2019-07-02T10:31:49Z</dcterms:created>
  <dcterms:modified xsi:type="dcterms:W3CDTF">2025-07-08T10:59:41Z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0x0101001938EA1A64A95B48ADAE4238B8CD4F3E</vt:lpwstr>
  </property>
</Properties>
</file>