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8B65D4-00CD-4282-B575-9690039C6420}" v="938" dt="2020-03-30T09:58:00.9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01" autoAdjust="0"/>
    <p:restoredTop sz="94660"/>
  </p:normalViewPr>
  <p:slideViewPr>
    <p:cSldViewPr snapToGrid="0">
      <p:cViewPr>
        <p:scale>
          <a:sx n="110" d="100"/>
          <a:sy n="110" d="100"/>
        </p:scale>
        <p:origin x="117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110835" y="2904922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Transition Process begins 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092139" y="8469040"/>
            <a:ext cx="175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Meet our teaching, support staff, pastoral leaders</a:t>
            </a:r>
          </a:p>
          <a:p>
            <a:pPr algn="ctr"/>
            <a:r>
              <a:rPr lang="en-US" sz="800" dirty="0"/>
              <a:t> and SLT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05932" y="9420811"/>
            <a:ext cx="14974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Learn about our ethos and what it looks like in practice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218325" y="9414899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Meet our Head Boy and Girl and Senior prefect team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88100" y="8462422"/>
            <a:ext cx="11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Start to embed an enthusiasm and thirst for learning</a:t>
            </a:r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Autumn Term 1</a:t>
            </a:r>
          </a:p>
        </p:txBody>
      </p: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779620" y="8061707"/>
            <a:ext cx="416511" cy="20211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490236" y="7687876"/>
            <a:ext cx="184849" cy="35519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563014" y="7623823"/>
            <a:ext cx="60494" cy="37106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471027" y="7587270"/>
            <a:ext cx="3051" cy="38450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08214" y="75454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Autumn Term 2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0" y="8886138"/>
            <a:ext cx="921806" cy="94508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 of skills: </a:t>
            </a:r>
          </a:p>
          <a:p>
            <a:pPr marL="228600" indent="-228600" algn="ctr">
              <a:buAutoNum type="arabicPeriod"/>
            </a:pPr>
            <a:r>
              <a:rPr lang="en-GB" sz="800" b="1" dirty="0">
                <a:solidFill>
                  <a:schemeClr val="tx1"/>
                </a:solidFill>
              </a:rPr>
              <a:t>Reading </a:t>
            </a:r>
          </a:p>
          <a:p>
            <a:pPr marL="228600" indent="-228600" algn="ctr">
              <a:buAutoNum type="arabicPeriod"/>
            </a:pPr>
            <a:r>
              <a:rPr lang="en-GB" sz="800" b="1" dirty="0">
                <a:solidFill>
                  <a:schemeClr val="tx1"/>
                </a:solidFill>
              </a:rPr>
              <a:t>Listening</a:t>
            </a:r>
            <a:endParaRPr lang="en-GB" sz="800" dirty="0">
              <a:solidFill>
                <a:schemeClr val="tx1"/>
              </a:solidFill>
            </a:endParaRP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Date: Sep-Oct</a:t>
            </a: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986680" y="9006795"/>
            <a:ext cx="1534602" cy="83946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Skills we will work on this term: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Bilingual dictionary skills and pronunciation.</a:t>
            </a:r>
          </a:p>
          <a:p>
            <a:pPr algn="ctr"/>
            <a:r>
              <a:rPr lang="en-GB" sz="800" b="1" dirty="0">
                <a:solidFill>
                  <a:schemeClr val="tx1"/>
                </a:solidFill>
              </a:rPr>
              <a:t>Subject Specific: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Introduction to Spanish. </a:t>
            </a:r>
            <a:endParaRPr lang="en-GB" sz="800" dirty="0">
              <a:solidFill>
                <a:schemeClr val="tx1"/>
              </a:solidFill>
            </a:endParaRPr>
          </a:p>
          <a:p>
            <a:pPr algn="ctr"/>
            <a:r>
              <a:rPr lang="en-GB" sz="800" b="1" dirty="0">
                <a:solidFill>
                  <a:schemeClr val="tx1"/>
                </a:solidFill>
              </a:rPr>
              <a:t>Whole School:</a:t>
            </a:r>
          </a:p>
        </p:txBody>
      </p:sp>
      <p:sp>
        <p:nvSpPr>
          <p:cNvPr id="287" name="Rectangle 286"/>
          <p:cNvSpPr/>
          <p:nvPr/>
        </p:nvSpPr>
        <p:spPr>
          <a:xfrm>
            <a:off x="4928607" y="7610865"/>
            <a:ext cx="1857489" cy="85817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Skills we will work on this term: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Translation skills and pronunciation. </a:t>
            </a:r>
          </a:p>
          <a:p>
            <a:pPr algn="ctr"/>
            <a:r>
              <a:rPr lang="en-GB" sz="800" b="1" dirty="0">
                <a:solidFill>
                  <a:schemeClr val="tx1"/>
                </a:solidFill>
              </a:rPr>
              <a:t>Subject Specific: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All about me.</a:t>
            </a:r>
            <a:endParaRPr lang="en-GB" sz="800" dirty="0">
              <a:solidFill>
                <a:schemeClr val="tx1"/>
              </a:solidFill>
            </a:endParaRPr>
          </a:p>
          <a:p>
            <a:pPr algn="ctr"/>
            <a:r>
              <a:rPr lang="en-GB" sz="800" b="1" dirty="0">
                <a:solidFill>
                  <a:schemeClr val="tx1"/>
                </a:solidFill>
              </a:rPr>
              <a:t>Whole School:</a:t>
            </a:r>
          </a:p>
        </p:txBody>
      </p:sp>
      <p:sp>
        <p:nvSpPr>
          <p:cNvPr id="288" name="Rectangle 287"/>
          <p:cNvSpPr/>
          <p:nvPr/>
        </p:nvSpPr>
        <p:spPr>
          <a:xfrm>
            <a:off x="5937640" y="6456686"/>
            <a:ext cx="920360" cy="108877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 of skills: </a:t>
            </a:r>
          </a:p>
          <a:p>
            <a:pPr marL="228600" indent="-228600" algn="ctr">
              <a:buAutoNum type="arabicPeriod"/>
            </a:pPr>
            <a:r>
              <a:rPr lang="en-GB" sz="800" b="1" dirty="0">
                <a:solidFill>
                  <a:schemeClr val="tx1"/>
                </a:solidFill>
              </a:rPr>
              <a:t>Listening </a:t>
            </a:r>
          </a:p>
          <a:p>
            <a:pPr marL="228600" indent="-228600" algn="ctr">
              <a:buAutoNum type="arabicPeriod"/>
            </a:pPr>
            <a:r>
              <a:rPr lang="en-GB" sz="800" b="1" dirty="0">
                <a:solidFill>
                  <a:schemeClr val="tx1"/>
                </a:solidFill>
              </a:rPr>
              <a:t>Writing</a:t>
            </a:r>
            <a:endParaRPr lang="en-GB" sz="800" dirty="0">
              <a:solidFill>
                <a:schemeClr val="tx1"/>
              </a:solidFill>
            </a:endParaRP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Date: Nov-Dec</a:t>
            </a: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76102" y="672410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26878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88974" y="655728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3719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85577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/>
          <p:cNvSpPr/>
          <p:nvPr/>
        </p:nvSpPr>
        <p:spPr>
          <a:xfrm>
            <a:off x="815359" y="566888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Spring Term 1</a:t>
            </a:r>
          </a:p>
        </p:txBody>
      </p:sp>
      <p:sp>
        <p:nvSpPr>
          <p:cNvPr id="297" name="Rectangle 296"/>
          <p:cNvSpPr/>
          <p:nvPr/>
        </p:nvSpPr>
        <p:spPr>
          <a:xfrm>
            <a:off x="63197" y="6402409"/>
            <a:ext cx="1754894" cy="102035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Skills we will work on this term: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Speaking skills (questioning and responding)</a:t>
            </a:r>
          </a:p>
          <a:p>
            <a:pPr algn="ctr"/>
            <a:r>
              <a:rPr lang="en-GB" sz="800" b="1" dirty="0">
                <a:solidFill>
                  <a:schemeClr val="tx1"/>
                </a:solidFill>
              </a:rPr>
              <a:t>Subject Specific: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My family and I. </a:t>
            </a:r>
            <a:endParaRPr lang="en-GB" sz="800" dirty="0">
              <a:solidFill>
                <a:schemeClr val="tx1"/>
              </a:solidFill>
            </a:endParaRPr>
          </a:p>
          <a:p>
            <a:pPr algn="ctr"/>
            <a:r>
              <a:rPr lang="en-GB" sz="800" b="1" dirty="0">
                <a:solidFill>
                  <a:schemeClr val="tx1"/>
                </a:solidFill>
              </a:rPr>
              <a:t>Whole School:</a:t>
            </a:r>
          </a:p>
        </p:txBody>
      </p:sp>
      <p:sp>
        <p:nvSpPr>
          <p:cNvPr id="298" name="Rectangle 297"/>
          <p:cNvSpPr/>
          <p:nvPr/>
        </p:nvSpPr>
        <p:spPr>
          <a:xfrm>
            <a:off x="10322" y="5547009"/>
            <a:ext cx="1073419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 of skills:</a:t>
            </a:r>
          </a:p>
          <a:p>
            <a:pPr marL="228600" indent="-228600" algn="ctr">
              <a:buAutoNum type="arabicPeriod"/>
            </a:pPr>
            <a:r>
              <a:rPr lang="en-GB" sz="800" b="1" dirty="0">
                <a:solidFill>
                  <a:schemeClr val="tx1"/>
                </a:solidFill>
              </a:rPr>
              <a:t>Reading </a:t>
            </a:r>
          </a:p>
          <a:p>
            <a:pPr marL="228600" indent="-228600" algn="ctr">
              <a:buAutoNum type="arabicPeriod"/>
            </a:pPr>
            <a:r>
              <a:rPr lang="en-GB" sz="800" b="1" dirty="0">
                <a:solidFill>
                  <a:schemeClr val="tx1"/>
                </a:solidFill>
              </a:rPr>
              <a:t>Listening </a:t>
            </a:r>
          </a:p>
          <a:p>
            <a:pPr marL="228600" indent="-228600" algn="ctr">
              <a:buAutoNum type="arabicPeriod"/>
            </a:pPr>
            <a:r>
              <a:rPr lang="en-GB" sz="800" b="1" dirty="0">
                <a:solidFill>
                  <a:schemeClr val="tx1"/>
                </a:solidFill>
              </a:rPr>
              <a:t>Writing </a:t>
            </a:r>
          </a:p>
          <a:p>
            <a:pPr algn="ctr"/>
            <a:r>
              <a:rPr lang="en-GB" sz="800" b="1" dirty="0">
                <a:solidFill>
                  <a:schemeClr val="tx1"/>
                </a:solidFill>
              </a:rPr>
              <a:t>Date</a:t>
            </a:r>
            <a:r>
              <a:rPr lang="en-GB" sz="800" dirty="0">
                <a:solidFill>
                  <a:schemeClr val="tx1"/>
                </a:solidFill>
              </a:rPr>
              <a:t>: Jan - Feb</a:t>
            </a:r>
          </a:p>
        </p:txBody>
      </p:sp>
      <p:sp>
        <p:nvSpPr>
          <p:cNvPr id="299" name="Oval 298"/>
          <p:cNvSpPr/>
          <p:nvPr/>
        </p:nvSpPr>
        <p:spPr>
          <a:xfrm>
            <a:off x="4816479" y="4751596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Spring Term 2</a:t>
            </a:r>
          </a:p>
        </p:txBody>
      </p:sp>
      <p:sp>
        <p:nvSpPr>
          <p:cNvPr id="300" name="Rectangle 299"/>
          <p:cNvSpPr/>
          <p:nvPr/>
        </p:nvSpPr>
        <p:spPr>
          <a:xfrm>
            <a:off x="4792521" y="5587642"/>
            <a:ext cx="2087571" cy="77080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Skills we will work on this term: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Using opinions and adjectives. </a:t>
            </a:r>
            <a:endParaRPr lang="en-GB" sz="800" dirty="0">
              <a:solidFill>
                <a:schemeClr val="tx1"/>
              </a:solidFill>
            </a:endParaRPr>
          </a:p>
          <a:p>
            <a:pPr algn="ctr"/>
            <a:r>
              <a:rPr lang="en-GB" sz="800" b="1" dirty="0">
                <a:solidFill>
                  <a:schemeClr val="tx1"/>
                </a:solidFill>
              </a:rPr>
              <a:t>Subject Specific: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My family and I. </a:t>
            </a:r>
            <a:endParaRPr lang="en-GB" sz="800" dirty="0">
              <a:solidFill>
                <a:schemeClr val="tx1"/>
              </a:solidFill>
            </a:endParaRPr>
          </a:p>
          <a:p>
            <a:pPr algn="ctr"/>
            <a:r>
              <a:rPr lang="en-GB" sz="800" b="1" dirty="0">
                <a:solidFill>
                  <a:schemeClr val="tx1"/>
                </a:solidFill>
              </a:rPr>
              <a:t>Whole School:</a:t>
            </a:r>
          </a:p>
        </p:txBody>
      </p:sp>
      <p:sp>
        <p:nvSpPr>
          <p:cNvPr id="301" name="Rectangle 300"/>
          <p:cNvSpPr/>
          <p:nvPr/>
        </p:nvSpPr>
        <p:spPr>
          <a:xfrm>
            <a:off x="5705253" y="4760219"/>
            <a:ext cx="1133613" cy="76531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 of skills: </a:t>
            </a:r>
          </a:p>
          <a:p>
            <a:pPr marL="228600" indent="-228600" algn="ctr">
              <a:buAutoNum type="arabicPeriod"/>
            </a:pPr>
            <a:r>
              <a:rPr lang="en-GB" sz="800" b="1" dirty="0">
                <a:solidFill>
                  <a:schemeClr val="tx1"/>
                </a:solidFill>
              </a:rPr>
              <a:t>Reading </a:t>
            </a:r>
          </a:p>
          <a:p>
            <a:pPr marL="228600" indent="-228600" algn="ctr">
              <a:buAutoNum type="arabicPeriod"/>
            </a:pPr>
            <a:r>
              <a:rPr lang="en-GB" sz="800" b="1" dirty="0">
                <a:solidFill>
                  <a:schemeClr val="tx1"/>
                </a:solidFill>
              </a:rPr>
              <a:t>Listening</a:t>
            </a:r>
            <a:endParaRPr lang="en-GB" sz="800" dirty="0">
              <a:solidFill>
                <a:schemeClr val="tx1"/>
              </a:solidFill>
            </a:endParaRP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Date: Mar-Apr</a:t>
            </a:r>
          </a:p>
        </p:txBody>
      </p:sp>
      <p:sp>
        <p:nvSpPr>
          <p:cNvPr id="302" name="Oval 301"/>
          <p:cNvSpPr/>
          <p:nvPr/>
        </p:nvSpPr>
        <p:spPr>
          <a:xfrm>
            <a:off x="881581" y="3678224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Summer Term 1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6" y="1610923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7 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Summer Term 2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Year 8 this way!</a:t>
            </a:r>
          </a:p>
        </p:txBody>
      </p: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52917" y="576922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30701" y="5740873"/>
            <a:ext cx="6562" cy="26428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58528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96253" y="5724113"/>
            <a:ext cx="21701" cy="27943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96470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675275" y="4839184"/>
            <a:ext cx="8577" cy="12796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43044" y="4734620"/>
            <a:ext cx="6562" cy="23399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07986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732899" y="4657423"/>
            <a:ext cx="8577" cy="30972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Rectangle 319"/>
          <p:cNvSpPr/>
          <p:nvPr/>
        </p:nvSpPr>
        <p:spPr>
          <a:xfrm>
            <a:off x="61122" y="4573471"/>
            <a:ext cx="1957560" cy="85154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Skills we will work on this term</a:t>
            </a:r>
            <a:r>
              <a:rPr lang="en-GB" sz="800" b="1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Using the present tense and giving a justified opinion. </a:t>
            </a:r>
            <a:endParaRPr lang="en-GB" sz="800" dirty="0">
              <a:solidFill>
                <a:schemeClr val="tx1"/>
              </a:solidFill>
            </a:endParaRP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Subject </a:t>
            </a:r>
            <a:r>
              <a:rPr lang="en-GB" sz="800" b="1" dirty="0">
                <a:solidFill>
                  <a:schemeClr val="tx1"/>
                </a:solidFill>
              </a:rPr>
              <a:t>Specific: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My school</a:t>
            </a:r>
            <a:endParaRPr lang="en-GB" sz="800" dirty="0">
              <a:solidFill>
                <a:schemeClr val="tx1"/>
              </a:solidFill>
            </a:endParaRPr>
          </a:p>
          <a:p>
            <a:pPr algn="ctr"/>
            <a:r>
              <a:rPr lang="en-GB" sz="800" b="1" dirty="0">
                <a:solidFill>
                  <a:schemeClr val="tx1"/>
                </a:solidFill>
              </a:rPr>
              <a:t>Whole School:</a:t>
            </a:r>
          </a:p>
        </p:txBody>
      </p:sp>
      <p:sp>
        <p:nvSpPr>
          <p:cNvPr id="321" name="Rectangle 320"/>
          <p:cNvSpPr/>
          <p:nvPr/>
        </p:nvSpPr>
        <p:spPr>
          <a:xfrm>
            <a:off x="69349" y="3674293"/>
            <a:ext cx="923558" cy="80946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 of skills: </a:t>
            </a:r>
          </a:p>
          <a:p>
            <a:pPr marL="228600" indent="-228600" algn="ctr">
              <a:buAutoNum type="arabicPeriod"/>
            </a:pPr>
            <a:r>
              <a:rPr lang="en-GB" sz="800" b="1" dirty="0">
                <a:solidFill>
                  <a:schemeClr val="tx1"/>
                </a:solidFill>
              </a:rPr>
              <a:t>Listening </a:t>
            </a:r>
          </a:p>
          <a:p>
            <a:pPr marL="228600" indent="-228600" algn="ctr">
              <a:buAutoNum type="arabicPeriod"/>
            </a:pPr>
            <a:r>
              <a:rPr lang="en-GB" sz="800" b="1" dirty="0">
                <a:solidFill>
                  <a:schemeClr val="tx1"/>
                </a:solidFill>
              </a:rPr>
              <a:t>Writing</a:t>
            </a:r>
            <a:endParaRPr lang="en-GB" sz="800" dirty="0">
              <a:solidFill>
                <a:schemeClr val="tx1"/>
              </a:solidFill>
            </a:endParaRP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Date: Apr-May</a:t>
            </a:r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16033" y="3767743"/>
            <a:ext cx="6562" cy="18855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76926" y="367164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425176" y="3711579"/>
            <a:ext cx="8577" cy="26428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27431" y="367164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5777928" y="2435798"/>
            <a:ext cx="1028094" cy="90531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 of skills:</a:t>
            </a:r>
          </a:p>
          <a:p>
            <a:pPr marL="228600" indent="-228600" algn="ctr">
              <a:buAutoNum type="arabicPeriod"/>
            </a:pPr>
            <a:r>
              <a:rPr lang="en-GB" sz="800" b="1" dirty="0">
                <a:solidFill>
                  <a:schemeClr val="tx1"/>
                </a:solidFill>
              </a:rPr>
              <a:t>Reading </a:t>
            </a:r>
          </a:p>
          <a:p>
            <a:pPr marL="228600" indent="-228600" algn="ctr">
              <a:buAutoNum type="arabicPeriod"/>
            </a:pPr>
            <a:r>
              <a:rPr lang="en-GB" sz="800" b="1" dirty="0">
                <a:solidFill>
                  <a:schemeClr val="tx1"/>
                </a:solidFill>
              </a:rPr>
              <a:t>Listening </a:t>
            </a:r>
          </a:p>
          <a:p>
            <a:pPr marL="228600" indent="-228600" algn="ctr">
              <a:buAutoNum type="arabicPeriod"/>
            </a:pPr>
            <a:r>
              <a:rPr lang="en-GB" sz="800" b="1" dirty="0">
                <a:solidFill>
                  <a:schemeClr val="tx1"/>
                </a:solidFill>
              </a:rPr>
              <a:t>Writing 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Date: Jun-Jul</a:t>
            </a:r>
          </a:p>
        </p:txBody>
      </p:sp>
      <p:sp>
        <p:nvSpPr>
          <p:cNvPr id="329" name="Rectangle 328"/>
          <p:cNvSpPr/>
          <p:nvPr/>
        </p:nvSpPr>
        <p:spPr>
          <a:xfrm>
            <a:off x="4982108" y="3414190"/>
            <a:ext cx="1817133" cy="91193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Skills we will work on this term: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Using extended sentences, justified </a:t>
            </a:r>
            <a:r>
              <a:rPr lang="en-GB" sz="800" dirty="0" smtClean="0">
                <a:solidFill>
                  <a:schemeClr val="tx1"/>
                </a:solidFill>
              </a:rPr>
              <a:t>opinions, the conditional tense </a:t>
            </a:r>
            <a:r>
              <a:rPr lang="en-GB" sz="800" dirty="0">
                <a:solidFill>
                  <a:schemeClr val="tx1"/>
                </a:solidFill>
              </a:rPr>
              <a:t>and learning about life in Spain. </a:t>
            </a: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Subject </a:t>
            </a:r>
            <a:r>
              <a:rPr lang="en-GB" sz="800" b="1" dirty="0">
                <a:solidFill>
                  <a:schemeClr val="tx1"/>
                </a:solidFill>
              </a:rPr>
              <a:t>Specific: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My school</a:t>
            </a:r>
            <a:endParaRPr lang="en-GB" sz="800" dirty="0">
              <a:solidFill>
                <a:schemeClr val="tx1"/>
              </a:solidFill>
            </a:endParaRPr>
          </a:p>
          <a:p>
            <a:pPr algn="ctr"/>
            <a:r>
              <a:rPr lang="en-GB" sz="800" b="1" dirty="0">
                <a:solidFill>
                  <a:schemeClr val="tx1"/>
                </a:solidFill>
              </a:rPr>
              <a:t>Whole School:</a:t>
            </a:r>
          </a:p>
        </p:txBody>
      </p: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Assessment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Revision techniques shared</a:t>
            </a:r>
          </a:p>
          <a:p>
            <a:pPr algn="ctr"/>
            <a:r>
              <a:rPr lang="en-US" sz="800" dirty="0"/>
              <a:t> and modelled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Practice questions completed and assessed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Model answers unpicked and critiqued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4C2155F-8A70-4D3C-B1D4-BD4F8935AF26}"/>
              </a:ext>
            </a:extLst>
          </p:cNvPr>
          <p:cNvSpPr txBox="1"/>
          <p:nvPr/>
        </p:nvSpPr>
        <p:spPr>
          <a:xfrm>
            <a:off x="40503" y="7612811"/>
            <a:ext cx="1153598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 smtClean="0">
                <a:cs typeface="Calibri"/>
              </a:rPr>
              <a:t>Meeting and greeting. </a:t>
            </a:r>
            <a:endParaRPr lang="en-GB" sz="1000" dirty="0">
              <a:cs typeface="Calibri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D4C45F91-D566-4055-BFE3-BBD269494A01}"/>
              </a:ext>
            </a:extLst>
          </p:cNvPr>
          <p:cNvSpPr txBox="1"/>
          <p:nvPr/>
        </p:nvSpPr>
        <p:spPr>
          <a:xfrm>
            <a:off x="656521" y="7379059"/>
            <a:ext cx="1549919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000" dirty="0" smtClean="0">
                <a:cs typeface="Calibri"/>
              </a:rPr>
              <a:t>Classroom language</a:t>
            </a:r>
            <a:endParaRPr lang="en-GB" sz="1000" dirty="0">
              <a:cs typeface="Calibri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0A1BA0F-FA1C-4BCE-AD37-CAACEBDBF58A}"/>
              </a:ext>
            </a:extLst>
          </p:cNvPr>
          <p:cNvSpPr txBox="1"/>
          <p:nvPr/>
        </p:nvSpPr>
        <p:spPr>
          <a:xfrm>
            <a:off x="2945837" y="7334386"/>
            <a:ext cx="1153461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000" dirty="0" smtClean="0">
                <a:cs typeface="Calibri"/>
              </a:rPr>
              <a:t>Numbers 1-100</a:t>
            </a:r>
            <a:endParaRPr lang="en-GB" sz="1000" dirty="0">
              <a:cs typeface="Calibri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71E51DA1-283A-451E-B354-1520D1DB51DB}"/>
              </a:ext>
            </a:extLst>
          </p:cNvPr>
          <p:cNvSpPr txBox="1"/>
          <p:nvPr/>
        </p:nvSpPr>
        <p:spPr>
          <a:xfrm>
            <a:off x="3761432" y="7299237"/>
            <a:ext cx="1094493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 smtClean="0">
                <a:cs typeface="Calibri"/>
              </a:rPr>
              <a:t>The alphabet</a:t>
            </a:r>
            <a:endParaRPr lang="en-GB" sz="1000" dirty="0">
              <a:cs typeface="Calibri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B6F2E5AE-4FE8-436B-93B4-2F5A991C1C14}"/>
              </a:ext>
            </a:extLst>
          </p:cNvPr>
          <p:cNvSpPr txBox="1"/>
          <p:nvPr/>
        </p:nvSpPr>
        <p:spPr>
          <a:xfrm>
            <a:off x="1985175" y="7361327"/>
            <a:ext cx="934728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000" dirty="0" smtClean="0">
                <a:cs typeface="Calibri"/>
              </a:rPr>
              <a:t>Numbers 1-10</a:t>
            </a:r>
            <a:endParaRPr lang="en-GB" sz="1000" dirty="0">
              <a:cs typeface="Calibri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6742D1E-2D1A-478F-8CA3-FC470771443A}"/>
              </a:ext>
            </a:extLst>
          </p:cNvPr>
          <p:cNvSpPr txBox="1"/>
          <p:nvPr/>
        </p:nvSpPr>
        <p:spPr>
          <a:xfrm>
            <a:off x="3779730" y="6303685"/>
            <a:ext cx="1002207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 smtClean="0">
                <a:cs typeface="Calibri"/>
              </a:rPr>
              <a:t>Days of the week</a:t>
            </a:r>
            <a:endParaRPr lang="en-GB" sz="1000" dirty="0">
              <a:cs typeface="Calibri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8FA4AB6A-46D7-47BC-AC6A-8054B8EB95CE}"/>
              </a:ext>
            </a:extLst>
          </p:cNvPr>
          <p:cNvSpPr txBox="1"/>
          <p:nvPr/>
        </p:nvSpPr>
        <p:spPr>
          <a:xfrm>
            <a:off x="3207661" y="6321365"/>
            <a:ext cx="820539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 smtClean="0">
                <a:cs typeface="Calibri"/>
              </a:rPr>
              <a:t>Birthdays</a:t>
            </a:r>
            <a:endParaRPr lang="en-GB" sz="1000" dirty="0">
              <a:cs typeface="Calibri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1024B64B-29DE-41A0-8B65-0A5834D21CB1}"/>
              </a:ext>
            </a:extLst>
          </p:cNvPr>
          <p:cNvSpPr txBox="1"/>
          <p:nvPr/>
        </p:nvSpPr>
        <p:spPr>
          <a:xfrm>
            <a:off x="2708141" y="6321365"/>
            <a:ext cx="820539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 smtClean="0">
                <a:cs typeface="Calibri"/>
              </a:rPr>
              <a:t>My age</a:t>
            </a:r>
            <a:endParaRPr lang="en-GB" sz="1000" dirty="0">
              <a:cs typeface="Calibri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9608C83B-E3A3-4EE3-92F5-39E5D84E7B23}"/>
              </a:ext>
            </a:extLst>
          </p:cNvPr>
          <p:cNvSpPr txBox="1"/>
          <p:nvPr/>
        </p:nvSpPr>
        <p:spPr>
          <a:xfrm>
            <a:off x="1697290" y="6338239"/>
            <a:ext cx="1017849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 smtClean="0">
                <a:cs typeface="Calibri"/>
              </a:rPr>
              <a:t>Christmas in Spain</a:t>
            </a:r>
            <a:endParaRPr lang="en-GB" sz="1000" dirty="0">
              <a:cs typeface="Calibri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62AA24F2-CD53-41E9-B8ED-8BC9200AEF16}"/>
              </a:ext>
            </a:extLst>
          </p:cNvPr>
          <p:cNvSpPr txBox="1"/>
          <p:nvPr/>
        </p:nvSpPr>
        <p:spPr>
          <a:xfrm>
            <a:off x="4196470" y="6492294"/>
            <a:ext cx="1002207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 smtClean="0">
                <a:cs typeface="Calibri"/>
              </a:rPr>
              <a:t>Months</a:t>
            </a:r>
            <a:endParaRPr lang="en-GB" sz="1000" dirty="0">
              <a:cs typeface="Calibri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9077C023-CD54-4902-9402-0E623D542B38}"/>
              </a:ext>
            </a:extLst>
          </p:cNvPr>
          <p:cNvSpPr txBox="1"/>
          <p:nvPr/>
        </p:nvSpPr>
        <p:spPr>
          <a:xfrm>
            <a:off x="1257453" y="5432238"/>
            <a:ext cx="1288676" cy="2308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900" dirty="0" smtClean="0">
                <a:cs typeface="Calibri"/>
              </a:rPr>
              <a:t>My household</a:t>
            </a:r>
            <a:endParaRPr lang="en-GB" sz="900" dirty="0">
              <a:cs typeface="Calibri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3CECDEFB-625D-499B-878D-2243A5787B23}"/>
              </a:ext>
            </a:extLst>
          </p:cNvPr>
          <p:cNvSpPr txBox="1"/>
          <p:nvPr/>
        </p:nvSpPr>
        <p:spPr>
          <a:xfrm>
            <a:off x="2392344" y="5532066"/>
            <a:ext cx="971929" cy="2308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900" dirty="0" smtClean="0">
                <a:cs typeface="Calibri"/>
              </a:rPr>
              <a:t>Family members</a:t>
            </a:r>
            <a:endParaRPr lang="en-GB" sz="900" dirty="0">
              <a:cs typeface="Calibri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19DD2D35-60E1-4FE3-B4C4-655CAFB918C5}"/>
              </a:ext>
            </a:extLst>
          </p:cNvPr>
          <p:cNvSpPr txBox="1"/>
          <p:nvPr/>
        </p:nvSpPr>
        <p:spPr>
          <a:xfrm>
            <a:off x="3073968" y="5386431"/>
            <a:ext cx="1088748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 smtClean="0">
                <a:cs typeface="Calibri"/>
              </a:rPr>
              <a:t>Using ‘</a:t>
            </a:r>
            <a:r>
              <a:rPr lang="en-GB" sz="1000" dirty="0" err="1" smtClean="0">
                <a:cs typeface="Calibri"/>
              </a:rPr>
              <a:t>ser</a:t>
            </a:r>
            <a:r>
              <a:rPr lang="en-GB" sz="1000" dirty="0" smtClean="0">
                <a:cs typeface="Calibri"/>
              </a:rPr>
              <a:t>’</a:t>
            </a:r>
            <a:endParaRPr lang="en-GB" sz="1000" dirty="0">
              <a:cs typeface="Calibri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5FA89A02-695B-4653-92CA-5DCC019398E9}"/>
              </a:ext>
            </a:extLst>
          </p:cNvPr>
          <p:cNvSpPr txBox="1"/>
          <p:nvPr/>
        </p:nvSpPr>
        <p:spPr>
          <a:xfrm>
            <a:off x="3810632" y="5360909"/>
            <a:ext cx="1123319" cy="2308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900" dirty="0" smtClean="0">
                <a:cs typeface="Calibri"/>
              </a:rPr>
              <a:t>Personality types</a:t>
            </a:r>
            <a:endParaRPr lang="en-GB" sz="900" dirty="0">
              <a:cs typeface="Calibri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DB29558C-7203-4E72-A3E7-35D4F55F10C0}"/>
              </a:ext>
            </a:extLst>
          </p:cNvPr>
          <p:cNvSpPr txBox="1"/>
          <p:nvPr/>
        </p:nvSpPr>
        <p:spPr>
          <a:xfrm>
            <a:off x="4488342" y="4428014"/>
            <a:ext cx="1123319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 smtClean="0">
                <a:cs typeface="Calibri"/>
              </a:rPr>
              <a:t>Describing my family. </a:t>
            </a:r>
            <a:endParaRPr lang="en-GB" sz="1000" dirty="0">
              <a:cs typeface="Calibri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9DB800E5-1425-42B0-B1A2-CD3FF9B0BB8D}"/>
              </a:ext>
            </a:extLst>
          </p:cNvPr>
          <p:cNvSpPr txBox="1"/>
          <p:nvPr/>
        </p:nvSpPr>
        <p:spPr>
          <a:xfrm>
            <a:off x="3754408" y="4335082"/>
            <a:ext cx="987068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 smtClean="0">
                <a:cs typeface="Calibri"/>
              </a:rPr>
              <a:t>Opinions</a:t>
            </a:r>
            <a:endParaRPr lang="en-GB" sz="1000" dirty="0">
              <a:cs typeface="Calibri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C5DC1533-14D0-4A97-8674-3916B1EB6473}"/>
              </a:ext>
            </a:extLst>
          </p:cNvPr>
          <p:cNvSpPr txBox="1"/>
          <p:nvPr/>
        </p:nvSpPr>
        <p:spPr>
          <a:xfrm>
            <a:off x="3158529" y="4473454"/>
            <a:ext cx="1123319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 smtClean="0">
                <a:cs typeface="Calibri"/>
              </a:rPr>
              <a:t>Colours</a:t>
            </a:r>
            <a:endParaRPr lang="en-GB" sz="1000" dirty="0">
              <a:cs typeface="Calibri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838B50D3-786F-4F6D-82F3-246BEC9C3423}"/>
              </a:ext>
            </a:extLst>
          </p:cNvPr>
          <p:cNvSpPr txBox="1"/>
          <p:nvPr/>
        </p:nvSpPr>
        <p:spPr>
          <a:xfrm>
            <a:off x="2721452" y="4291693"/>
            <a:ext cx="987068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 smtClean="0">
                <a:cs typeface="Calibri"/>
              </a:rPr>
              <a:t>Animals</a:t>
            </a:r>
            <a:endParaRPr lang="en-GB" sz="1000" dirty="0">
              <a:cs typeface="Calibri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D2830141-E7DE-4B59-A43E-7612F9D9A0D2}"/>
              </a:ext>
            </a:extLst>
          </p:cNvPr>
          <p:cNvSpPr txBox="1"/>
          <p:nvPr/>
        </p:nvSpPr>
        <p:spPr>
          <a:xfrm>
            <a:off x="2253597" y="4443161"/>
            <a:ext cx="987068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 smtClean="0">
                <a:cs typeface="Calibri"/>
              </a:rPr>
              <a:t>My dream pet</a:t>
            </a:r>
            <a:endParaRPr lang="en-GB" sz="1000" dirty="0">
              <a:cs typeface="Calibri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9A91F710-A90C-4DA9-A3FE-789A5F3E0F3B}"/>
              </a:ext>
            </a:extLst>
          </p:cNvPr>
          <p:cNvSpPr txBox="1"/>
          <p:nvPr/>
        </p:nvSpPr>
        <p:spPr>
          <a:xfrm>
            <a:off x="1664391" y="3352593"/>
            <a:ext cx="865956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 smtClean="0">
                <a:cs typeface="Calibri"/>
              </a:rPr>
              <a:t>School subjects</a:t>
            </a:r>
            <a:endParaRPr lang="en-GB" sz="1000" dirty="0">
              <a:cs typeface="Calibri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2B1D5F1E-A218-4ED3-8357-3E8BD9F3DA3F}"/>
              </a:ext>
            </a:extLst>
          </p:cNvPr>
          <p:cNvSpPr txBox="1"/>
          <p:nvPr/>
        </p:nvSpPr>
        <p:spPr>
          <a:xfrm>
            <a:off x="2289315" y="3437202"/>
            <a:ext cx="1094620" cy="2308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900" dirty="0" smtClean="0">
                <a:cs typeface="Calibri"/>
              </a:rPr>
              <a:t>Days of the week</a:t>
            </a:r>
            <a:r>
              <a:rPr lang="en-GB" sz="900" dirty="0">
                <a:cs typeface="Calibri"/>
              </a:rPr>
              <a:t> 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456D6059-8C52-444A-A886-067E850093AD}"/>
              </a:ext>
            </a:extLst>
          </p:cNvPr>
          <p:cNvSpPr txBox="1"/>
          <p:nvPr/>
        </p:nvSpPr>
        <p:spPr>
          <a:xfrm>
            <a:off x="3089784" y="3382888"/>
            <a:ext cx="744843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 smtClean="0">
                <a:cs typeface="Calibri"/>
              </a:rPr>
              <a:t>Opinions</a:t>
            </a:r>
            <a:endParaRPr lang="en-GB" sz="1000" dirty="0">
              <a:cs typeface="Calibri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5485328E-D5B2-4515-B0AC-DD8A9EB305A6}"/>
              </a:ext>
            </a:extLst>
          </p:cNvPr>
          <p:cNvSpPr txBox="1"/>
          <p:nvPr/>
        </p:nvSpPr>
        <p:spPr>
          <a:xfrm>
            <a:off x="3525011" y="3404470"/>
            <a:ext cx="1411763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 smtClean="0">
                <a:cs typeface="Calibri"/>
              </a:rPr>
              <a:t>Justified opinions</a:t>
            </a:r>
            <a:endParaRPr lang="en-GB" sz="1000" dirty="0">
              <a:cs typeface="Calibri"/>
            </a:endParaRPr>
          </a:p>
        </p:txBody>
      </p: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46989" y="2839864"/>
            <a:ext cx="6562" cy="18855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07882" y="274376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613641" y="2905350"/>
            <a:ext cx="8577" cy="26428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58387" y="274376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9A91F710-A90C-4DA9-A3FE-789A5F3E0F3B}"/>
              </a:ext>
            </a:extLst>
          </p:cNvPr>
          <p:cNvSpPr txBox="1"/>
          <p:nvPr/>
        </p:nvSpPr>
        <p:spPr>
          <a:xfrm>
            <a:off x="1495811" y="2503335"/>
            <a:ext cx="865956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 smtClean="0">
                <a:cs typeface="Calibri"/>
              </a:rPr>
              <a:t>Schools in Spain</a:t>
            </a:r>
            <a:endParaRPr lang="en-GB" sz="1000" dirty="0">
              <a:cs typeface="Calibri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2B1D5F1E-A218-4ED3-8357-3E8BD9F3DA3F}"/>
              </a:ext>
            </a:extLst>
          </p:cNvPr>
          <p:cNvSpPr txBox="1"/>
          <p:nvPr/>
        </p:nvSpPr>
        <p:spPr>
          <a:xfrm>
            <a:off x="2320271" y="2509323"/>
            <a:ext cx="1094620" cy="2308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900" dirty="0" smtClean="0">
                <a:cs typeface="Calibri"/>
              </a:rPr>
              <a:t>Conditional tense</a:t>
            </a:r>
            <a:endParaRPr lang="en-GB" sz="900" dirty="0">
              <a:cs typeface="Calibri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5485328E-D5B2-4515-B0AC-DD8A9EB305A6}"/>
              </a:ext>
            </a:extLst>
          </p:cNvPr>
          <p:cNvSpPr txBox="1"/>
          <p:nvPr/>
        </p:nvSpPr>
        <p:spPr>
          <a:xfrm>
            <a:off x="3823872" y="2459306"/>
            <a:ext cx="882153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 smtClean="0">
                <a:cs typeface="Calibri"/>
              </a:rPr>
              <a:t>My teachers</a:t>
            </a:r>
            <a:endParaRPr lang="en-GB" sz="1000" dirty="0">
              <a:cs typeface="Calibri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5485328E-D5B2-4515-B0AC-DD8A9EB305A6}"/>
              </a:ext>
            </a:extLst>
          </p:cNvPr>
          <p:cNvSpPr txBox="1"/>
          <p:nvPr/>
        </p:nvSpPr>
        <p:spPr>
          <a:xfrm>
            <a:off x="2962202" y="2680624"/>
            <a:ext cx="1289898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 smtClean="0">
                <a:cs typeface="Calibri"/>
              </a:rPr>
              <a:t>Making comparisons</a:t>
            </a:r>
            <a:endParaRPr lang="en-GB" sz="1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6A75B7971BF042A62C89BC4DD20DC7" ma:contentTypeVersion="6" ma:contentTypeDescription="Create a new document." ma:contentTypeScope="" ma:versionID="55df2bc15059147affa64c958623a0e9">
  <xsd:schema xmlns:xsd="http://www.w3.org/2001/XMLSchema" xmlns:xs="http://www.w3.org/2001/XMLSchema" xmlns:p="http://schemas.microsoft.com/office/2006/metadata/properties" xmlns:ns2="6000f9f4-4ba0-4a48-a68f-9cd618ac1877" xmlns:ns3="1ccfb3b9-5c03-4012-82d0-741db3a39192" targetNamespace="http://schemas.microsoft.com/office/2006/metadata/properties" ma:root="true" ma:fieldsID="a01a9faee09553015e5a373ec4c654da" ns2:_="" ns3:_="">
    <xsd:import namespace="6000f9f4-4ba0-4a48-a68f-9cd618ac1877"/>
    <xsd:import namespace="1ccfb3b9-5c03-4012-82d0-741db3a391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00f9f4-4ba0-4a48-a68f-9cd618ac18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fb3b9-5c03-4012-82d0-741db3a3919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B46B9E-CFC3-4E5F-849A-6A5D737C00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4B02C96-6C36-47C3-A479-3C1B84DC449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3D645AF-DC02-4228-8B34-B377EA36C2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00f9f4-4ba0-4a48-a68f-9cd618ac1877"/>
    <ds:schemaRef ds:uri="1ccfb3b9-5c03-4012-82d0-741db3a391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</TotalTime>
  <Words>385</Words>
  <Application>Microsoft Office PowerPoint</Application>
  <PresentationFormat>A4 Paper (210x297 mm)</PresentationFormat>
  <Paragraphs>103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heather.cross</cp:lastModifiedBy>
  <cp:revision>218</cp:revision>
  <dcterms:created xsi:type="dcterms:W3CDTF">2019-07-02T10:31:49Z</dcterms:created>
  <dcterms:modified xsi:type="dcterms:W3CDTF">2022-01-07T09:45:14Z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0x010100AC6A75B7971BF042A62C89BC4DD20DC7</vt:lpwstr>
  </property>
</Properties>
</file>