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1260" y="-20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692801"/>
          </a:xfrm>
          <a:solidFill>
            <a:srgbClr val="9900CC"/>
          </a:solidFill>
        </p:spPr>
        <p:txBody>
          <a:bodyPr>
            <a:noAutofit/>
          </a:bodyPr>
          <a:lstStyle/>
          <a:p>
            <a:r>
              <a:rPr lang="en-GB" sz="4400" dirty="0" smtClean="0">
                <a:solidFill>
                  <a:schemeClr val="bg1"/>
                </a:solidFill>
                <a:latin typeface="Waltograph UI" panose="03080602000000000000" pitchFamily="66" charset="0"/>
              </a:rPr>
              <a:t>The BHS </a:t>
            </a:r>
            <a:r>
              <a:rPr lang="en-GB" sz="4400" dirty="0">
                <a:solidFill>
                  <a:schemeClr val="bg1"/>
                </a:solidFill>
                <a:latin typeface="Waltograph UI" panose="03080602000000000000" pitchFamily="66" charset="0"/>
              </a:rPr>
              <a:t>L</a:t>
            </a:r>
            <a:r>
              <a:rPr lang="en-GB" sz="4400" dirty="0" smtClean="0">
                <a:solidFill>
                  <a:schemeClr val="bg1"/>
                </a:solidFill>
                <a:latin typeface="Waltograph UI" panose="03080602000000000000" pitchFamily="66" charset="0"/>
              </a:rPr>
              <a:t>earning Journey</a:t>
            </a:r>
            <a:endParaRPr lang="en-GB" sz="4400" dirty="0">
              <a:solidFill>
                <a:schemeClr val="bg1"/>
              </a:solidFill>
              <a:latin typeface="Waltograph UI" panose="03080602000000000000" pitchFamily="66" charset="0"/>
            </a:endParaRP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55" name="Group 254"/>
          <p:cNvGrpSpPr/>
          <p:nvPr/>
        </p:nvGrpSpPr>
        <p:grpSpPr>
          <a:xfrm>
            <a:off x="78629" y="2968848"/>
            <a:ext cx="6758514" cy="6392546"/>
            <a:chOff x="99486" y="2969963"/>
            <a:chExt cx="6758514" cy="6392546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307975" y="6916163"/>
              <a:ext cx="6550025" cy="2446346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486" y="3945855"/>
              <a:ext cx="6510320" cy="2446346"/>
            </a:xfrm>
            <a:prstGeom prst="rect">
              <a:avLst/>
            </a:prstGeom>
          </p:spPr>
        </p:pic>
        <p:pic>
          <p:nvPicPr>
            <p:cNvPr id="253" name="Picture 2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07975" y="5951732"/>
              <a:ext cx="2471320" cy="1469979"/>
            </a:xfrm>
            <a:prstGeom prst="rect">
              <a:avLst/>
            </a:prstGeom>
          </p:spPr>
        </p:pic>
        <p:pic>
          <p:nvPicPr>
            <p:cNvPr id="254" name="Picture 2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96647" y="2969963"/>
              <a:ext cx="2152692" cy="1440794"/>
            </a:xfrm>
            <a:prstGeom prst="rect">
              <a:avLst/>
            </a:prstGeom>
          </p:spPr>
        </p:pic>
      </p:grpSp>
      <p:sp>
        <p:nvSpPr>
          <p:cNvPr id="256" name="Oval 255"/>
          <p:cNvSpPr/>
          <p:nvPr/>
        </p:nvSpPr>
        <p:spPr>
          <a:xfrm>
            <a:off x="5672702" y="877945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Transition Process begins 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4092139" y="8469040"/>
            <a:ext cx="1758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Meet our </a:t>
            </a:r>
            <a:r>
              <a:rPr lang="en-US" sz="800" dirty="0" smtClean="0"/>
              <a:t>teaching, support staff, pastoral leaders</a:t>
            </a:r>
          </a:p>
          <a:p>
            <a:pPr algn="ctr"/>
            <a:r>
              <a:rPr lang="en-US" sz="800" dirty="0" smtClean="0"/>
              <a:t> and SLT</a:t>
            </a:r>
            <a:endParaRPr lang="en-US" sz="800" dirty="0"/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605932" y="9420811"/>
            <a:ext cx="14974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Learn about our ethos and what it looks like in practice</a:t>
            </a:r>
            <a:endParaRPr lang="en-US" sz="800" dirty="0"/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4218325" y="9414899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Meet our Head Boy and Girl and Senior prefect team</a:t>
            </a:r>
            <a:endParaRPr lang="en-US" sz="800" dirty="0"/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3028452" y="8454110"/>
            <a:ext cx="11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Start to embed an enthusiasm and thirst for learning</a:t>
            </a:r>
            <a:endParaRPr lang="en-US" sz="800" dirty="0"/>
          </a:p>
        </p:txBody>
      </p:sp>
      <p:sp>
        <p:nvSpPr>
          <p:cNvPr id="262" name="Oval 261"/>
          <p:cNvSpPr/>
          <p:nvPr/>
        </p:nvSpPr>
        <p:spPr>
          <a:xfrm>
            <a:off x="921806" y="8285715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7 Autumn Term 1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73" name="Oval 272"/>
          <p:cNvSpPr/>
          <p:nvPr/>
        </p:nvSpPr>
        <p:spPr>
          <a:xfrm>
            <a:off x="4752342" y="668791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7 Autumn Term 2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87" name="Rectangle 286"/>
          <p:cNvSpPr/>
          <p:nvPr/>
        </p:nvSpPr>
        <p:spPr>
          <a:xfrm>
            <a:off x="5625220" y="8025861"/>
            <a:ext cx="948340" cy="548612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Skills we will work on this term: </a:t>
            </a:r>
            <a:r>
              <a:rPr lang="en-GB" sz="800" b="1" i="1" dirty="0" smtClean="0">
                <a:solidFill>
                  <a:schemeClr val="tx1"/>
                </a:solidFill>
              </a:rPr>
              <a:t>Describe </a:t>
            </a:r>
            <a:r>
              <a:rPr lang="en-GB" sz="800" b="1" dirty="0" smtClean="0">
                <a:solidFill>
                  <a:schemeClr val="tx1"/>
                </a:solidFill>
              </a:rPr>
              <a:t>and </a:t>
            </a:r>
            <a:r>
              <a:rPr lang="en-GB" sz="800" b="1" i="1" dirty="0" smtClean="0">
                <a:solidFill>
                  <a:schemeClr val="tx1"/>
                </a:solidFill>
              </a:rPr>
              <a:t>Explain </a:t>
            </a:r>
          </a:p>
          <a:p>
            <a:endParaRPr lang="en-GB" sz="800" dirty="0" smtClean="0">
              <a:solidFill>
                <a:schemeClr val="tx1"/>
              </a:solidFill>
            </a:endParaRPr>
          </a:p>
        </p:txBody>
      </p:sp>
      <p:sp>
        <p:nvSpPr>
          <p:cNvPr id="296" name="Oval 295"/>
          <p:cNvSpPr/>
          <p:nvPr/>
        </p:nvSpPr>
        <p:spPr>
          <a:xfrm>
            <a:off x="1145648" y="552816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7 Spring Term 1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97" name="Rectangle 296"/>
          <p:cNvSpPr/>
          <p:nvPr/>
        </p:nvSpPr>
        <p:spPr>
          <a:xfrm>
            <a:off x="38295" y="7323316"/>
            <a:ext cx="1000742" cy="902982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Skills we will work on this term: </a:t>
            </a:r>
            <a:r>
              <a:rPr lang="en-GB" sz="800" b="1" i="1" dirty="0" smtClean="0">
                <a:solidFill>
                  <a:schemeClr val="tx1"/>
                </a:solidFill>
              </a:rPr>
              <a:t>Evaluation </a:t>
            </a:r>
            <a:r>
              <a:rPr lang="en-GB" sz="800" b="1" dirty="0" smtClean="0">
                <a:solidFill>
                  <a:schemeClr val="tx1"/>
                </a:solidFill>
              </a:rPr>
              <a:t>and </a:t>
            </a:r>
            <a:r>
              <a:rPr lang="en-GB" sz="800" b="1" i="1" dirty="0" smtClean="0">
                <a:solidFill>
                  <a:schemeClr val="tx1"/>
                </a:solidFill>
              </a:rPr>
              <a:t>Interpreting scratch programming language</a:t>
            </a:r>
          </a:p>
          <a:p>
            <a:pPr algn="ctr"/>
            <a:endParaRPr lang="en-GB" sz="800" dirty="0" smtClean="0">
              <a:solidFill>
                <a:schemeClr val="tx1"/>
              </a:solidFill>
            </a:endParaRPr>
          </a:p>
        </p:txBody>
      </p:sp>
      <p:sp>
        <p:nvSpPr>
          <p:cNvPr id="298" name="Rectangle 297"/>
          <p:cNvSpPr/>
          <p:nvPr/>
        </p:nvSpPr>
        <p:spPr>
          <a:xfrm>
            <a:off x="923933" y="6783176"/>
            <a:ext cx="908362" cy="49096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End of topic assessment </a:t>
            </a:r>
          </a:p>
        </p:txBody>
      </p:sp>
      <p:sp>
        <p:nvSpPr>
          <p:cNvPr id="299" name="Oval 298"/>
          <p:cNvSpPr/>
          <p:nvPr/>
        </p:nvSpPr>
        <p:spPr>
          <a:xfrm>
            <a:off x="4770536" y="4792456"/>
            <a:ext cx="1185298" cy="821430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7 Spring Term 2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00" name="Rectangle 299"/>
          <p:cNvSpPr/>
          <p:nvPr/>
        </p:nvSpPr>
        <p:spPr>
          <a:xfrm>
            <a:off x="5554933" y="5857701"/>
            <a:ext cx="1077995" cy="770801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Skills we will work on this term:</a:t>
            </a:r>
          </a:p>
          <a:p>
            <a:pPr algn="ctr"/>
            <a:r>
              <a:rPr lang="en-GB" sz="800" b="1" i="1" dirty="0" smtClean="0">
                <a:solidFill>
                  <a:schemeClr val="tx1"/>
                </a:solidFill>
              </a:rPr>
              <a:t>Application </a:t>
            </a:r>
            <a:r>
              <a:rPr lang="en-GB" sz="800" b="1" dirty="0" smtClean="0">
                <a:solidFill>
                  <a:schemeClr val="tx1"/>
                </a:solidFill>
              </a:rPr>
              <a:t>and </a:t>
            </a:r>
            <a:r>
              <a:rPr lang="en-GB" sz="800" b="1" i="1" dirty="0" smtClean="0">
                <a:solidFill>
                  <a:schemeClr val="tx1"/>
                </a:solidFill>
              </a:rPr>
              <a:t>Analysis </a:t>
            </a:r>
          </a:p>
        </p:txBody>
      </p:sp>
      <p:sp>
        <p:nvSpPr>
          <p:cNvPr id="302" name="Oval 301"/>
          <p:cNvSpPr/>
          <p:nvPr/>
        </p:nvSpPr>
        <p:spPr>
          <a:xfrm>
            <a:off x="1013900" y="3595968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7 Summer Term 1</a:t>
            </a:r>
            <a:endParaRPr lang="en-US" sz="1200" b="1" dirty="0">
              <a:solidFill>
                <a:schemeClr val="tx1"/>
              </a:solidFill>
            </a:endParaRP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460" y="1596755"/>
            <a:ext cx="5591175" cy="1800225"/>
          </a:xfrm>
          <a:prstGeom prst="rect">
            <a:avLst/>
          </a:prstGeom>
        </p:spPr>
      </p:pic>
      <p:sp>
        <p:nvSpPr>
          <p:cNvPr id="304" name="Oval 303"/>
          <p:cNvSpPr/>
          <p:nvPr/>
        </p:nvSpPr>
        <p:spPr>
          <a:xfrm>
            <a:off x="216716" y="254311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End of Year 7 Preparation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303" name="Oval 302"/>
          <p:cNvSpPr/>
          <p:nvPr/>
        </p:nvSpPr>
        <p:spPr>
          <a:xfrm>
            <a:off x="4759181" y="2495985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7 Summer Term 2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08" name="Rectangle 307"/>
          <p:cNvSpPr/>
          <p:nvPr/>
        </p:nvSpPr>
        <p:spPr>
          <a:xfrm>
            <a:off x="5177701" y="840759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Pentagon 306"/>
          <p:cNvSpPr/>
          <p:nvPr/>
        </p:nvSpPr>
        <p:spPr>
          <a:xfrm>
            <a:off x="5048839" y="938954"/>
            <a:ext cx="1216512" cy="329988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Year 8 this way!</a:t>
            </a:r>
            <a:endParaRPr lang="en-GB" sz="1100" dirty="0"/>
          </a:p>
        </p:txBody>
      </p:sp>
      <p:sp>
        <p:nvSpPr>
          <p:cNvPr id="320" name="Rectangle 319"/>
          <p:cNvSpPr/>
          <p:nvPr/>
        </p:nvSpPr>
        <p:spPr>
          <a:xfrm>
            <a:off x="560959" y="5044286"/>
            <a:ext cx="1534602" cy="45059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Skills we will work on this term: </a:t>
            </a:r>
            <a:r>
              <a:rPr lang="en-GB" sz="800" b="1" i="1" dirty="0" smtClean="0">
                <a:solidFill>
                  <a:schemeClr val="tx1"/>
                </a:solidFill>
              </a:rPr>
              <a:t>Explain</a:t>
            </a:r>
            <a:r>
              <a:rPr lang="en-GB" sz="800" b="1" dirty="0">
                <a:solidFill>
                  <a:schemeClr val="tx1"/>
                </a:solidFill>
              </a:rPr>
              <a:t> </a:t>
            </a:r>
            <a:r>
              <a:rPr lang="en-GB" sz="800" b="1" dirty="0" smtClean="0">
                <a:solidFill>
                  <a:schemeClr val="tx1"/>
                </a:solidFill>
              </a:rPr>
              <a:t>the difference between hardware and software?</a:t>
            </a:r>
            <a:endParaRPr lang="en-GB" sz="800" b="1" i="1" dirty="0" smtClean="0">
              <a:solidFill>
                <a:schemeClr val="tx1"/>
              </a:solidFill>
            </a:endParaRPr>
          </a:p>
        </p:txBody>
      </p:sp>
      <p:sp>
        <p:nvSpPr>
          <p:cNvPr id="329" name="Rectangle 328"/>
          <p:cNvSpPr/>
          <p:nvPr/>
        </p:nvSpPr>
        <p:spPr>
          <a:xfrm>
            <a:off x="5249383" y="3346271"/>
            <a:ext cx="1534602" cy="490981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b="1" dirty="0" smtClean="0">
                <a:solidFill>
                  <a:schemeClr val="tx1"/>
                </a:solidFill>
              </a:rPr>
              <a:t>Skills we will work on this term: Explain </a:t>
            </a:r>
            <a:r>
              <a:rPr lang="en-GB" sz="800" b="1" smtClean="0">
                <a:solidFill>
                  <a:schemeClr val="tx1"/>
                </a:solidFill>
              </a:rPr>
              <a:t>and analysing</a:t>
            </a:r>
            <a:r>
              <a:rPr lang="en-GB" sz="800" b="1" i="1" smtClean="0">
                <a:solidFill>
                  <a:schemeClr val="tx1"/>
                </a:solidFill>
              </a:rPr>
              <a:t> </a:t>
            </a:r>
            <a:r>
              <a:rPr lang="en-GB" sz="800" b="1" i="1" dirty="0" smtClean="0">
                <a:solidFill>
                  <a:schemeClr val="tx1"/>
                </a:solidFill>
              </a:rPr>
              <a:t>the difference between Binary and Denary</a:t>
            </a:r>
            <a:endParaRPr lang="en-GB" sz="800" b="1" dirty="0" smtClean="0">
              <a:solidFill>
                <a:schemeClr val="tx1"/>
              </a:solidFill>
            </a:endParaRPr>
          </a:p>
        </p:txBody>
      </p:sp>
      <p:sp>
        <p:nvSpPr>
          <p:cNvPr id="336" name="Oval 335"/>
          <p:cNvSpPr/>
          <p:nvPr/>
        </p:nvSpPr>
        <p:spPr>
          <a:xfrm>
            <a:off x="3976378" y="134577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End of Year Assessment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6409" y="1693151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Revision techniques shared</a:t>
            </a:r>
          </a:p>
          <a:p>
            <a:pPr algn="ctr"/>
            <a:r>
              <a:rPr lang="en-US" sz="800" dirty="0" smtClean="0"/>
              <a:t> and modelled</a:t>
            </a:r>
            <a:endParaRPr lang="en-US" sz="800" dirty="0"/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1099605" y="1383603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Practice questions completed and assessed</a:t>
            </a:r>
            <a:endParaRPr lang="en-US" sz="800" dirty="0"/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350489" y="1573048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Model answers unpicked and critiqued</a:t>
            </a:r>
            <a:endParaRPr lang="en-US" sz="800" dirty="0"/>
          </a:p>
        </p:txBody>
      </p: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122023" y="275721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849247" y="2767410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2419086" y="2386344"/>
            <a:ext cx="903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Use while and for loops to improve a programme </a:t>
            </a:r>
            <a:endParaRPr lang="en-GB" sz="600" dirty="0"/>
          </a:p>
        </p:txBody>
      </p:sp>
      <p:sp>
        <p:nvSpPr>
          <p:cNvPr id="118" name="TextBox 117"/>
          <p:cNvSpPr txBox="1"/>
          <p:nvPr/>
        </p:nvSpPr>
        <p:spPr>
          <a:xfrm>
            <a:off x="3471310" y="2480809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19" name="TextBox 118"/>
          <p:cNvSpPr txBox="1"/>
          <p:nvPr/>
        </p:nvSpPr>
        <p:spPr>
          <a:xfrm>
            <a:off x="3911947" y="2488531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20" name="TextBox 119"/>
          <p:cNvSpPr txBox="1"/>
          <p:nvPr/>
        </p:nvSpPr>
        <p:spPr>
          <a:xfrm>
            <a:off x="4452590" y="2490308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21" name="TextBox 120"/>
          <p:cNvSpPr txBox="1"/>
          <p:nvPr/>
        </p:nvSpPr>
        <p:spPr>
          <a:xfrm>
            <a:off x="1723148" y="2394688"/>
            <a:ext cx="730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Can you design a quiz using all the </a:t>
            </a:r>
            <a:r>
              <a:rPr lang="en-GB" sz="600" smtClean="0"/>
              <a:t>python skills?</a:t>
            </a:r>
            <a:endParaRPr lang="en-GB" sz="600" dirty="0"/>
          </a:p>
        </p:txBody>
      </p: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310200" y="371920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68387" y="3738968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792273" y="2784947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583187" y="370909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872761" y="3743287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441056" y="2780705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2799315" y="3428827"/>
            <a:ext cx="6924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Convert Binary to Denary</a:t>
            </a:r>
            <a:endParaRPr lang="en-GB" sz="600" dirty="0"/>
          </a:p>
        </p:txBody>
      </p:sp>
      <p:sp>
        <p:nvSpPr>
          <p:cNvPr id="129" name="TextBox 128"/>
          <p:cNvSpPr txBox="1"/>
          <p:nvPr/>
        </p:nvSpPr>
        <p:spPr>
          <a:xfrm>
            <a:off x="3496349" y="3385798"/>
            <a:ext cx="775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What are the 3 types of logic gates</a:t>
            </a:r>
            <a:endParaRPr lang="en-GB" sz="600" dirty="0"/>
          </a:p>
        </p:txBody>
      </p:sp>
      <p:sp>
        <p:nvSpPr>
          <p:cNvPr id="130" name="TextBox 129"/>
          <p:cNvSpPr txBox="1"/>
          <p:nvPr/>
        </p:nvSpPr>
        <p:spPr>
          <a:xfrm>
            <a:off x="4260946" y="3346514"/>
            <a:ext cx="6284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What is ASCII?</a:t>
            </a:r>
            <a:endParaRPr lang="en-GB" sz="600" dirty="0"/>
          </a:p>
        </p:txBody>
      </p:sp>
      <p:sp>
        <p:nvSpPr>
          <p:cNvPr id="131" name="TextBox 130"/>
          <p:cNvSpPr txBox="1"/>
          <p:nvPr/>
        </p:nvSpPr>
        <p:spPr>
          <a:xfrm>
            <a:off x="4114060" y="2482248"/>
            <a:ext cx="7329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Variables and inputs </a:t>
            </a:r>
            <a:endParaRPr lang="en-GB" sz="600" dirty="0"/>
          </a:p>
        </p:txBody>
      </p:sp>
      <p:sp>
        <p:nvSpPr>
          <p:cNvPr id="132" name="TextBox 131"/>
          <p:cNvSpPr txBox="1"/>
          <p:nvPr/>
        </p:nvSpPr>
        <p:spPr>
          <a:xfrm>
            <a:off x="3210717" y="2404597"/>
            <a:ext cx="958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Combine IF and Else statements with ELIF statements</a:t>
            </a:r>
            <a:endParaRPr lang="en-GB" sz="600" dirty="0"/>
          </a:p>
        </p:txBody>
      </p:sp>
      <p:sp>
        <p:nvSpPr>
          <p:cNvPr id="133" name="TextBox 132"/>
          <p:cNvSpPr txBox="1"/>
          <p:nvPr/>
        </p:nvSpPr>
        <p:spPr>
          <a:xfrm>
            <a:off x="2008993" y="3389191"/>
            <a:ext cx="8337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What is the meaning of binary?</a:t>
            </a:r>
            <a:endParaRPr lang="en-GB" sz="600" dirty="0"/>
          </a:p>
        </p:txBody>
      </p: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389076" y="4720608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226691" y="471344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484934" y="4693688"/>
            <a:ext cx="7526" cy="25616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825331" y="4723481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2398686" y="4456292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41" name="TextBox 140"/>
          <p:cNvSpPr txBox="1"/>
          <p:nvPr/>
        </p:nvSpPr>
        <p:spPr>
          <a:xfrm>
            <a:off x="1832295" y="4396105"/>
            <a:ext cx="11901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What is the difference between hardware and software? </a:t>
            </a:r>
            <a:endParaRPr lang="en-GB" sz="600" dirty="0"/>
          </a:p>
        </p:txBody>
      </p:sp>
      <p:sp>
        <p:nvSpPr>
          <p:cNvPr id="142" name="TextBox 141"/>
          <p:cNvSpPr txBox="1"/>
          <p:nvPr/>
        </p:nvSpPr>
        <p:spPr>
          <a:xfrm>
            <a:off x="4640809" y="4418867"/>
            <a:ext cx="8140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What is an input and output device? </a:t>
            </a:r>
            <a:endParaRPr lang="en-GB" sz="600" dirty="0"/>
          </a:p>
        </p:txBody>
      </p:sp>
      <p:sp>
        <p:nvSpPr>
          <p:cNvPr id="143" name="TextBox 142"/>
          <p:cNvSpPr txBox="1"/>
          <p:nvPr/>
        </p:nvSpPr>
        <p:spPr>
          <a:xfrm>
            <a:off x="2915746" y="4357415"/>
            <a:ext cx="657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What are the different types of memory? </a:t>
            </a:r>
            <a:endParaRPr lang="en-GB" sz="600" dirty="0"/>
          </a:p>
        </p:txBody>
      </p:sp>
      <p:sp>
        <p:nvSpPr>
          <p:cNvPr id="144" name="TextBox 143"/>
          <p:cNvSpPr txBox="1"/>
          <p:nvPr/>
        </p:nvSpPr>
        <p:spPr>
          <a:xfrm>
            <a:off x="3445046" y="4351845"/>
            <a:ext cx="739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Give examples of internal hardware</a:t>
            </a:r>
            <a:endParaRPr lang="en-GB" sz="600" dirty="0"/>
          </a:p>
        </p:txBody>
      </p: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56169" y="570257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999435" y="5759189"/>
            <a:ext cx="70385" cy="188152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792376" y="4730915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065237" y="5713251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71548" y="5720973"/>
            <a:ext cx="1615" cy="21759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429968" y="5720973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extBox 151"/>
          <p:cNvSpPr txBox="1"/>
          <p:nvPr/>
        </p:nvSpPr>
        <p:spPr>
          <a:xfrm>
            <a:off x="2598032" y="5380581"/>
            <a:ext cx="74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What are data types and operators? </a:t>
            </a:r>
            <a:endParaRPr lang="en-GB" sz="600" dirty="0"/>
          </a:p>
        </p:txBody>
      </p:sp>
      <p:sp>
        <p:nvSpPr>
          <p:cNvPr id="153" name="TextBox 152"/>
          <p:cNvSpPr txBox="1"/>
          <p:nvPr/>
        </p:nvSpPr>
        <p:spPr>
          <a:xfrm>
            <a:off x="3257901" y="5330749"/>
            <a:ext cx="556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What is an IF and ELSE statement?</a:t>
            </a:r>
            <a:endParaRPr lang="en-GB" sz="600" dirty="0"/>
          </a:p>
        </p:txBody>
      </p:sp>
      <p:sp>
        <p:nvSpPr>
          <p:cNvPr id="154" name="TextBox 153"/>
          <p:cNvSpPr txBox="1"/>
          <p:nvPr/>
        </p:nvSpPr>
        <p:spPr>
          <a:xfrm>
            <a:off x="3695508" y="5326818"/>
            <a:ext cx="476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What is a FOR loop?</a:t>
            </a:r>
            <a:endParaRPr lang="en-GB" sz="600" dirty="0"/>
          </a:p>
        </p:txBody>
      </p:sp>
      <p:sp>
        <p:nvSpPr>
          <p:cNvPr id="155" name="TextBox 154"/>
          <p:cNvSpPr txBox="1"/>
          <p:nvPr/>
        </p:nvSpPr>
        <p:spPr>
          <a:xfrm>
            <a:off x="4195341" y="5341885"/>
            <a:ext cx="476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What is a WHILE loop? </a:t>
            </a:r>
            <a:endParaRPr lang="en-GB" sz="600" dirty="0"/>
          </a:p>
        </p:txBody>
      </p:sp>
      <p:sp>
        <p:nvSpPr>
          <p:cNvPr id="156" name="TextBox 155"/>
          <p:cNvSpPr txBox="1"/>
          <p:nvPr/>
        </p:nvSpPr>
        <p:spPr>
          <a:xfrm>
            <a:off x="4021733" y="4362717"/>
            <a:ext cx="692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What is meant by computer systems</a:t>
            </a:r>
            <a:endParaRPr lang="en-GB" sz="600" dirty="0"/>
          </a:p>
        </p:txBody>
      </p:sp>
      <p:sp>
        <p:nvSpPr>
          <p:cNvPr id="157" name="TextBox 156"/>
          <p:cNvSpPr txBox="1"/>
          <p:nvPr/>
        </p:nvSpPr>
        <p:spPr>
          <a:xfrm>
            <a:off x="2151659" y="5380295"/>
            <a:ext cx="6910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What is a print function?</a:t>
            </a:r>
            <a:endParaRPr lang="en-GB" sz="600" dirty="0"/>
          </a:p>
        </p:txBody>
      </p: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60601" y="670408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491563" y="6667023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14737" y="667562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763789" y="670408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031669" y="6683348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xtBox 163"/>
          <p:cNvSpPr txBox="1"/>
          <p:nvPr/>
        </p:nvSpPr>
        <p:spPr>
          <a:xfrm>
            <a:off x="2254012" y="6402104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65" name="TextBox 164"/>
          <p:cNvSpPr txBox="1"/>
          <p:nvPr/>
        </p:nvSpPr>
        <p:spPr>
          <a:xfrm>
            <a:off x="2185723" y="6430986"/>
            <a:ext cx="118849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How do you add a lap counter?</a:t>
            </a:r>
            <a:endParaRPr lang="en-GB" sz="600" dirty="0"/>
          </a:p>
        </p:txBody>
      </p:sp>
      <p:sp>
        <p:nvSpPr>
          <p:cNvPr id="166" name="TextBox 165"/>
          <p:cNvSpPr txBox="1"/>
          <p:nvPr/>
        </p:nvSpPr>
        <p:spPr>
          <a:xfrm>
            <a:off x="3138848" y="6406471"/>
            <a:ext cx="6481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How do you add a score?</a:t>
            </a:r>
            <a:endParaRPr lang="en-GB" sz="600" dirty="0"/>
          </a:p>
        </p:txBody>
      </p:sp>
      <p:sp>
        <p:nvSpPr>
          <p:cNvPr id="167" name="TextBox 166"/>
          <p:cNvSpPr txBox="1"/>
          <p:nvPr/>
        </p:nvSpPr>
        <p:spPr>
          <a:xfrm>
            <a:off x="3583078" y="6340965"/>
            <a:ext cx="9509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How can you make a character drop an item?</a:t>
            </a:r>
            <a:endParaRPr lang="en-GB" sz="600" dirty="0"/>
          </a:p>
        </p:txBody>
      </p:sp>
      <p:sp>
        <p:nvSpPr>
          <p:cNvPr id="168" name="TextBox 167"/>
          <p:cNvSpPr txBox="1"/>
          <p:nvPr/>
        </p:nvSpPr>
        <p:spPr>
          <a:xfrm>
            <a:off x="4487590" y="6347000"/>
            <a:ext cx="8901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How can you get a character to move “forever”?</a:t>
            </a:r>
          </a:p>
          <a:p>
            <a:endParaRPr lang="en-GB" sz="600" dirty="0"/>
          </a:p>
        </p:txBody>
      </p:sp>
      <p:sp>
        <p:nvSpPr>
          <p:cNvPr id="169" name="TextBox 168"/>
          <p:cNvSpPr txBox="1"/>
          <p:nvPr/>
        </p:nvSpPr>
        <p:spPr>
          <a:xfrm>
            <a:off x="1670135" y="6348461"/>
            <a:ext cx="645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How do you add another character? </a:t>
            </a:r>
            <a:endParaRPr lang="en-GB" sz="600" dirty="0"/>
          </a:p>
        </p:txBody>
      </p:sp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722246" y="7789281"/>
            <a:ext cx="146703" cy="21686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351546" y="770062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3709758" y="7749597"/>
            <a:ext cx="96655" cy="17739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976245" y="7691853"/>
            <a:ext cx="87310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485950" y="769405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TextBox 175"/>
          <p:cNvSpPr txBox="1"/>
          <p:nvPr/>
        </p:nvSpPr>
        <p:spPr>
          <a:xfrm>
            <a:off x="1758088" y="7417283"/>
            <a:ext cx="816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What is cyber bullying and the effects of it?</a:t>
            </a:r>
            <a:endParaRPr lang="en-GB" sz="600" dirty="0"/>
          </a:p>
        </p:txBody>
      </p:sp>
      <p:sp>
        <p:nvSpPr>
          <p:cNvPr id="177" name="TextBox 176"/>
          <p:cNvSpPr txBox="1"/>
          <p:nvPr/>
        </p:nvSpPr>
        <p:spPr>
          <a:xfrm>
            <a:off x="2383846" y="7348250"/>
            <a:ext cx="67966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Why is it important to protect your personal information?</a:t>
            </a:r>
            <a:endParaRPr lang="en-GB" sz="600" dirty="0"/>
          </a:p>
        </p:txBody>
      </p:sp>
      <p:sp>
        <p:nvSpPr>
          <p:cNvPr id="178" name="TextBox 177"/>
          <p:cNvSpPr txBox="1"/>
          <p:nvPr/>
        </p:nvSpPr>
        <p:spPr>
          <a:xfrm>
            <a:off x="2931503" y="7345676"/>
            <a:ext cx="8938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What is social networking and how can people be bullied through it? </a:t>
            </a:r>
            <a:endParaRPr lang="en-GB" sz="600" dirty="0"/>
          </a:p>
        </p:txBody>
      </p:sp>
      <p:sp>
        <p:nvSpPr>
          <p:cNvPr id="179" name="TextBox 178"/>
          <p:cNvSpPr txBox="1"/>
          <p:nvPr/>
        </p:nvSpPr>
        <p:spPr>
          <a:xfrm>
            <a:off x="4329227" y="7440583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80" name="TextBox 179"/>
          <p:cNvSpPr txBox="1"/>
          <p:nvPr/>
        </p:nvSpPr>
        <p:spPr>
          <a:xfrm>
            <a:off x="3796567" y="7390422"/>
            <a:ext cx="10809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What can you do to prevent or stop bullying online? </a:t>
            </a:r>
            <a:endParaRPr lang="en-GB" sz="600" dirty="0"/>
          </a:p>
        </p:txBody>
      </p:sp>
      <p:sp>
        <p:nvSpPr>
          <p:cNvPr id="181" name="TextBox 180"/>
          <p:cNvSpPr txBox="1"/>
          <p:nvPr/>
        </p:nvSpPr>
        <p:spPr>
          <a:xfrm>
            <a:off x="1344106" y="7594468"/>
            <a:ext cx="476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What are chat rooms?</a:t>
            </a:r>
            <a:endParaRPr lang="en-GB" sz="600" dirty="0"/>
          </a:p>
        </p:txBody>
      </p:sp>
      <p:sp>
        <p:nvSpPr>
          <p:cNvPr id="183" name="Rectangle 182"/>
          <p:cNvSpPr/>
          <p:nvPr/>
        </p:nvSpPr>
        <p:spPr>
          <a:xfrm>
            <a:off x="74942" y="8915140"/>
            <a:ext cx="1061760" cy="95620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TOPIC 1: What is E-safety?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85" name="Rectangle 184"/>
          <p:cNvSpPr/>
          <p:nvPr/>
        </p:nvSpPr>
        <p:spPr>
          <a:xfrm>
            <a:off x="34650" y="5709609"/>
            <a:ext cx="1095882" cy="74228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1100" b="1" dirty="0" smtClean="0">
                <a:solidFill>
                  <a:schemeClr val="tx1"/>
                </a:solidFill>
              </a:rPr>
              <a:t>TOPIC 3: Python Programming </a:t>
            </a:r>
          </a:p>
          <a:p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93" name="Rectangle 192"/>
          <p:cNvSpPr/>
          <p:nvPr/>
        </p:nvSpPr>
        <p:spPr>
          <a:xfrm>
            <a:off x="24697" y="3553885"/>
            <a:ext cx="1115787" cy="808832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1100" b="1" dirty="0" smtClean="0">
                <a:solidFill>
                  <a:schemeClr val="tx1"/>
                </a:solidFill>
              </a:rPr>
              <a:t>TOPIC 5: What is data representation?</a:t>
            </a:r>
          </a:p>
          <a:p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4619406" y="7781341"/>
            <a:ext cx="908362" cy="49096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End of topic assessment 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5688103" y="7093635"/>
            <a:ext cx="1095882" cy="74228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1100" b="1" dirty="0" smtClean="0">
                <a:solidFill>
                  <a:schemeClr val="tx1"/>
                </a:solidFill>
              </a:rPr>
              <a:t>TOPIC 2: Scratch Programming</a:t>
            </a:r>
          </a:p>
          <a:p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4583187" y="5705193"/>
            <a:ext cx="908362" cy="49096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End of topic assessment </a:t>
            </a:r>
          </a:p>
        </p:txBody>
      </p:sp>
      <p:sp>
        <p:nvSpPr>
          <p:cNvPr id="114" name="Rectangle 113"/>
          <p:cNvSpPr/>
          <p:nvPr/>
        </p:nvSpPr>
        <p:spPr>
          <a:xfrm>
            <a:off x="5703267" y="4614560"/>
            <a:ext cx="1095882" cy="74228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1100" b="1" dirty="0" smtClean="0">
                <a:solidFill>
                  <a:schemeClr val="tx1"/>
                </a:solidFill>
              </a:rPr>
              <a:t>TOPIC </a:t>
            </a:r>
            <a:r>
              <a:rPr lang="en-GB" sz="1100" b="1" dirty="0">
                <a:solidFill>
                  <a:schemeClr val="tx1"/>
                </a:solidFill>
              </a:rPr>
              <a:t>4</a:t>
            </a:r>
            <a:r>
              <a:rPr lang="en-GB" sz="1100" b="1" dirty="0" smtClean="0">
                <a:solidFill>
                  <a:schemeClr val="tx1"/>
                </a:solidFill>
              </a:rPr>
              <a:t>: Computer Hardware &amp; Software</a:t>
            </a:r>
          </a:p>
          <a:p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34" name="Rectangle 133"/>
          <p:cNvSpPr/>
          <p:nvPr/>
        </p:nvSpPr>
        <p:spPr>
          <a:xfrm>
            <a:off x="745016" y="4460511"/>
            <a:ext cx="908362" cy="49096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End of topic assessment </a:t>
            </a:r>
          </a:p>
        </p:txBody>
      </p:sp>
      <p:sp>
        <p:nvSpPr>
          <p:cNvPr id="158" name="Rectangle 157"/>
          <p:cNvSpPr/>
          <p:nvPr/>
        </p:nvSpPr>
        <p:spPr>
          <a:xfrm>
            <a:off x="4640400" y="3897838"/>
            <a:ext cx="908362" cy="49096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End of topic assessment </a:t>
            </a:r>
          </a:p>
        </p:txBody>
      </p:sp>
      <p:sp>
        <p:nvSpPr>
          <p:cNvPr id="172" name="Rectangle 171"/>
          <p:cNvSpPr/>
          <p:nvPr/>
        </p:nvSpPr>
        <p:spPr>
          <a:xfrm>
            <a:off x="5672702" y="1799805"/>
            <a:ext cx="1115787" cy="808832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1100" b="1" dirty="0" smtClean="0">
                <a:solidFill>
                  <a:schemeClr val="tx1"/>
                </a:solidFill>
              </a:rPr>
              <a:t>TOPIC </a:t>
            </a:r>
            <a:r>
              <a:rPr lang="en-GB" sz="1100" b="1" dirty="0">
                <a:solidFill>
                  <a:schemeClr val="tx1"/>
                </a:solidFill>
              </a:rPr>
              <a:t>6</a:t>
            </a:r>
            <a:r>
              <a:rPr lang="en-GB" sz="1100" b="1" dirty="0" smtClean="0">
                <a:solidFill>
                  <a:schemeClr val="tx1"/>
                </a:solidFill>
              </a:rPr>
              <a:t>: </a:t>
            </a:r>
            <a:r>
              <a:rPr lang="en-GB" sz="1100" b="1" dirty="0" smtClean="0">
                <a:solidFill>
                  <a:schemeClr val="tx1"/>
                </a:solidFill>
              </a:rPr>
              <a:t>Python Programming </a:t>
            </a:r>
            <a:endParaRPr lang="en-GB" sz="1100" b="1" dirty="0" smtClean="0">
              <a:solidFill>
                <a:schemeClr val="tx1"/>
              </a:solidFill>
            </a:endParaRPr>
          </a:p>
          <a:p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82" name="Rectangle 181"/>
          <p:cNvSpPr/>
          <p:nvPr/>
        </p:nvSpPr>
        <p:spPr>
          <a:xfrm>
            <a:off x="1297023" y="3004384"/>
            <a:ext cx="908362" cy="49096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End of topic assessment </a:t>
            </a:r>
          </a:p>
        </p:txBody>
      </p:sp>
    </p:spTree>
    <p:extLst>
      <p:ext uri="{BB962C8B-B14F-4D97-AF65-F5344CB8AC3E}">
        <p14:creationId xmlns:p14="http://schemas.microsoft.com/office/powerpoint/2010/main" val="298335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533</TotalTime>
  <Words>454</Words>
  <Application>Microsoft Office PowerPoint</Application>
  <PresentationFormat>A4 Paper (210x297 mm)</PresentationFormat>
  <Paragraphs>73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Waltograph UI</vt:lpstr>
      <vt:lpstr>Office Theme</vt:lpstr>
      <vt:lpstr>The BHS Learning Journey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craig.brandwood</cp:lastModifiedBy>
  <cp:revision>50</cp:revision>
  <dcterms:created xsi:type="dcterms:W3CDTF">2019-07-02T10:31:49Z</dcterms:created>
  <dcterms:modified xsi:type="dcterms:W3CDTF">2022-03-14T13:33:54Z</dcterms:modified>
</cp:coreProperties>
</file>