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CC"/>
    <a:srgbClr val="F6F6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E1B12B-B4FC-4339-9ED9-6E0D5768A89C}" v="24" dt="2026-02-11T08:07:18.3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77" d="100"/>
          <a:sy n="77" d="100"/>
        </p:scale>
        <p:origin x="248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ke Gregson" userId="f527fa61-8798-4fc4-9cdf-8cbe631d03a2" providerId="ADAL" clId="{28F4B7B0-8B09-4018-BC8A-6FE39388C589}"/>
    <pc:docChg chg="modSld">
      <pc:chgData name="Luke Gregson" userId="f527fa61-8798-4fc4-9cdf-8cbe631d03a2" providerId="ADAL" clId="{28F4B7B0-8B09-4018-BC8A-6FE39388C589}" dt="2026-02-11T10:28:19.914" v="40" actId="20577"/>
      <pc:docMkLst>
        <pc:docMk/>
      </pc:docMkLst>
      <pc:sldChg chg="modSp mod">
        <pc:chgData name="Luke Gregson" userId="f527fa61-8798-4fc4-9cdf-8cbe631d03a2" providerId="ADAL" clId="{28F4B7B0-8B09-4018-BC8A-6FE39388C589}" dt="2026-02-11T10:28:19.914" v="40" actId="20577"/>
        <pc:sldMkLst>
          <pc:docMk/>
          <pc:sldMk cId="2983352342" sldId="256"/>
        </pc:sldMkLst>
        <pc:spChg chg="mod">
          <ac:chgData name="Luke Gregson" userId="f527fa61-8798-4fc4-9cdf-8cbe631d03a2" providerId="ADAL" clId="{28F4B7B0-8B09-4018-BC8A-6FE39388C589}" dt="2026-02-11T10:26:53.864" v="5" actId="20577"/>
          <ac:spMkLst>
            <pc:docMk/>
            <pc:sldMk cId="2983352342" sldId="256"/>
            <ac:spMk id="185" creationId="{00000000-0000-0000-0000-000000000000}"/>
          </ac:spMkLst>
        </pc:spChg>
        <pc:spChg chg="mod">
          <ac:chgData name="Luke Gregson" userId="f527fa61-8798-4fc4-9cdf-8cbe631d03a2" providerId="ADAL" clId="{28F4B7B0-8B09-4018-BC8A-6FE39388C589}" dt="2026-02-11T10:28:19.914" v="40" actId="20577"/>
          <ac:spMkLst>
            <pc:docMk/>
            <pc:sldMk cId="2983352342" sldId="256"/>
            <ac:spMk id="336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053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45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9478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905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495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362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358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419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412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304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421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FD676-D3C3-4AA9-9270-1CC973D195A6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946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6858000" cy="692801"/>
          </a:xfrm>
          <a:solidFill>
            <a:srgbClr val="9900CC"/>
          </a:solidFill>
        </p:spPr>
        <p:txBody>
          <a:bodyPr>
            <a:noAutofit/>
          </a:bodyPr>
          <a:lstStyle/>
          <a:p>
            <a:r>
              <a:rPr lang="en-GB" sz="4400" dirty="0">
                <a:solidFill>
                  <a:schemeClr val="bg1"/>
                </a:solidFill>
                <a:latin typeface="Waltograph UI" panose="03080602000000000000" pitchFamily="66" charset="0"/>
              </a:rPr>
              <a:t>The BHS Learning Journey</a:t>
            </a:r>
          </a:p>
        </p:txBody>
      </p:sp>
      <p:sp>
        <p:nvSpPr>
          <p:cNvPr id="248" name="AutoShape 2" descr="Image result for road carto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50" name="Picture 24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287118" y="6915048"/>
            <a:ext cx="6550025" cy="2446346"/>
          </a:xfrm>
          <a:prstGeom prst="rect">
            <a:avLst/>
          </a:prstGeom>
        </p:spPr>
      </p:pic>
      <p:pic>
        <p:nvPicPr>
          <p:cNvPr id="251" name="Picture 25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607" y="3933022"/>
            <a:ext cx="6510320" cy="2446346"/>
          </a:xfrm>
          <a:prstGeom prst="rect">
            <a:avLst/>
          </a:prstGeom>
        </p:spPr>
      </p:pic>
      <p:pic>
        <p:nvPicPr>
          <p:cNvPr id="253" name="Picture 25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287118" y="5950617"/>
            <a:ext cx="2471320" cy="1469979"/>
          </a:xfrm>
          <a:prstGeom prst="rect">
            <a:avLst/>
          </a:prstGeom>
        </p:spPr>
      </p:pic>
      <p:pic>
        <p:nvPicPr>
          <p:cNvPr id="254" name="Picture 25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5790" y="2968848"/>
            <a:ext cx="2152692" cy="1440794"/>
          </a:xfrm>
          <a:prstGeom prst="rect">
            <a:avLst/>
          </a:prstGeom>
        </p:spPr>
      </p:pic>
      <p:sp>
        <p:nvSpPr>
          <p:cNvPr id="256" name="Oval 255"/>
          <p:cNvSpPr/>
          <p:nvPr/>
        </p:nvSpPr>
        <p:spPr>
          <a:xfrm>
            <a:off x="5672702" y="8779459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Transition Process begins </a:t>
            </a:r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4092139" y="8469040"/>
            <a:ext cx="1758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Meet our teaching, support staff, pastoral leaders</a:t>
            </a:r>
          </a:p>
          <a:p>
            <a:pPr algn="ctr"/>
            <a:r>
              <a:rPr lang="en-US" sz="800" dirty="0"/>
              <a:t> and SLT</a:t>
            </a:r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2605932" y="9420811"/>
            <a:ext cx="14974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Learn about our ethos and what it looks like in practice</a:t>
            </a:r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4218325" y="9414899"/>
            <a:ext cx="15614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Meet our Head Boy and Girl and Senior prefect team</a:t>
            </a:r>
          </a:p>
        </p:txBody>
      </p:sp>
      <p:sp>
        <p:nvSpPr>
          <p:cNvPr id="260" name="TextBox 259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3028452" y="8454110"/>
            <a:ext cx="113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Start to embed an enthusiasm and thirst for learning</a:t>
            </a:r>
          </a:p>
        </p:txBody>
      </p:sp>
      <p:sp>
        <p:nvSpPr>
          <p:cNvPr id="262" name="Oval 261"/>
          <p:cNvSpPr/>
          <p:nvPr/>
        </p:nvSpPr>
        <p:spPr>
          <a:xfrm>
            <a:off x="921806" y="8285715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7 Autumn Term 1</a:t>
            </a:r>
          </a:p>
        </p:txBody>
      </p:sp>
      <p:sp>
        <p:nvSpPr>
          <p:cNvPr id="273" name="Oval 272"/>
          <p:cNvSpPr/>
          <p:nvPr/>
        </p:nvSpPr>
        <p:spPr>
          <a:xfrm>
            <a:off x="5414373" y="6914727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7 Autumn Term 2</a:t>
            </a:r>
          </a:p>
        </p:txBody>
      </p:sp>
      <p:sp>
        <p:nvSpPr>
          <p:cNvPr id="288" name="Rectangle 287"/>
          <p:cNvSpPr/>
          <p:nvPr/>
        </p:nvSpPr>
        <p:spPr>
          <a:xfrm>
            <a:off x="4722459" y="7565623"/>
            <a:ext cx="806161" cy="612031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</a:rPr>
              <a:t>Assessed piece: </a:t>
            </a:r>
          </a:p>
          <a:p>
            <a:pPr algn="ctr"/>
            <a:r>
              <a:rPr lang="en-GB" sz="800" b="1" dirty="0">
                <a:solidFill>
                  <a:schemeClr val="tx1"/>
                </a:solidFill>
              </a:rPr>
              <a:t>Digital literacy form </a:t>
            </a:r>
          </a:p>
        </p:txBody>
      </p:sp>
      <p:sp>
        <p:nvSpPr>
          <p:cNvPr id="296" name="Oval 295"/>
          <p:cNvSpPr/>
          <p:nvPr/>
        </p:nvSpPr>
        <p:spPr>
          <a:xfrm>
            <a:off x="883496" y="5554050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7 Spring Term 1</a:t>
            </a:r>
          </a:p>
        </p:txBody>
      </p:sp>
      <p:sp>
        <p:nvSpPr>
          <p:cNvPr id="298" name="Rectangle 297"/>
          <p:cNvSpPr/>
          <p:nvPr/>
        </p:nvSpPr>
        <p:spPr>
          <a:xfrm>
            <a:off x="640291" y="6672391"/>
            <a:ext cx="1428229" cy="490963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</a:rPr>
              <a:t>End of topic assessment:</a:t>
            </a:r>
          </a:p>
          <a:p>
            <a:pPr algn="ctr"/>
            <a:r>
              <a:rPr lang="en-GB" sz="800" b="1" dirty="0">
                <a:solidFill>
                  <a:schemeClr val="tx1"/>
                </a:solidFill>
              </a:rPr>
              <a:t>E-Safety Google quiz </a:t>
            </a:r>
          </a:p>
        </p:txBody>
      </p:sp>
      <p:sp>
        <p:nvSpPr>
          <p:cNvPr id="299" name="Oval 298"/>
          <p:cNvSpPr/>
          <p:nvPr/>
        </p:nvSpPr>
        <p:spPr>
          <a:xfrm>
            <a:off x="4770536" y="4792456"/>
            <a:ext cx="1185298" cy="821430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7 Spring Term 2</a:t>
            </a:r>
          </a:p>
        </p:txBody>
      </p:sp>
      <p:sp>
        <p:nvSpPr>
          <p:cNvPr id="301" name="Rectangle 300"/>
          <p:cNvSpPr/>
          <p:nvPr/>
        </p:nvSpPr>
        <p:spPr>
          <a:xfrm>
            <a:off x="5848646" y="5306705"/>
            <a:ext cx="818281" cy="765310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</a:rPr>
              <a:t>Assessed piece: </a:t>
            </a:r>
          </a:p>
          <a:p>
            <a:pPr algn="ctr"/>
            <a:r>
              <a:rPr lang="en-GB" sz="800" b="1" dirty="0">
                <a:solidFill>
                  <a:schemeClr val="tx1"/>
                </a:solidFill>
              </a:rPr>
              <a:t>Hardware &amp; Software assessment</a:t>
            </a:r>
          </a:p>
        </p:txBody>
      </p:sp>
      <p:sp>
        <p:nvSpPr>
          <p:cNvPr id="302" name="Oval 301"/>
          <p:cNvSpPr/>
          <p:nvPr/>
        </p:nvSpPr>
        <p:spPr>
          <a:xfrm>
            <a:off x="1013900" y="3595968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7 Summer Term 1</a:t>
            </a:r>
          </a:p>
        </p:txBody>
      </p:sp>
      <p:pic>
        <p:nvPicPr>
          <p:cNvPr id="306" name="Picture 305"/>
          <p:cNvPicPr>
            <a:picLocks noChangeAspect="1"/>
          </p:cNvPicPr>
          <p:nvPr/>
        </p:nvPicPr>
        <p:blipFill rotWithShape="1">
          <a:blip r:embed="rId4"/>
          <a:srcRect t="20183"/>
          <a:stretch/>
        </p:blipFill>
        <p:spPr>
          <a:xfrm>
            <a:off x="44328" y="1974235"/>
            <a:ext cx="5591175" cy="1436886"/>
          </a:xfrm>
          <a:prstGeom prst="rect">
            <a:avLst/>
          </a:prstGeom>
        </p:spPr>
      </p:pic>
      <p:sp>
        <p:nvSpPr>
          <p:cNvPr id="303" name="Oval 302"/>
          <p:cNvSpPr/>
          <p:nvPr/>
        </p:nvSpPr>
        <p:spPr>
          <a:xfrm>
            <a:off x="4806381" y="2561527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7 Summer Term 2</a:t>
            </a:r>
          </a:p>
        </p:txBody>
      </p:sp>
      <p:sp>
        <p:nvSpPr>
          <p:cNvPr id="308" name="Rectangle 307"/>
          <p:cNvSpPr/>
          <p:nvPr/>
        </p:nvSpPr>
        <p:spPr>
          <a:xfrm>
            <a:off x="4371681" y="989101"/>
            <a:ext cx="90329" cy="10586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7" name="Pentagon 306"/>
          <p:cNvSpPr/>
          <p:nvPr/>
        </p:nvSpPr>
        <p:spPr>
          <a:xfrm>
            <a:off x="4242819" y="1087296"/>
            <a:ext cx="1216512" cy="329988"/>
          </a:xfrm>
          <a:prstGeom prst="homePlate">
            <a:avLst/>
          </a:prstGeom>
          <a:solidFill>
            <a:srgbClr val="9900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/>
              <a:t>Year 8 this way!</a:t>
            </a:r>
          </a:p>
        </p:txBody>
      </p:sp>
      <p:sp>
        <p:nvSpPr>
          <p:cNvPr id="321" name="Rectangle 320"/>
          <p:cNvSpPr/>
          <p:nvPr/>
        </p:nvSpPr>
        <p:spPr>
          <a:xfrm>
            <a:off x="5621498" y="3399150"/>
            <a:ext cx="860684" cy="545590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800" b="1" dirty="0">
                <a:solidFill>
                  <a:schemeClr val="tx1"/>
                </a:solidFill>
              </a:rPr>
              <a:t>Assessed piece: Blackpool Kiosk</a:t>
            </a:r>
          </a:p>
        </p:txBody>
      </p:sp>
      <p:sp>
        <p:nvSpPr>
          <p:cNvPr id="336" name="Oval 335"/>
          <p:cNvSpPr/>
          <p:nvPr/>
        </p:nvSpPr>
        <p:spPr>
          <a:xfrm>
            <a:off x="2353609" y="1676211"/>
            <a:ext cx="1272055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End of Year Assessment: Digital Literacy task </a:t>
            </a:r>
          </a:p>
        </p:txBody>
      </p:sp>
      <p:sp>
        <p:nvSpPr>
          <p:cNvPr id="339" name="TextBox 338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2620172" y="2501770"/>
            <a:ext cx="156145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Sequencing 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3911947" y="2530862"/>
            <a:ext cx="47689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800" dirty="0"/>
          </a:p>
        </p:txBody>
      </p:sp>
      <p:sp>
        <p:nvSpPr>
          <p:cNvPr id="120" name="TextBox 119"/>
          <p:cNvSpPr txBox="1"/>
          <p:nvPr/>
        </p:nvSpPr>
        <p:spPr>
          <a:xfrm>
            <a:off x="4452590" y="2530862"/>
            <a:ext cx="47689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800" dirty="0"/>
          </a:p>
        </p:txBody>
      </p: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830600" y="3765446"/>
            <a:ext cx="0" cy="247403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627467" y="2758686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783243" y="3710280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441056" y="2780705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TextBox 129"/>
          <p:cNvSpPr txBox="1"/>
          <p:nvPr/>
        </p:nvSpPr>
        <p:spPr>
          <a:xfrm>
            <a:off x="2315373" y="3492846"/>
            <a:ext cx="8849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Client and client brief 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3024004" y="3454178"/>
            <a:ext cx="11852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Mood boards and mind maps</a:t>
            </a:r>
          </a:p>
        </p:txBody>
      </p:sp>
      <p:sp>
        <p:nvSpPr>
          <p:cNvPr id="153" name="TextBox 152"/>
          <p:cNvSpPr txBox="1"/>
          <p:nvPr/>
        </p:nvSpPr>
        <p:spPr>
          <a:xfrm>
            <a:off x="3247482" y="5341885"/>
            <a:ext cx="47689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800" dirty="0"/>
          </a:p>
        </p:txBody>
      </p:sp>
      <p:cxnSp>
        <p:nvCxnSpPr>
          <p:cNvPr id="160" name="Straight Connector 159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605253" y="6691734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438986" y="6676595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095406" y="6676595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TextBox 163"/>
          <p:cNvSpPr txBox="1"/>
          <p:nvPr/>
        </p:nvSpPr>
        <p:spPr>
          <a:xfrm>
            <a:off x="2254012" y="6402104"/>
            <a:ext cx="47689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800" dirty="0"/>
          </a:p>
        </p:txBody>
      </p:sp>
      <p:sp>
        <p:nvSpPr>
          <p:cNvPr id="165" name="TextBox 164"/>
          <p:cNvSpPr txBox="1"/>
          <p:nvPr/>
        </p:nvSpPr>
        <p:spPr>
          <a:xfrm>
            <a:off x="3090796" y="6393258"/>
            <a:ext cx="7253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Data Protection</a:t>
            </a:r>
          </a:p>
        </p:txBody>
      </p:sp>
      <p:sp>
        <p:nvSpPr>
          <p:cNvPr id="166" name="TextBox 165"/>
          <p:cNvSpPr txBox="1"/>
          <p:nvPr/>
        </p:nvSpPr>
        <p:spPr>
          <a:xfrm>
            <a:off x="2330946" y="7464519"/>
            <a:ext cx="7606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Word </a:t>
            </a:r>
          </a:p>
        </p:txBody>
      </p:sp>
      <p:sp>
        <p:nvSpPr>
          <p:cNvPr id="167" name="TextBox 166"/>
          <p:cNvSpPr txBox="1"/>
          <p:nvPr/>
        </p:nvSpPr>
        <p:spPr>
          <a:xfrm>
            <a:off x="4805548" y="6547101"/>
            <a:ext cx="95091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Cyber Bullying </a:t>
            </a:r>
          </a:p>
        </p:txBody>
      </p: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1904466" y="7725356"/>
            <a:ext cx="116146" cy="260024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472586" y="7691987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5299860" y="6758519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054538" y="7728820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Connector 174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729268" y="7682737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" name="TextBox 175"/>
          <p:cNvSpPr txBox="1"/>
          <p:nvPr/>
        </p:nvSpPr>
        <p:spPr>
          <a:xfrm>
            <a:off x="4398551" y="6326428"/>
            <a:ext cx="8168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Spotting Threats </a:t>
            </a:r>
          </a:p>
        </p:txBody>
      </p:sp>
      <p:sp>
        <p:nvSpPr>
          <p:cNvPr id="179" name="TextBox 178"/>
          <p:cNvSpPr txBox="1"/>
          <p:nvPr/>
        </p:nvSpPr>
        <p:spPr>
          <a:xfrm>
            <a:off x="2150570" y="7464519"/>
            <a:ext cx="47689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800" dirty="0"/>
          </a:p>
        </p:txBody>
      </p:sp>
      <p:sp>
        <p:nvSpPr>
          <p:cNvPr id="180" name="TextBox 179"/>
          <p:cNvSpPr txBox="1"/>
          <p:nvPr/>
        </p:nvSpPr>
        <p:spPr>
          <a:xfrm>
            <a:off x="3758785" y="6354615"/>
            <a:ext cx="7832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Responsible use </a:t>
            </a:r>
          </a:p>
        </p:txBody>
      </p:sp>
      <p:sp>
        <p:nvSpPr>
          <p:cNvPr id="181" name="TextBox 180"/>
          <p:cNvSpPr txBox="1"/>
          <p:nvPr/>
        </p:nvSpPr>
        <p:spPr>
          <a:xfrm>
            <a:off x="3873416" y="7514446"/>
            <a:ext cx="4153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Email</a:t>
            </a:r>
          </a:p>
          <a:p>
            <a:endParaRPr lang="en-GB" sz="800" dirty="0"/>
          </a:p>
        </p:txBody>
      </p:sp>
      <p:sp>
        <p:nvSpPr>
          <p:cNvPr id="183" name="Rectangle 182"/>
          <p:cNvSpPr/>
          <p:nvPr/>
        </p:nvSpPr>
        <p:spPr>
          <a:xfrm>
            <a:off x="257051" y="7374136"/>
            <a:ext cx="1185298" cy="612031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TOPIC 1:</a:t>
            </a:r>
          </a:p>
          <a:p>
            <a:pPr algn="ctr"/>
            <a:r>
              <a:rPr lang="en-GB" sz="1200" b="1" dirty="0">
                <a:solidFill>
                  <a:schemeClr val="tx1"/>
                </a:solidFill>
              </a:rPr>
              <a:t>Digital Literacy 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185" name="Rectangle 184"/>
          <p:cNvSpPr/>
          <p:nvPr/>
        </p:nvSpPr>
        <p:spPr>
          <a:xfrm>
            <a:off x="5682180" y="6310758"/>
            <a:ext cx="1095882" cy="453021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b="1" dirty="0">
              <a:solidFill>
                <a:schemeClr val="tx1"/>
              </a:solidFill>
            </a:endParaRPr>
          </a:p>
          <a:p>
            <a:pPr algn="ctr"/>
            <a:r>
              <a:rPr lang="en-GB" sz="1100" b="1" dirty="0">
                <a:solidFill>
                  <a:schemeClr val="tx1"/>
                </a:solidFill>
              </a:rPr>
              <a:t>TOPIC 2: E-Safety </a:t>
            </a:r>
          </a:p>
          <a:p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192" name="Rectangle 191"/>
          <p:cNvSpPr/>
          <p:nvPr/>
        </p:nvSpPr>
        <p:spPr>
          <a:xfrm>
            <a:off x="92053" y="4511155"/>
            <a:ext cx="1571431" cy="365067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800" b="1" dirty="0">
                <a:solidFill>
                  <a:schemeClr val="tx1"/>
                </a:solidFill>
              </a:rPr>
              <a:t>Assessed piece: Dealing with large data sets </a:t>
            </a:r>
          </a:p>
        </p:txBody>
      </p:sp>
      <p:sp>
        <p:nvSpPr>
          <p:cNvPr id="193" name="Rectangle 192"/>
          <p:cNvSpPr/>
          <p:nvPr/>
        </p:nvSpPr>
        <p:spPr>
          <a:xfrm>
            <a:off x="44328" y="3497547"/>
            <a:ext cx="1095476" cy="547349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TOPIC 5:  Blackpool Project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A86E7D36-A0EB-4F99-A2F4-EC3332B96894}"/>
              </a:ext>
            </a:extLst>
          </p:cNvPr>
          <p:cNvSpPr txBox="1"/>
          <p:nvPr/>
        </p:nvSpPr>
        <p:spPr>
          <a:xfrm>
            <a:off x="3045060" y="7474371"/>
            <a:ext cx="81683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PowerPoint  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129BE2B6-5EBE-4371-9FD7-FC7166D7C25F}"/>
              </a:ext>
            </a:extLst>
          </p:cNvPr>
          <p:cNvSpPr txBox="1"/>
          <p:nvPr/>
        </p:nvSpPr>
        <p:spPr>
          <a:xfrm>
            <a:off x="1550769" y="7397421"/>
            <a:ext cx="6544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File Creation </a:t>
            </a: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1A669146-D181-4E3B-81F0-E481665D8BFF}"/>
              </a:ext>
            </a:extLst>
          </p:cNvPr>
          <p:cNvSpPr txBox="1"/>
          <p:nvPr/>
        </p:nvSpPr>
        <p:spPr>
          <a:xfrm>
            <a:off x="3636116" y="2484919"/>
            <a:ext cx="156145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Programming concepts </a:t>
            </a:r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3881A8C5-62D3-4C1E-8145-9011A71E1DD8}"/>
              </a:ext>
            </a:extLst>
          </p:cNvPr>
          <p:cNvCxnSpPr>
            <a:cxnSpLocks/>
          </p:cNvCxnSpPr>
          <p:nvPr/>
        </p:nvCxnSpPr>
        <p:spPr>
          <a:xfrm flipV="1">
            <a:off x="2300543" y="5715363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>
            <a:extLst>
              <a:ext uri="{FF2B5EF4-FFF2-40B4-BE49-F238E27FC236}">
                <a16:creationId xmlns:a16="http://schemas.microsoft.com/office/drawing/2014/main" id="{3F67FCA4-652B-4C52-8493-98635BACD435}"/>
              </a:ext>
            </a:extLst>
          </p:cNvPr>
          <p:cNvSpPr txBox="1"/>
          <p:nvPr/>
        </p:nvSpPr>
        <p:spPr>
          <a:xfrm>
            <a:off x="1992349" y="5437673"/>
            <a:ext cx="72252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Hardware</a:t>
            </a:r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55B7240F-2085-4FD1-A130-E1D5340D52BE}"/>
              </a:ext>
            </a:extLst>
          </p:cNvPr>
          <p:cNvCxnSpPr>
            <a:cxnSpLocks/>
          </p:cNvCxnSpPr>
          <p:nvPr/>
        </p:nvCxnSpPr>
        <p:spPr>
          <a:xfrm flipV="1">
            <a:off x="3575676" y="5715363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14C08C18-7528-46F4-8076-5E58BB6B06C9}"/>
              </a:ext>
            </a:extLst>
          </p:cNvPr>
          <p:cNvSpPr txBox="1"/>
          <p:nvPr/>
        </p:nvSpPr>
        <p:spPr>
          <a:xfrm>
            <a:off x="3325010" y="5399558"/>
            <a:ext cx="7225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Storage devices  </a:t>
            </a:r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170D65CF-D365-46F9-B68E-559EA46C8215}"/>
              </a:ext>
            </a:extLst>
          </p:cNvPr>
          <p:cNvCxnSpPr>
            <a:cxnSpLocks/>
          </p:cNvCxnSpPr>
          <p:nvPr/>
        </p:nvCxnSpPr>
        <p:spPr>
          <a:xfrm flipV="1">
            <a:off x="4675618" y="4730342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>
            <a:extLst>
              <a:ext uri="{FF2B5EF4-FFF2-40B4-BE49-F238E27FC236}">
                <a16:creationId xmlns:a16="http://schemas.microsoft.com/office/drawing/2014/main" id="{004CCFBF-903E-43EB-A91B-C04C98650A06}"/>
              </a:ext>
            </a:extLst>
          </p:cNvPr>
          <p:cNvSpPr txBox="1"/>
          <p:nvPr/>
        </p:nvSpPr>
        <p:spPr>
          <a:xfrm>
            <a:off x="4435288" y="4379869"/>
            <a:ext cx="7225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Formatting excel </a:t>
            </a:r>
          </a:p>
        </p:txBody>
      </p: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D29D23AB-C196-4CCA-A559-72398FF061A8}"/>
              </a:ext>
            </a:extLst>
          </p:cNvPr>
          <p:cNvCxnSpPr>
            <a:cxnSpLocks/>
          </p:cNvCxnSpPr>
          <p:nvPr/>
        </p:nvCxnSpPr>
        <p:spPr>
          <a:xfrm flipV="1">
            <a:off x="3244201" y="4710509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52E9D034-E8EE-450E-81D6-7D66E930CF07}"/>
              </a:ext>
            </a:extLst>
          </p:cNvPr>
          <p:cNvSpPr txBox="1"/>
          <p:nvPr/>
        </p:nvSpPr>
        <p:spPr>
          <a:xfrm>
            <a:off x="3007131" y="4443060"/>
            <a:ext cx="106764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Tables 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B9701A2-A0D7-5D95-B318-43629E296EE1}"/>
              </a:ext>
            </a:extLst>
          </p:cNvPr>
          <p:cNvCxnSpPr>
            <a:cxnSpLocks/>
          </p:cNvCxnSpPr>
          <p:nvPr/>
        </p:nvCxnSpPr>
        <p:spPr>
          <a:xfrm flipV="1">
            <a:off x="4533692" y="7718703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C4D9CD2F-E674-C6C1-F3C5-84727F638747}"/>
              </a:ext>
            </a:extLst>
          </p:cNvPr>
          <p:cNvSpPr txBox="1"/>
          <p:nvPr/>
        </p:nvSpPr>
        <p:spPr>
          <a:xfrm>
            <a:off x="4333704" y="7516420"/>
            <a:ext cx="68335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skills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8A5D02E-1EAD-29D5-4B2D-0452ECEEBB16}"/>
              </a:ext>
            </a:extLst>
          </p:cNvPr>
          <p:cNvCxnSpPr>
            <a:cxnSpLocks/>
          </p:cNvCxnSpPr>
          <p:nvPr/>
        </p:nvCxnSpPr>
        <p:spPr>
          <a:xfrm flipV="1">
            <a:off x="2661340" y="6731812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AB71E053-E994-35B7-D2EE-0D3F2D18ECF9}"/>
              </a:ext>
            </a:extLst>
          </p:cNvPr>
          <p:cNvSpPr txBox="1"/>
          <p:nvPr/>
        </p:nvSpPr>
        <p:spPr>
          <a:xfrm>
            <a:off x="2303824" y="6371297"/>
            <a:ext cx="7253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Digital Footprint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1D16CDC-6045-C6CA-EFB4-DC9C2675435A}"/>
              </a:ext>
            </a:extLst>
          </p:cNvPr>
          <p:cNvSpPr/>
          <p:nvPr/>
        </p:nvSpPr>
        <p:spPr>
          <a:xfrm>
            <a:off x="97451" y="5184702"/>
            <a:ext cx="1050237" cy="643845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b="1" dirty="0">
              <a:solidFill>
                <a:schemeClr val="tx1"/>
              </a:solidFill>
            </a:endParaRPr>
          </a:p>
          <a:p>
            <a:pPr algn="ctr"/>
            <a:r>
              <a:rPr lang="en-GB" sz="1100" b="1" dirty="0">
                <a:solidFill>
                  <a:schemeClr val="tx1"/>
                </a:solidFill>
              </a:rPr>
              <a:t>TOPIC 3: Hardware &amp; Software </a:t>
            </a:r>
          </a:p>
          <a:p>
            <a:endParaRPr lang="en-GB" sz="1200" dirty="0">
              <a:solidFill>
                <a:schemeClr val="tx1"/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988719A-662F-6110-46B4-1024F2F73962}"/>
              </a:ext>
            </a:extLst>
          </p:cNvPr>
          <p:cNvCxnSpPr>
            <a:cxnSpLocks/>
          </p:cNvCxnSpPr>
          <p:nvPr/>
        </p:nvCxnSpPr>
        <p:spPr>
          <a:xfrm flipV="1">
            <a:off x="2826564" y="5729564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C5AC88D0-A4F5-7746-1E8B-470CDCFE1DC1}"/>
              </a:ext>
            </a:extLst>
          </p:cNvPr>
          <p:cNvSpPr txBox="1"/>
          <p:nvPr/>
        </p:nvSpPr>
        <p:spPr>
          <a:xfrm>
            <a:off x="2534363" y="5453065"/>
            <a:ext cx="7225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Computer components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BA22210-9A6C-221D-CFF8-10FDE9D933A6}"/>
              </a:ext>
            </a:extLst>
          </p:cNvPr>
          <p:cNvCxnSpPr>
            <a:cxnSpLocks/>
          </p:cNvCxnSpPr>
          <p:nvPr/>
        </p:nvCxnSpPr>
        <p:spPr>
          <a:xfrm flipV="1">
            <a:off x="4257909" y="5729564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CF1F3A95-EA3B-8113-6141-DD0444372C20}"/>
              </a:ext>
            </a:extLst>
          </p:cNvPr>
          <p:cNvSpPr txBox="1"/>
          <p:nvPr/>
        </p:nvSpPr>
        <p:spPr>
          <a:xfrm>
            <a:off x="4017363" y="5490462"/>
            <a:ext cx="72252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Software 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7DE2F5C-AAD7-3D4E-20C6-A75C52FF3D92}"/>
              </a:ext>
            </a:extLst>
          </p:cNvPr>
          <p:cNvSpPr/>
          <p:nvPr/>
        </p:nvSpPr>
        <p:spPr>
          <a:xfrm>
            <a:off x="5587357" y="4257071"/>
            <a:ext cx="1050237" cy="643845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b="1" dirty="0">
              <a:solidFill>
                <a:schemeClr val="tx1"/>
              </a:solidFill>
            </a:endParaRPr>
          </a:p>
          <a:p>
            <a:pPr algn="ctr"/>
            <a:r>
              <a:rPr lang="en-GB" sz="1100" b="1" dirty="0">
                <a:solidFill>
                  <a:schemeClr val="tx1"/>
                </a:solidFill>
              </a:rPr>
              <a:t>TOPIC 4:Excel </a:t>
            </a:r>
          </a:p>
          <a:p>
            <a:endParaRPr lang="en-GB" sz="1200" dirty="0">
              <a:solidFill>
                <a:schemeClr val="tx1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40B576C-4B58-708F-1D33-9888474758BF}"/>
              </a:ext>
            </a:extLst>
          </p:cNvPr>
          <p:cNvCxnSpPr>
            <a:cxnSpLocks/>
          </p:cNvCxnSpPr>
          <p:nvPr/>
        </p:nvCxnSpPr>
        <p:spPr>
          <a:xfrm flipV="1">
            <a:off x="3995640" y="4730342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C3EDDE8F-F9BE-A80D-E785-462FDAE2228D}"/>
              </a:ext>
            </a:extLst>
          </p:cNvPr>
          <p:cNvSpPr txBox="1"/>
          <p:nvPr/>
        </p:nvSpPr>
        <p:spPr>
          <a:xfrm>
            <a:off x="3657372" y="4407612"/>
            <a:ext cx="72252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Formulas 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7A8B1F3-7495-4EF2-E7F6-40F4DE65462D}"/>
              </a:ext>
            </a:extLst>
          </p:cNvPr>
          <p:cNvCxnSpPr>
            <a:cxnSpLocks/>
          </p:cNvCxnSpPr>
          <p:nvPr/>
        </p:nvCxnSpPr>
        <p:spPr>
          <a:xfrm flipV="1">
            <a:off x="2671770" y="4710509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CAEDDABF-EB01-F44A-6C9F-C09A88805FB8}"/>
              </a:ext>
            </a:extLst>
          </p:cNvPr>
          <p:cNvSpPr txBox="1"/>
          <p:nvPr/>
        </p:nvSpPr>
        <p:spPr>
          <a:xfrm>
            <a:off x="2421695" y="4482437"/>
            <a:ext cx="106764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Graphs  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B42D1D8-A088-ADAC-3781-11C859920643}"/>
              </a:ext>
            </a:extLst>
          </p:cNvPr>
          <p:cNvCxnSpPr>
            <a:cxnSpLocks/>
          </p:cNvCxnSpPr>
          <p:nvPr/>
        </p:nvCxnSpPr>
        <p:spPr>
          <a:xfrm flipV="1">
            <a:off x="3575676" y="3771221"/>
            <a:ext cx="0" cy="247403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4A6B56CB-9E66-93AC-0739-ECE9A2425F9A}"/>
              </a:ext>
            </a:extLst>
          </p:cNvPr>
          <p:cNvSpPr txBox="1"/>
          <p:nvPr/>
        </p:nvSpPr>
        <p:spPr>
          <a:xfrm>
            <a:off x="4177888" y="3443887"/>
            <a:ext cx="11852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Hyperlinks and image editing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0CA9754-C074-6298-BBC2-AB1891B317CF}"/>
              </a:ext>
            </a:extLst>
          </p:cNvPr>
          <p:cNvSpPr/>
          <p:nvPr/>
        </p:nvSpPr>
        <p:spPr>
          <a:xfrm>
            <a:off x="5399030" y="1945776"/>
            <a:ext cx="1095476" cy="547349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TOPIC 6:  Scratch</a:t>
            </a:r>
            <a:endParaRPr lang="en-GB" sz="1200" dirty="0">
              <a:solidFill>
                <a:schemeClr val="tx1"/>
              </a:solidFill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E013406-ECA1-3E17-1719-1C683A799D9C}"/>
              </a:ext>
            </a:extLst>
          </p:cNvPr>
          <p:cNvCxnSpPr>
            <a:cxnSpLocks/>
          </p:cNvCxnSpPr>
          <p:nvPr/>
        </p:nvCxnSpPr>
        <p:spPr>
          <a:xfrm flipV="1">
            <a:off x="3453475" y="2757497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3F23EEA9-3F41-FA0A-D3F7-88A41455A0ED}"/>
              </a:ext>
            </a:extLst>
          </p:cNvPr>
          <p:cNvSpPr txBox="1"/>
          <p:nvPr/>
        </p:nvSpPr>
        <p:spPr>
          <a:xfrm>
            <a:off x="1825203" y="2516316"/>
            <a:ext cx="156145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Variables  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BB47D287-2913-CAFE-2184-54044A2FFD8C}"/>
              </a:ext>
            </a:extLst>
          </p:cNvPr>
          <p:cNvCxnSpPr>
            <a:cxnSpLocks/>
          </p:cNvCxnSpPr>
          <p:nvPr/>
        </p:nvCxnSpPr>
        <p:spPr>
          <a:xfrm flipV="1">
            <a:off x="1924760" y="2797168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445D0F02-1B7E-30D5-9D71-4599FF5F162B}"/>
              </a:ext>
            </a:extLst>
          </p:cNvPr>
          <p:cNvSpPr txBox="1"/>
          <p:nvPr/>
        </p:nvSpPr>
        <p:spPr>
          <a:xfrm>
            <a:off x="1174378" y="2519323"/>
            <a:ext cx="156145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Selection  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8830136-BCD7-6243-D995-623222F5B783}"/>
              </a:ext>
            </a:extLst>
          </p:cNvPr>
          <p:cNvSpPr/>
          <p:nvPr/>
        </p:nvSpPr>
        <p:spPr>
          <a:xfrm>
            <a:off x="435979" y="2660526"/>
            <a:ext cx="860684" cy="545590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800" b="1" dirty="0">
                <a:solidFill>
                  <a:schemeClr val="tx1"/>
                </a:solidFill>
              </a:rPr>
              <a:t>Assessed piece:</a:t>
            </a:r>
          </a:p>
          <a:p>
            <a:r>
              <a:rPr lang="en-GB" sz="800" b="1" dirty="0">
                <a:solidFill>
                  <a:schemeClr val="tx1"/>
                </a:solidFill>
              </a:rPr>
              <a:t>Game creation </a:t>
            </a:r>
          </a:p>
        </p:txBody>
      </p:sp>
    </p:spTree>
    <p:extLst>
      <p:ext uri="{BB962C8B-B14F-4D97-AF65-F5344CB8AC3E}">
        <p14:creationId xmlns:p14="http://schemas.microsoft.com/office/powerpoint/2010/main" val="29833523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0134AB22219E429B40F5ED05C1C945" ma:contentTypeVersion="16" ma:contentTypeDescription="Create a new document." ma:contentTypeScope="" ma:versionID="19610023daa98ad1ef16d0a2fc408e63">
  <xsd:schema xmlns:xsd="http://www.w3.org/2001/XMLSchema" xmlns:xs="http://www.w3.org/2001/XMLSchema" xmlns:p="http://schemas.microsoft.com/office/2006/metadata/properties" xmlns:ns2="9d0607b3-a64d-483d-ab2f-8452070974ca" xmlns:ns3="dc7ab633-d4f1-47f8-9b5f-777b944d1429" targetNamespace="http://schemas.microsoft.com/office/2006/metadata/properties" ma:root="true" ma:fieldsID="8c5c5107321ffd92da883ab0d4fd007b" ns2:_="" ns3:_="">
    <xsd:import namespace="9d0607b3-a64d-483d-ab2f-8452070974ca"/>
    <xsd:import namespace="dc7ab633-d4f1-47f8-9b5f-777b944d142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0607b3-a64d-483d-ab2f-8452070974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1f716dc5-a102-461f-8ebd-7330aa7d30a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7ab633-d4f1-47f8-9b5f-777b944d1429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77a5f2f-18a3-4b04-9b8d-69f09d6dfaa9}" ma:internalName="TaxCatchAll" ma:showField="CatchAllData" ma:web="dc7ab633-d4f1-47f8-9b5f-777b944d142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c7ab633-d4f1-47f8-9b5f-777b944d1429" xsi:nil="true"/>
    <lcf76f155ced4ddcb4097134ff3c332f xmlns="9d0607b3-a64d-483d-ab2f-8452070974ca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7448170-6B77-4F05-9FCD-B9AED55BCC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d0607b3-a64d-483d-ab2f-8452070974ca"/>
    <ds:schemaRef ds:uri="dc7ab633-d4f1-47f8-9b5f-777b944d142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FA4B568-9BC8-4D24-A0D1-9504086C625C}">
  <ds:schemaRefs>
    <ds:schemaRef ds:uri="http://purl.org/dc/dcmitype/"/>
    <ds:schemaRef ds:uri="http://purl.org/dc/terms/"/>
    <ds:schemaRef ds:uri="http://schemas.microsoft.com/office/2006/documentManagement/types"/>
    <ds:schemaRef ds:uri="http://schemas.microsoft.com/office/2006/metadata/properties"/>
    <ds:schemaRef ds:uri="dc7ab633-d4f1-47f8-9b5f-777b944d1429"/>
    <ds:schemaRef ds:uri="9d0607b3-a64d-483d-ab2f-8452070974ca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2966DB6-AE22-4168-8A49-9D07A39B6C6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443</TotalTime>
  <Words>204</Words>
  <Application>Microsoft Office PowerPoint</Application>
  <PresentationFormat>A4 Paper (210x297 mm)</PresentationFormat>
  <Paragraphs>60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Waltograph UI</vt:lpstr>
      <vt:lpstr>Office Theme</vt:lpstr>
      <vt:lpstr>The BHS Learning Journey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Starkey</dc:creator>
  <cp:lastModifiedBy>Luke Gregson</cp:lastModifiedBy>
  <cp:revision>58</cp:revision>
  <dcterms:created xsi:type="dcterms:W3CDTF">2019-07-02T10:31:49Z</dcterms:created>
  <dcterms:modified xsi:type="dcterms:W3CDTF">2026-02-11T10:28:25Z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0x010100850134AB22219E429B40F5ED05C1C945</vt:lpwstr>
  </property>
  <property fmtid="{D5CDD505-2E9C-101B-9397-08002B2CF9AE}" pid="3" name="MediaServiceImageTags">
    <vt:lpwstr/>
  </property>
</Properties>
</file>