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E4A76-031A-4A08-9B2E-A3D8F92EF489}" v="573" dt="2021-08-15T19:36:01.774"/>
    <p1510:client id="{23340F52-7CFD-1DB0-4F70-707FC249A152}" v="28" dt="2022-03-19T14:48:51.872"/>
    <p1510:client id="{4BCB6C82-73D6-F292-4D4D-593A42A60579}" v="23" dt="2020-06-21T09:30:06.119"/>
    <p1510:client id="{6C538A3B-9835-3400-A0C5-6CA960C2C531}" v="193" dt="2022-04-18T14:24:43.231"/>
    <p1510:client id="{76802B8E-15C2-87D9-F6E6-8937C70F38A4}" v="249" dt="2020-05-06T09:44:58.296"/>
    <p1510:client id="{82F9438F-AE1D-4C53-37A9-ACBC3863F24A}" v="3" dt="2020-08-31T08:51:40.809"/>
    <p1510:client id="{8D592095-5E82-8196-1E81-C699E44D6927}" v="879" dt="2020-06-18T09:40:41.473"/>
    <p1510:client id="{A2A846D4-8B8D-9BB9-308B-59E5015E2174}" v="251" dt="2022-02-28T16:28:22.051"/>
    <p1510:client id="{B2B7E7F0-C96B-987C-A430-D49A984CD872}" v="349" dt="2020-05-19T13:50:19.915"/>
    <p1510:client id="{EC721006-C424-DD1E-08B2-C70FC7D070D9}" v="3518" dt="2020-04-01T13:28:20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20" d="100"/>
          <a:sy n="220" d="100"/>
        </p:scale>
        <p:origin x="-1848" y="-8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18/04/2022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78630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585390" y="9008059"/>
            <a:ext cx="1272610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Welcome to BHS Geography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114056" y="8515937"/>
            <a:ext cx="149742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 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442779" y="6679981"/>
            <a:ext cx="1002736" cy="667754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888183" y="7541020"/>
            <a:ext cx="564976" cy="33265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Assessment: </a:t>
            </a:r>
            <a:r>
              <a:rPr lang="en-GB" sz="600" b="1" dirty="0">
                <a:solidFill>
                  <a:schemeClr val="tx1"/>
                </a:solidFill>
              </a:rPr>
              <a:t>Baseline Assessment60 marks  </a:t>
            </a:r>
            <a:endParaRPr lang="en-GB" sz="6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990074" y="5288454"/>
            <a:ext cx="1074173" cy="71537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 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357786" y="4736893"/>
            <a:ext cx="1018611" cy="654743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 Spring Term 2</a:t>
            </a:r>
          </a:p>
        </p:txBody>
      </p:sp>
      <p:sp>
        <p:nvSpPr>
          <p:cNvPr id="302" name="Oval 301"/>
          <p:cNvSpPr/>
          <p:nvPr/>
        </p:nvSpPr>
        <p:spPr>
          <a:xfrm>
            <a:off x="890393" y="3396980"/>
            <a:ext cx="1014002" cy="739192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208903" y="1901767"/>
            <a:ext cx="1601223" cy="439154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7 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388577" y="2194670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5172664" y="738929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4195453" y="1421977"/>
            <a:ext cx="1099573" cy="667754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ea typeface="+mn-lt"/>
                <a:cs typeface="+mn-lt"/>
              </a:rPr>
              <a:t> End of Year Test.</a:t>
            </a:r>
            <a:endParaRPr lang="en-GB" sz="10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08034" y="166140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631417" y="1597916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412402" y="1319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24032" y="277740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50316" y="27641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964841" y="2397185"/>
            <a:ext cx="63480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Arabian desert case study</a:t>
            </a:r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783367" y="2965854"/>
            <a:ext cx="989245" cy="46801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b="1" dirty="0">
                <a:solidFill>
                  <a:srgbClr val="9900CC"/>
                </a:solidFill>
                <a:cs typeface="Calibri"/>
              </a:rPr>
              <a:t>Assessed piece –</a:t>
            </a:r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25 marks including 3 for </a:t>
            </a:r>
            <a:r>
              <a:rPr lang="en-GB" sz="600" b="1" dirty="0" err="1">
                <a:solidFill>
                  <a:srgbClr val="9900CC"/>
                </a:solidFill>
                <a:ea typeface="+mn-lt"/>
                <a:cs typeface="+mn-lt"/>
              </a:rPr>
              <a:t>SPaG</a:t>
            </a:r>
            <a:r>
              <a:rPr lang="en-GB" sz="600" b="1" dirty="0">
                <a:solidFill>
                  <a:srgbClr val="9900CC"/>
                </a:solidFill>
                <a:cs typeface="Calibri"/>
              </a:rPr>
              <a:t>:  Ecosystems assessed piece </a:t>
            </a:r>
            <a:endParaRPr lang="en-GB" sz="600" b="1" dirty="0">
              <a:cs typeface="Calibri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99383" y="371837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41543" y="372779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0514" y="371544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41454" y="372443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36330" y="373077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68265" y="373207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192929" y="3383459"/>
            <a:ext cx="725435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Locating  biomes on a world map</a:t>
            </a:r>
            <a:endParaRPr lang="en-GB" sz="600" dirty="0">
              <a:cs typeface="Calibri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744009" y="3350813"/>
            <a:ext cx="66037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Characteristics of The TRF The Congo – Africa  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852587" y="3441832"/>
            <a:ext cx="62845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Deforestation in the TRF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714244" y="2389112"/>
            <a:ext cx="73297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Location of hot deserts and climate 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331344" y="2404038"/>
            <a:ext cx="55953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Adaptations in hot deserts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794279" y="3383571"/>
            <a:ext cx="578919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What is an ecosystem? 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7258" y="472146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514" y="4720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91691" y="473249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66518" y="47361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1683535" y="4443730"/>
            <a:ext cx="657417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solidFill>
                  <a:srgbClr val="9900CC"/>
                </a:solidFill>
              </a:rPr>
              <a:t>End of term Assessment</a:t>
            </a:r>
            <a:r>
              <a:rPr lang="en-GB" sz="600" dirty="0"/>
              <a:t> 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065539" y="4359033"/>
            <a:ext cx="55842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Non-renewable Energy 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281235" y="4354713"/>
            <a:ext cx="65741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When energy goes wrong - Chernobyl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2896634" y="4361583"/>
            <a:ext cx="67716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The importance of energy in Dubai 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0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68501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25044" y="569239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304284" y="5343909"/>
            <a:ext cx="57159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Locational knowledge of India 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711801" y="5348212"/>
            <a:ext cx="57214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Rural to urban migration in India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758846" y="5249248"/>
            <a:ext cx="868769" cy="553998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Assessed piece</a:t>
            </a:r>
            <a:r>
              <a:rPr lang="en-GB" sz="600" b="1" dirty="0">
                <a:solidFill>
                  <a:srgbClr val="9900CC"/>
                </a:solidFill>
                <a:cs typeface="Calibri"/>
              </a:rPr>
              <a:t> 25 marks: including 3 for </a:t>
            </a:r>
            <a:r>
              <a:rPr lang="en-GB" sz="600" b="1" dirty="0" err="1">
                <a:solidFill>
                  <a:srgbClr val="9900CC"/>
                </a:solidFill>
                <a:cs typeface="Calibri"/>
              </a:rPr>
              <a:t>SPaG</a:t>
            </a:r>
            <a:r>
              <a:rPr lang="en-GB" sz="600" dirty="0">
                <a:cs typeface="Calibri"/>
              </a:rPr>
              <a:t> Diary entry – life in the slum .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3445553" y="4359230"/>
            <a:ext cx="77802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The Geography of Russia  and natural resources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002434" y="5370770"/>
            <a:ext cx="47199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Exploring Asia 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572112" y="6694934"/>
            <a:ext cx="6314" cy="24336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9589" y="7644548"/>
            <a:ext cx="3281" cy="2978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08396" y="67926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31699" y="681717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41299" y="6712478"/>
            <a:ext cx="3069" cy="2390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6" name="TextBox 165"/>
          <p:cNvSpPr txBox="1"/>
          <p:nvPr/>
        </p:nvSpPr>
        <p:spPr>
          <a:xfrm>
            <a:off x="3850617" y="6349386"/>
            <a:ext cx="122698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Physical geography of the UK - mountains and rivers. Measuring spotheight, contours and layer shading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458253" y="6352329"/>
            <a:ext cx="56356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Measuring distance on a map using scale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4192670" y="7318526"/>
            <a:ext cx="92504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Using  grid references on OS map  to find places in Burnley</a:t>
            </a:r>
            <a:endParaRPr lang="en-GB" sz="600" dirty="0"/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2727387" y="5962938"/>
            <a:ext cx="792634" cy="120032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solidFill>
                  <a:srgbClr val="9900CC"/>
                </a:solidFill>
                <a:ea typeface="+mn-lt"/>
                <a:cs typeface="+mn-lt"/>
              </a:rPr>
              <a:t>Assessment</a:t>
            </a:r>
            <a:r>
              <a:rPr lang="en-GB" sz="600" dirty="0">
                <a:solidFill>
                  <a:srgbClr val="9900CC"/>
                </a:solidFill>
                <a:cs typeface="Calibri"/>
              </a:rPr>
              <a:t> :  </a:t>
            </a:r>
            <a:r>
              <a:rPr lang="en-GB" sz="600" b="1" dirty="0">
                <a:solidFill>
                  <a:srgbClr val="9900CC"/>
                </a:solidFill>
                <a:cs typeface="Calibri"/>
              </a:rPr>
              <a:t>Assessed piece</a:t>
            </a:r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 25 marks including 3 for   </a:t>
            </a:r>
            <a:r>
              <a:rPr lang="en-GB" sz="600" b="1" dirty="0" err="1">
                <a:solidFill>
                  <a:srgbClr val="9900CC"/>
                </a:solidFill>
                <a:ea typeface="+mn-lt"/>
                <a:cs typeface="+mn-lt"/>
              </a:rPr>
              <a:t>SPaG</a:t>
            </a:r>
            <a:r>
              <a:rPr lang="en-GB" sz="600" dirty="0">
                <a:ea typeface="+mn-lt"/>
                <a:cs typeface="+mn-lt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r>
              <a:rPr lang="en-GB" sz="600" dirty="0">
                <a:cs typeface="Calibri"/>
              </a:rPr>
              <a:t>Creating a story directing me around your fantasy island using all the geographical skills you have </a:t>
            </a:r>
            <a:r>
              <a:rPr lang="en-GB" sz="600">
                <a:cs typeface="Calibri"/>
              </a:rPr>
              <a:t>learnt</a:t>
            </a:r>
            <a:endParaRPr lang="en-US">
              <a:cs typeface="Calibri"/>
            </a:endParaRP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240959" y="7905312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5197" y="775861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37410" y="769056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04769" y="7756203"/>
            <a:ext cx="3281" cy="1850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84874" y="770495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2791154" y="7338465"/>
            <a:ext cx="983856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Where in the world? Continets, oceans, The UK, lines of latitude, longitude and co-ordinates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541659" y="7330727"/>
            <a:ext cx="80932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Using an OS map of Padiham symbols and compass points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634264" y="7722150"/>
            <a:ext cx="457012" cy="196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2165471" y="7318173"/>
            <a:ext cx="78747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Reading different types of map </a:t>
            </a:r>
            <a:r>
              <a:rPr lang="en-GB" sz="600" dirty="0">
                <a:latin typeface="Calibri"/>
                <a:cs typeface="Calibri"/>
              </a:rPr>
              <a:t>(political, physical, road, climate, OS, GIS and choropleth maps)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542276" y="7368683"/>
            <a:ext cx="57055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What is Geography? Differences between physical and human</a:t>
            </a:r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5776507" y="6597441"/>
            <a:ext cx="993498" cy="1918228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TO</a:t>
            </a:r>
            <a:r>
              <a:rPr lang="en-GB" sz="1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PIC 1 HT1A HT1B: </a:t>
            </a:r>
            <a:endParaRPr lang="en-GB" sz="1100" b="1" dirty="0">
              <a:solidFill>
                <a:schemeClr val="tx1">
                  <a:lumMod val="95000"/>
                  <a:lumOff val="5000"/>
                </a:schemeClr>
              </a:solidFill>
              <a:ea typeface="+mn-lt"/>
              <a:cs typeface="+mn-lt"/>
            </a:endParaRPr>
          </a:p>
          <a:p>
            <a:r>
              <a:rPr lang="en-GB" sz="1100" b="1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Exploring the UK through key geographical map skills</a:t>
            </a:r>
            <a:endParaRPr lang="en-GB" sz="1100" b="1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486" y="4130046"/>
            <a:ext cx="976821" cy="2278982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r>
              <a:rPr lang="en-GB" sz="1100" b="1" dirty="0">
                <a:solidFill>
                  <a:schemeClr val="tx1"/>
                </a:solidFill>
              </a:rPr>
              <a:t>TOPIC 2: </a:t>
            </a:r>
            <a:r>
              <a:rPr lang="en-US" sz="1100" b="1" dirty="0">
                <a:solidFill>
                  <a:schemeClr val="tx1"/>
                </a:solidFill>
                <a:ea typeface="+mn-lt"/>
                <a:cs typeface="+mn-lt"/>
              </a:rPr>
              <a:t>Journey through the world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endParaRPr lang="en-GB" sz="1100" b="1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US" sz="1100" b="1" dirty="0">
                <a:solidFill>
                  <a:schemeClr val="tx1"/>
                </a:solidFill>
                <a:ea typeface="+mn-lt"/>
                <a:cs typeface="+mn-lt"/>
              </a:rPr>
              <a:t>HT2A – Interesting India – Migration.</a:t>
            </a:r>
            <a:endParaRPr lang="en-US" sz="1100" b="1" dirty="0">
              <a:solidFill>
                <a:schemeClr val="tx1"/>
              </a:solidFill>
              <a:cs typeface="Calibri"/>
            </a:endParaRPr>
          </a:p>
          <a:p>
            <a:r>
              <a:rPr lang="en-US" sz="1100" b="1" dirty="0">
                <a:solidFill>
                  <a:schemeClr val="tx1"/>
                </a:solidFill>
                <a:ea typeface="+mn-lt"/>
                <a:cs typeface="+mn-lt"/>
              </a:rPr>
              <a:t>HT2B –Resources  around the world  </a:t>
            </a:r>
            <a:endParaRPr lang="en-GB" dirty="0">
              <a:solidFill>
                <a:schemeClr val="tx1"/>
              </a:solidFill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1455716" y="4169843"/>
            <a:ext cx="949132" cy="46825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 </a:t>
            </a:r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50 marks</a:t>
            </a:r>
            <a:endParaRPr lang="en-GB" sz="600" b="1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 including 3 for </a:t>
            </a:r>
            <a:r>
              <a:rPr lang="en-GB" sz="600" b="1" dirty="0" err="1">
                <a:solidFill>
                  <a:srgbClr val="9900CC"/>
                </a:solidFill>
                <a:ea typeface="+mn-lt"/>
                <a:cs typeface="+mn-lt"/>
              </a:rPr>
              <a:t>SPaG</a:t>
            </a:r>
            <a:r>
              <a:rPr lang="en-GB" sz="600" b="1" dirty="0">
                <a:solidFill>
                  <a:srgbClr val="9900CC"/>
                </a:solidFill>
                <a:ea typeface="+mn-lt"/>
                <a:cs typeface="+mn-lt"/>
              </a:rPr>
              <a:t>:</a:t>
            </a:r>
            <a:r>
              <a:rPr lang="en-GB" sz="600" dirty="0">
                <a:ea typeface="+mn-lt"/>
                <a:cs typeface="+mn-lt"/>
              </a:rPr>
              <a:t> </a:t>
            </a:r>
            <a:endParaRPr lang="en-GB" sz="600" dirty="0">
              <a:cs typeface="Calibri"/>
            </a:endParaRPr>
          </a:p>
          <a:p>
            <a:r>
              <a:rPr lang="en-GB" sz="600" b="1" dirty="0">
                <a:solidFill>
                  <a:schemeClr val="tx1"/>
                </a:solidFill>
              </a:rPr>
              <a:t>End of topic assessment including recap from term 1.  </a:t>
            </a:r>
            <a:endParaRPr lang="en-GB" sz="600" b="1">
              <a:solidFill>
                <a:schemeClr val="tx1"/>
              </a:solidFill>
              <a:cs typeface="Calibri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5851595" y="2191108"/>
            <a:ext cx="992520" cy="1916844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1100" b="1" dirty="0">
                <a:solidFill>
                  <a:schemeClr val="tx1"/>
                </a:solidFill>
              </a:rPr>
              <a:t>TOPIC 3: </a:t>
            </a:r>
            <a:endParaRPr lang="en-GB" sz="1100" b="1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GB" sz="1100" b="1" dirty="0">
                <a:solidFill>
                  <a:schemeClr val="tx1"/>
                </a:solidFill>
                <a:ea typeface="+mn-lt"/>
                <a:cs typeface="+mn-lt"/>
              </a:rPr>
              <a:t>Ecosystems around the world!</a:t>
            </a:r>
            <a:r>
              <a:rPr lang="en-GB" sz="1100" b="1" dirty="0">
                <a:solidFill>
                  <a:schemeClr val="tx1"/>
                </a:solidFill>
              </a:rPr>
              <a:t> 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100" b="1" dirty="0">
              <a:solidFill>
                <a:schemeClr val="tx1"/>
              </a:solidFill>
            </a:endParaRPr>
          </a:p>
          <a:p>
            <a:r>
              <a:rPr lang="en-GB" sz="1100" b="1" dirty="0">
                <a:solidFill>
                  <a:schemeClr val="tx1"/>
                </a:solidFill>
              </a:rPr>
              <a:t>Tropical Rainforests and hot and cold deserts 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F6C7C63-5DD6-4BD7-8BE6-B900EF7B3E3A}"/>
              </a:ext>
            </a:extLst>
          </p:cNvPr>
          <p:cNvSpPr txBox="1"/>
          <p:nvPr/>
        </p:nvSpPr>
        <p:spPr>
          <a:xfrm>
            <a:off x="3191308" y="5348969"/>
            <a:ext cx="6386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Exploring Dharavi (India's largest slum)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2775130" y="8459630"/>
            <a:ext cx="190426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What are my expectations for learning and behaviour in Geography?</a:t>
            </a:r>
            <a:r>
              <a:rPr lang="en-US" sz="800" dirty="0">
                <a:ea typeface="+mn-lt"/>
                <a:cs typeface="+mn-lt"/>
              </a:rPr>
              <a:t> What does our  ethos look like in the classroom?</a:t>
            </a:r>
            <a:endParaRPr lang="en-US" sz="80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3517" y="6769070"/>
            <a:ext cx="12973" cy="1959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626872" y="6719948"/>
            <a:ext cx="56107" cy="21626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131802" y="6340951"/>
            <a:ext cx="78248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The UK’s population structure 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715994" y="6338512"/>
            <a:ext cx="76105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Plastic Pollution caused by the growing population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1153" y="27465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87120" y="276590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785432" y="276686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41665" y="277542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5F61B330-6232-4A32-BD3C-DBB656FA1EDA}"/>
              </a:ext>
            </a:extLst>
          </p:cNvPr>
          <p:cNvSpPr txBox="1"/>
          <p:nvPr/>
        </p:nvSpPr>
        <p:spPr>
          <a:xfrm>
            <a:off x="1872431" y="2397686"/>
            <a:ext cx="63891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Adaptations in  cold environments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E172E6B-7FEE-461B-9408-F86E4EDDC05C}"/>
              </a:ext>
            </a:extLst>
          </p:cNvPr>
          <p:cNvSpPr txBox="1"/>
          <p:nvPr/>
        </p:nvSpPr>
        <p:spPr>
          <a:xfrm>
            <a:off x="2331219" y="2392924"/>
            <a:ext cx="79766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Cold Environments – Climate and location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67F8C10-6389-4EC9-90A1-6A85C478482D}"/>
              </a:ext>
            </a:extLst>
          </p:cNvPr>
          <p:cNvSpPr txBox="1"/>
          <p:nvPr/>
        </p:nvSpPr>
        <p:spPr>
          <a:xfrm>
            <a:off x="3233462" y="3386269"/>
            <a:ext cx="77132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Adaptations of plants and animals in the TRF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3CC9D88A-F4E8-43BB-84E4-9AC363835619}"/>
              </a:ext>
            </a:extLst>
          </p:cNvPr>
          <p:cNvSpPr txBox="1"/>
          <p:nvPr/>
        </p:nvSpPr>
        <p:spPr>
          <a:xfrm>
            <a:off x="4312962" y="3441832"/>
            <a:ext cx="62845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Tribes in the TRF</a:t>
            </a:r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7AF6AD97-109F-491D-A9F4-709EEBED122A}"/>
              </a:ext>
            </a:extLst>
          </p:cNvPr>
          <p:cNvCxnSpPr>
            <a:cxnSpLocks/>
          </p:cNvCxnSpPr>
          <p:nvPr/>
        </p:nvCxnSpPr>
        <p:spPr>
          <a:xfrm flipV="1">
            <a:off x="5202013" y="372338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69DFBC1D-1E7B-44E0-A917-B3C674984BFD}"/>
              </a:ext>
            </a:extLst>
          </p:cNvPr>
          <p:cNvCxnSpPr>
            <a:cxnSpLocks/>
          </p:cNvCxnSpPr>
          <p:nvPr/>
        </p:nvCxnSpPr>
        <p:spPr>
          <a:xfrm flipV="1">
            <a:off x="2562519" y="573432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D1C81511-2A78-4C70-9819-24420D75CC2A}"/>
              </a:ext>
            </a:extLst>
          </p:cNvPr>
          <p:cNvSpPr txBox="1"/>
          <p:nvPr/>
        </p:nvSpPr>
        <p:spPr>
          <a:xfrm>
            <a:off x="4588226" y="5481561"/>
            <a:ext cx="362597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>
                <a:cs typeface="Calibri"/>
              </a:rPr>
              <a:t>RAP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6A2A1A7-BF0A-4C82-9BE1-955A9EB1F7C3}"/>
              </a:ext>
            </a:extLst>
          </p:cNvPr>
          <p:cNvSpPr/>
          <p:nvPr/>
        </p:nvSpPr>
        <p:spPr>
          <a:xfrm>
            <a:off x="3036866" y="1753667"/>
            <a:ext cx="1044382" cy="58890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600" b="1" dirty="0">
                <a:solidFill>
                  <a:srgbClr val="9900CC"/>
                </a:solidFill>
              </a:rPr>
              <a:t>Assessment : End of Year Test 50 marks including 3 for </a:t>
            </a:r>
            <a:r>
              <a:rPr lang="en-GB" sz="600" b="1" dirty="0" err="1">
                <a:solidFill>
                  <a:srgbClr val="9900CC"/>
                </a:solidFill>
              </a:rPr>
              <a:t>SPaG</a:t>
            </a:r>
            <a:r>
              <a:rPr lang="en-GB" sz="600" b="1" dirty="0">
                <a:solidFill>
                  <a:srgbClr val="9900CC"/>
                </a:solidFill>
              </a:rPr>
              <a:t>: </a:t>
            </a:r>
            <a:r>
              <a:rPr lang="en-GB" sz="600" b="1" dirty="0">
                <a:solidFill>
                  <a:schemeClr val="tx1"/>
                </a:solidFill>
              </a:rPr>
              <a:t>Questions included from each topic studied this year.</a:t>
            </a:r>
            <a:endParaRPr lang="en-GB" sz="6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DFAFDE00-8427-46E1-9E81-A82576922B12}"/>
              </a:ext>
            </a:extLst>
          </p:cNvPr>
          <p:cNvSpPr txBox="1"/>
          <p:nvPr/>
        </p:nvSpPr>
        <p:spPr>
          <a:xfrm>
            <a:off x="1262830" y="2397685"/>
            <a:ext cx="7341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Svalbard – Tourism in cold environments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50CD055-7D2A-4301-B0DA-13103F44479B}"/>
              </a:ext>
            </a:extLst>
          </p:cNvPr>
          <p:cNvSpPr txBox="1"/>
          <p:nvPr/>
        </p:nvSpPr>
        <p:spPr>
          <a:xfrm>
            <a:off x="1284194" y="6402012"/>
            <a:ext cx="76105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The EU </a:t>
            </a:r>
          </a:p>
          <a:p>
            <a:pPr algn="ctr"/>
            <a:r>
              <a:rPr lang="en-GB" sz="600" dirty="0">
                <a:cs typeface="Calibri"/>
              </a:rPr>
              <a:t>and Brexit </a:t>
            </a: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185B4F-4FF2-4C70-B92D-A3BBEEB383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7BBCE2-1DF2-44A5-AA2B-993771FAD039}">
  <ds:schemaRefs>
    <ds:schemaRef ds:uri="http://purl.org/dc/dcmitype/"/>
    <ds:schemaRef ds:uri="http://purl.org/dc/terms/"/>
    <ds:schemaRef ds:uri="http://schemas.microsoft.com/office/infopath/2007/PartnerControls"/>
    <ds:schemaRef ds:uri="2ae8b9b8-deb7-4e47-ba09-cc2898df0d8c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baff96f5-a7d4-4f1d-8526-ffc6a0e3c1dd"/>
  </ds:schemaRefs>
</ds:datastoreItem>
</file>

<file path=customXml/itemProps3.xml><?xml version="1.0" encoding="utf-8"?>
<ds:datastoreItem xmlns:ds="http://schemas.openxmlformats.org/officeDocument/2006/customXml" ds:itemID="{88C1DB43-A94E-46D4-B12A-47846AD18F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968</TotalTime>
  <Words>380</Words>
  <Application>Microsoft Office PowerPoint</Application>
  <PresentationFormat>A4 Paper (210x297 mm)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Beth Walmsley</cp:lastModifiedBy>
  <cp:revision>1815</cp:revision>
  <dcterms:created xsi:type="dcterms:W3CDTF">2019-07-02T10:31:49Z</dcterms:created>
  <dcterms:modified xsi:type="dcterms:W3CDTF">2022-04-18T14:24:45Z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