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2445B4-C1FD-EBEA-4475-10AD0AA337C8}" v="248" dt="2021-08-23T17:01:45.1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>
        <p:scale>
          <a:sx n="90" d="100"/>
          <a:sy n="90" d="100"/>
        </p:scale>
        <p:origin x="1910" y="-7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12/07/2024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354978" y="2986931"/>
            <a:ext cx="6495304" cy="6404994"/>
            <a:chOff x="99486" y="2979359"/>
            <a:chExt cx="6758514" cy="6404994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38007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02998" y="2979359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Transition Process begins </a:t>
            </a:r>
          </a:p>
        </p:txBody>
      </p:sp>
      <p:sp>
        <p:nvSpPr>
          <p:cNvPr id="257" name="TextBox 256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092139" y="8469040"/>
            <a:ext cx="1758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teaching, support staff, pastoral leaders</a:t>
            </a:r>
          </a:p>
          <a:p>
            <a:pPr algn="ctr"/>
            <a:r>
              <a:rPr lang="en-US" sz="800" dirty="0"/>
              <a:t> and SLT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535221" y="9382908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Learn about our ethos and what it looks like in practice</a:t>
            </a:r>
          </a:p>
        </p:txBody>
      </p:sp>
      <p:sp>
        <p:nvSpPr>
          <p:cNvPr id="259" name="TextBox 25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4218325" y="9414899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Meet our Head Boy and Girl and Senior prefect team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88100" y="8462422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Start to embed an enthusiasm and thirst for learning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1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1474230" y="7799146"/>
            <a:ext cx="6114" cy="42541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224862" y="7732934"/>
            <a:ext cx="1813" cy="24203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76853" y="7654674"/>
            <a:ext cx="0" cy="25002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21911" y="7678476"/>
            <a:ext cx="0" cy="21017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542607" y="7612281"/>
            <a:ext cx="6360" cy="3345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-4278" y="8108330"/>
            <a:ext cx="1030602" cy="74578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1)Being a scientist </a:t>
            </a:r>
          </a:p>
          <a:p>
            <a:r>
              <a:rPr lang="en-GB" sz="800" dirty="0">
                <a:solidFill>
                  <a:schemeClr val="tx1"/>
                </a:solidFill>
              </a:rPr>
              <a:t>2) Acids and Alkalis</a:t>
            </a:r>
            <a:br>
              <a:rPr lang="en-GB" sz="800" dirty="0">
                <a:solidFill>
                  <a:schemeClr val="tx1"/>
                </a:solidFill>
              </a:rPr>
            </a:b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-4278" y="8854514"/>
            <a:ext cx="1030601" cy="71479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r>
              <a:rPr lang="en-GB" sz="800" dirty="0">
                <a:solidFill>
                  <a:schemeClr val="tx1"/>
                </a:solidFill>
              </a:rPr>
              <a:t>Writing a method</a:t>
            </a:r>
          </a:p>
        </p:txBody>
      </p:sp>
      <p:sp>
        <p:nvSpPr>
          <p:cNvPr id="287" name="Rectangle 286"/>
          <p:cNvSpPr/>
          <p:nvPr/>
        </p:nvSpPr>
        <p:spPr>
          <a:xfrm>
            <a:off x="5874046" y="7518333"/>
            <a:ext cx="969344" cy="80173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 </a:t>
            </a:r>
            <a:r>
              <a:rPr lang="en-GB" sz="800" dirty="0">
                <a:solidFill>
                  <a:schemeClr val="tx1"/>
                </a:solidFill>
              </a:rPr>
              <a:t>The difference between the organelles in animal and plant cells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5874047" y="6738915"/>
            <a:ext cx="969344" cy="77941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1)Cells</a:t>
            </a:r>
            <a:br>
              <a:rPr lang="en-GB" sz="800" dirty="0">
                <a:solidFill>
                  <a:schemeClr val="tx1"/>
                </a:solidFill>
              </a:rPr>
            </a:br>
            <a:r>
              <a:rPr lang="en-GB" sz="800" dirty="0">
                <a:solidFill>
                  <a:schemeClr val="tx1"/>
                </a:solidFill>
              </a:rPr>
              <a:t>2)Forces </a:t>
            </a:r>
          </a:p>
          <a:p>
            <a:endParaRPr lang="en-GB" sz="800" dirty="0">
              <a:solidFill>
                <a:schemeClr val="tx1"/>
              </a:solidFill>
            </a:endParaRPr>
          </a:p>
        </p:txBody>
      </p:sp>
      <p:cxnSp>
        <p:nvCxnSpPr>
          <p:cNvPr id="289" name="Straight Connector 28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45249" y="6707425"/>
            <a:ext cx="4321" cy="26640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Straight Connector 2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05308" y="5855088"/>
            <a:ext cx="1404" cy="1361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Straight Connector 29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5423" y="6780445"/>
            <a:ext cx="0" cy="17168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Straight Connector 29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27533" y="6612063"/>
            <a:ext cx="2043" cy="32294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36055" y="6694293"/>
            <a:ext cx="8070" cy="28675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205311" y="6698006"/>
            <a:ext cx="6082" cy="25412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-23064" y="6515976"/>
            <a:ext cx="904406" cy="89578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Drawing accurate particle models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-24609" y="5680949"/>
            <a:ext cx="915299" cy="83172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Particle theory</a:t>
            </a:r>
            <a:br>
              <a:rPr lang="en-GB" sz="800" dirty="0">
                <a:solidFill>
                  <a:schemeClr val="tx1"/>
                </a:solidFill>
              </a:rPr>
            </a:br>
            <a:r>
              <a:rPr lang="en-GB" sz="800" dirty="0">
                <a:solidFill>
                  <a:schemeClr val="tx1"/>
                </a:solidFill>
              </a:rPr>
              <a:t>2) Body systems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-32458" y="4432937"/>
            <a:ext cx="1001556" cy="7553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 </a:t>
            </a:r>
            <a:r>
              <a:rPr lang="en-GB" sz="800" dirty="0">
                <a:solidFill>
                  <a:schemeClr val="tx1"/>
                </a:solidFill>
              </a:rPr>
              <a:t>How organisms are adapted for their habitat.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-32458" y="3636469"/>
            <a:ext cx="1001556" cy="78547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 Reproduction</a:t>
            </a:r>
            <a:br>
              <a:rPr lang="en-GB" sz="800" dirty="0">
                <a:solidFill>
                  <a:schemeClr val="tx1"/>
                </a:solidFill>
              </a:rPr>
            </a:br>
            <a:r>
              <a:rPr lang="en-GB" sz="800" dirty="0">
                <a:solidFill>
                  <a:schemeClr val="tx1"/>
                </a:solidFill>
              </a:rPr>
              <a:t>2)</a:t>
            </a:r>
            <a:r>
              <a:rPr lang="en-GB" sz="800" dirty="0">
                <a:solidFill>
                  <a:schemeClr val="tx1"/>
                </a:solidFill>
                <a:cs typeface="Calibri"/>
              </a:rPr>
              <a:t> Interdependence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81581" y="3678224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278" y="1581984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7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7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8 this way!</a:t>
            </a:r>
          </a:p>
        </p:txBody>
      </p:sp>
      <p:cxnSp>
        <p:nvCxnSpPr>
          <p:cNvPr id="309" name="Straight Connector 3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431997" y="5734475"/>
            <a:ext cx="4058" cy="22172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Connector 31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15932" y="5752144"/>
            <a:ext cx="16032" cy="2198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Straight Connector 31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29274" y="5747063"/>
            <a:ext cx="4013" cy="20306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Straight Connector 31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67094" y="5790786"/>
            <a:ext cx="8651" cy="19283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Straight Connector 31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67099" y="4676407"/>
            <a:ext cx="9015" cy="2905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Straight Connector 31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38077" y="4712857"/>
            <a:ext cx="12828" cy="27034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252771" y="4754156"/>
            <a:ext cx="1361" cy="23789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8" name="Straight Connector 31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82893" y="4692919"/>
            <a:ext cx="14345" cy="27248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659339" y="4887651"/>
            <a:ext cx="34023" cy="11164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77321" y="3743315"/>
            <a:ext cx="293" cy="22157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52049" y="3743315"/>
            <a:ext cx="1090" cy="23951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traight Connector 3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03436" y="3780930"/>
            <a:ext cx="0" cy="21349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4167099" y="3785727"/>
            <a:ext cx="18548" cy="1907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Straight Connector 3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48038" y="3777783"/>
            <a:ext cx="36939" cy="18293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824217" y="1812811"/>
            <a:ext cx="1022791" cy="75601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</a:p>
          <a:p>
            <a:r>
              <a:rPr lang="en-GB" sz="800" dirty="0">
                <a:solidFill>
                  <a:schemeClr val="tx1"/>
                </a:solidFill>
              </a:rPr>
              <a:t>1) Space</a:t>
            </a:r>
            <a:br>
              <a:rPr lang="en-GB" sz="800" dirty="0">
                <a:solidFill>
                  <a:schemeClr val="tx1"/>
                </a:solidFill>
              </a:rPr>
            </a:b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5824218" y="2543118"/>
            <a:ext cx="1026064" cy="8476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How the Universe is made up</a:t>
            </a:r>
          </a:p>
          <a:p>
            <a:pPr algn="ctr"/>
            <a:endParaRPr lang="en-GB" sz="800" dirty="0">
              <a:solidFill>
                <a:schemeClr val="tx1"/>
              </a:solidFill>
              <a:cs typeface="Calibri"/>
            </a:endParaRPr>
          </a:p>
        </p:txBody>
      </p:sp>
      <p:cxnSp>
        <p:nvCxnSpPr>
          <p:cNvPr id="330" name="Straight Connector 32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54841" y="2799449"/>
            <a:ext cx="3281" cy="18086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773939" y="2791849"/>
            <a:ext cx="1806" cy="1749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528385" y="2825539"/>
            <a:ext cx="1662" cy="14130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Straight Connector 33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182196" y="2758580"/>
            <a:ext cx="3450" cy="25052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8636" y="1663367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95672" y="7438455"/>
            <a:ext cx="7277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examples of hazard symbols?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387914" y="6359380"/>
            <a:ext cx="11033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organelles in an animal cell?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3289960" y="7365434"/>
            <a:ext cx="733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concentrated and dilute acid?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3988115" y="7370699"/>
            <a:ext cx="1121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neutralisation reaction?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657557" y="7352458"/>
            <a:ext cx="918470" cy="4276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three variables in a practical?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4491267" y="6367305"/>
            <a:ext cx="973971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700" dirty="0"/>
          </a:p>
        </p:txBody>
      </p:sp>
      <p:sp>
        <p:nvSpPr>
          <p:cNvPr id="93" name="TextBox 92"/>
          <p:cNvSpPr txBox="1"/>
          <p:nvPr/>
        </p:nvSpPr>
        <p:spPr>
          <a:xfrm>
            <a:off x="1733391" y="6364947"/>
            <a:ext cx="7747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resultant </a:t>
            </a:r>
          </a:p>
          <a:p>
            <a:r>
              <a:rPr lang="en-GB" sz="700" dirty="0"/>
              <a:t>force?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2322929" y="6332447"/>
            <a:ext cx="7747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un/balanced force?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704897" y="6370685"/>
            <a:ext cx="924404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700" dirty="0"/>
          </a:p>
        </p:txBody>
      </p:sp>
      <p:sp>
        <p:nvSpPr>
          <p:cNvPr id="100" name="TextBox 99"/>
          <p:cNvSpPr txBox="1"/>
          <p:nvPr/>
        </p:nvSpPr>
        <p:spPr>
          <a:xfrm>
            <a:off x="2960218" y="6364061"/>
            <a:ext cx="8670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700" dirty="0"/>
          </a:p>
        </p:txBody>
      </p:sp>
      <p:sp>
        <p:nvSpPr>
          <p:cNvPr id="112" name="TextBox 111"/>
          <p:cNvSpPr txBox="1"/>
          <p:nvPr/>
        </p:nvSpPr>
        <p:spPr>
          <a:xfrm>
            <a:off x="1658480" y="5480178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freezing and melting?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694905" y="5482471"/>
            <a:ext cx="8670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antagonistic muscles?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2439317" y="5416430"/>
            <a:ext cx="66947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3 states of matter?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373508" y="5416605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respiration</a:t>
            </a:r>
            <a:r>
              <a:rPr lang="en-GB" sz="700" b="1" dirty="0"/>
              <a:t>?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997441" y="5474119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Name 3 key organ systems. 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868920" y="4483490"/>
            <a:ext cx="10095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organs in digestion</a:t>
            </a:r>
            <a:r>
              <a:rPr lang="en-GB" sz="700" b="1" dirty="0"/>
              <a:t>?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3854650" y="3430474"/>
            <a:ext cx="86708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ea typeface="+mn-lt"/>
                <a:cs typeface="+mn-lt"/>
              </a:rPr>
              <a:t>What is an extremophile</a:t>
            </a:r>
            <a:r>
              <a:rPr lang="en-GB" sz="700" b="1" dirty="0">
                <a:ea typeface="+mn-lt"/>
                <a:cs typeface="+mn-lt"/>
              </a:rPr>
              <a:t>?</a:t>
            </a:r>
            <a:endParaRPr lang="en-US" dirty="0"/>
          </a:p>
        </p:txBody>
      </p:sp>
      <p:sp>
        <p:nvSpPr>
          <p:cNvPr id="135" name="TextBox 134"/>
          <p:cNvSpPr txBox="1"/>
          <p:nvPr/>
        </p:nvSpPr>
        <p:spPr>
          <a:xfrm>
            <a:off x="3222855" y="3382979"/>
            <a:ext cx="86708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ea typeface="+mn-lt"/>
                <a:cs typeface="+mn-lt"/>
              </a:rPr>
              <a:t>What is a food chain and web</a:t>
            </a:r>
            <a:r>
              <a:rPr lang="en-GB" sz="700" b="1" dirty="0">
                <a:ea typeface="+mn-lt"/>
                <a:cs typeface="+mn-lt"/>
              </a:rPr>
              <a:t>?</a:t>
            </a:r>
            <a:endParaRPr lang="en-GB" sz="700" dirty="0">
              <a:ea typeface="+mn-lt"/>
              <a:cs typeface="+mn-lt"/>
            </a:endParaRPr>
          </a:p>
          <a:p>
            <a:endParaRPr lang="en-GB" sz="700" b="1" dirty="0">
              <a:cs typeface="Calibri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3222553" y="4404773"/>
            <a:ext cx="58999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key gas tests</a:t>
            </a:r>
            <a:r>
              <a:rPr lang="en-GB" sz="700" b="1" dirty="0"/>
              <a:t>?</a:t>
            </a:r>
          </a:p>
        </p:txBody>
      </p:sp>
      <p:sp>
        <p:nvSpPr>
          <p:cNvPr id="137" name="TextBox 136"/>
          <p:cNvSpPr txBox="1"/>
          <p:nvPr/>
        </p:nvSpPr>
        <p:spPr>
          <a:xfrm>
            <a:off x="2636695" y="4372580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 eat well plate</a:t>
            </a:r>
            <a:r>
              <a:rPr lang="en-GB" sz="700" b="1" dirty="0"/>
              <a:t>?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4715585" y="3382209"/>
            <a:ext cx="924232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ea typeface="+mn-lt"/>
                <a:cs typeface="+mn-lt"/>
              </a:rPr>
              <a:t>What is </a:t>
            </a:r>
          </a:p>
          <a:p>
            <a:r>
              <a:rPr lang="en-GB" sz="700" dirty="0">
                <a:ea typeface="+mn-lt"/>
                <a:cs typeface="+mn-lt"/>
              </a:rPr>
              <a:t>Bioaccumulation?</a:t>
            </a:r>
            <a:endParaRPr lang="en-US" dirty="0"/>
          </a:p>
        </p:txBody>
      </p:sp>
      <p:sp>
        <p:nvSpPr>
          <p:cNvPr id="147" name="TextBox 146"/>
          <p:cNvSpPr txBox="1"/>
          <p:nvPr/>
        </p:nvSpPr>
        <p:spPr>
          <a:xfrm>
            <a:off x="2348641" y="3419637"/>
            <a:ext cx="867082" cy="5232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ea typeface="+mn-lt"/>
                <a:cs typeface="+mn-lt"/>
              </a:rPr>
              <a:t>What is the menstrual cycle</a:t>
            </a:r>
            <a:r>
              <a:rPr lang="en-GB" sz="700" b="1" dirty="0">
                <a:ea typeface="+mn-lt"/>
                <a:cs typeface="+mn-lt"/>
              </a:rPr>
              <a:t>?</a:t>
            </a:r>
            <a:endParaRPr lang="en-GB" sz="700" dirty="0">
              <a:ea typeface="+mn-lt"/>
              <a:cs typeface="+mn-lt"/>
            </a:endParaRPr>
          </a:p>
          <a:p>
            <a:endParaRPr lang="en-GB" sz="700" b="1" dirty="0">
              <a:cs typeface="Calibri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1809524" y="3466278"/>
            <a:ext cx="867082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>
                <a:ea typeface="+mn-lt"/>
                <a:cs typeface="+mn-lt"/>
              </a:rPr>
              <a:t>What is fertilisation</a:t>
            </a:r>
            <a:r>
              <a:rPr lang="en-GB" sz="700" b="1" dirty="0">
                <a:ea typeface="+mn-lt"/>
                <a:cs typeface="+mn-lt"/>
              </a:rPr>
              <a:t>?</a:t>
            </a:r>
            <a:endParaRPr lang="en-GB" sz="700" dirty="0">
              <a:ea typeface="+mn-lt"/>
              <a:cs typeface="+mn-lt"/>
            </a:endParaRPr>
          </a:p>
          <a:p>
            <a:endParaRPr lang="en-GB" sz="700" b="1" dirty="0">
              <a:cs typeface="Calibri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3932863" y="2421320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causes the seasons.</a:t>
            </a:r>
            <a:endParaRPr lang="en-GB" sz="700" b="1" dirty="0"/>
          </a:p>
        </p:txBody>
      </p:sp>
      <p:sp>
        <p:nvSpPr>
          <p:cNvPr id="150" name="TextBox 149"/>
          <p:cNvSpPr txBox="1"/>
          <p:nvPr/>
        </p:nvSpPr>
        <p:spPr>
          <a:xfrm>
            <a:off x="2521288" y="2436267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satellite</a:t>
            </a:r>
            <a:r>
              <a:rPr lang="en-GB" sz="700" b="1" dirty="0"/>
              <a:t>?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3633427" y="4366033"/>
            <a:ext cx="86621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different types of chemical reactions?</a:t>
            </a:r>
            <a:endParaRPr lang="en-GB" sz="700" b="1" dirty="0"/>
          </a:p>
        </p:txBody>
      </p:sp>
      <p:sp>
        <p:nvSpPr>
          <p:cNvPr id="102" name="TextBox 101"/>
          <p:cNvSpPr txBox="1"/>
          <p:nvPr/>
        </p:nvSpPr>
        <p:spPr>
          <a:xfrm>
            <a:off x="4382409" y="4364431"/>
            <a:ext cx="9966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key observations of a chemical reaction happening?</a:t>
            </a:r>
            <a:endParaRPr lang="en-GB" sz="700" b="1" dirty="0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0C812F17-4AFA-4517-9C94-959C932BE772}"/>
              </a:ext>
            </a:extLst>
          </p:cNvPr>
          <p:cNvSpPr txBox="1"/>
          <p:nvPr/>
        </p:nvSpPr>
        <p:spPr>
          <a:xfrm>
            <a:off x="1628208" y="2392735"/>
            <a:ext cx="867082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700" dirty="0"/>
              <a:t>What is the order of the planets in our solar system?</a:t>
            </a:r>
            <a:endParaRPr lang="en-GB" sz="700" dirty="0">
              <a:cs typeface="Calibri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2517585" y="7337196"/>
            <a:ext cx="91847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does an accurate graph look like?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656434" y="6352697"/>
            <a:ext cx="87553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organelles in a plant cell?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2930813" y="6441595"/>
            <a:ext cx="86708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diffusion?</a:t>
            </a: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49E972BA-8A6A-4EEB-AF5C-712BB47C3A4F}"/>
              </a:ext>
            </a:extLst>
          </p:cNvPr>
          <p:cNvSpPr/>
          <p:nvPr/>
        </p:nvSpPr>
        <p:spPr>
          <a:xfrm>
            <a:off x="5852457" y="5328384"/>
            <a:ext cx="933055" cy="91796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The difference between physical and chemical reactions. </a:t>
            </a:r>
          </a:p>
        </p:txBody>
      </p:sp>
      <p:sp>
        <p:nvSpPr>
          <p:cNvPr id="107" name="Rectangle 106">
            <a:extLst>
              <a:ext uri="{FF2B5EF4-FFF2-40B4-BE49-F238E27FC236}">
                <a16:creationId xmlns:a16="http://schemas.microsoft.com/office/drawing/2014/main" id="{5C22E37A-B92A-4D4B-BCB4-22F1B9D9AB03}"/>
              </a:ext>
            </a:extLst>
          </p:cNvPr>
          <p:cNvSpPr/>
          <p:nvPr/>
        </p:nvSpPr>
        <p:spPr>
          <a:xfrm>
            <a:off x="5852458" y="4540891"/>
            <a:ext cx="933054" cy="79431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Topic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1)Chemical Reactions</a:t>
            </a:r>
            <a:br>
              <a:rPr lang="en-GB" sz="800" dirty="0">
                <a:solidFill>
                  <a:schemeClr val="tx1"/>
                </a:solidFill>
                <a:cs typeface="Calibri"/>
              </a:rPr>
            </a:br>
            <a:r>
              <a:rPr lang="en-GB" sz="800" dirty="0">
                <a:solidFill>
                  <a:schemeClr val="tx1"/>
                </a:solidFill>
              </a:rPr>
              <a:t>2) </a:t>
            </a:r>
            <a:r>
              <a:rPr lang="en-GB" sz="800" dirty="0">
                <a:solidFill>
                  <a:schemeClr val="tx1"/>
                </a:solidFill>
                <a:ea typeface="+mn-lt"/>
                <a:cs typeface="+mn-lt"/>
              </a:rPr>
              <a:t>Food and digestion</a:t>
            </a:r>
            <a:br>
              <a:rPr lang="en-GB" sz="800" dirty="0"/>
            </a:br>
            <a:endParaRPr lang="en-GB" sz="800" dirty="0">
              <a:solidFill>
                <a:schemeClr val="tx1"/>
              </a:solidFill>
              <a:cs typeface="Calibri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C36FA730-88B8-480D-AEC8-D79792803441}"/>
              </a:ext>
            </a:extLst>
          </p:cNvPr>
          <p:cNvSpPr txBox="1"/>
          <p:nvPr/>
        </p:nvSpPr>
        <p:spPr>
          <a:xfrm>
            <a:off x="3283935" y="2388746"/>
            <a:ext cx="8670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phases of the moon</a:t>
            </a:r>
            <a:r>
              <a:rPr lang="en-GB" sz="7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2" ma:contentTypeDescription="Create a new document." ma:contentTypeScope="" ma:versionID="c1d0bf63e149c422c26957761e32c63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f6dcea2a3da1f6811ec8af618615bd3a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40071B-0B0E-421F-81FA-B55087F95314}">
  <ds:schemaRefs>
    <ds:schemaRef ds:uri="http://schemas.microsoft.com/office/2006/documentManagement/types"/>
    <ds:schemaRef ds:uri="1ccfb3b9-5c03-4012-82d0-741db3a39192"/>
    <ds:schemaRef ds:uri="http://www.w3.org/XML/1998/namespace"/>
    <ds:schemaRef ds:uri="http://purl.org/dc/dcmitype/"/>
    <ds:schemaRef ds:uri="6000f9f4-4ba0-4a48-a68f-9cd618ac1877"/>
    <ds:schemaRef ds:uri="http://purl.org/dc/terms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F06E2A14-68D6-4752-BF68-883FF34EB9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C2C95AC-5736-4F69-9643-4F8D78685D2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516</TotalTime>
  <Words>421</Words>
  <Application>Microsoft Office PowerPoint</Application>
  <PresentationFormat>A4 Paper (210x297 mm)</PresentationFormat>
  <Paragraphs>74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99</cp:revision>
  <dcterms:created xsi:type="dcterms:W3CDTF">2019-07-02T10:31:49Z</dcterms:created>
  <dcterms:modified xsi:type="dcterms:W3CDTF">2024-07-12T07:34:13Z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529400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