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76" d="100"/>
          <a:sy n="76" d="100"/>
        </p:scale>
        <p:origin x="2218" y="-5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 – PE (Year 8 Boys)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71598" y="2966809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H="1">
              <a:off x="307975" y="5951732"/>
              <a:ext cx="2471320" cy="1469979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672702" y="8779459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Year 8 this way!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092139" y="8469040"/>
            <a:ext cx="175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teaching, support staff, pastoral leaders</a:t>
            </a:r>
          </a:p>
          <a:p>
            <a:pPr algn="ctr"/>
            <a:r>
              <a:rPr lang="en-US" sz="800" dirty="0"/>
              <a:t> and SLT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05932" y="9420811"/>
            <a:ext cx="14974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Learn about our ethos and what it looks like in practice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4218325" y="9414899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Meet our Head Boy and Girl and Senior prefect team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688100" y="8462422"/>
            <a:ext cx="11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Start to embed an enthusiasm and thirst for learning</a:t>
            </a:r>
          </a:p>
        </p:txBody>
      </p:sp>
      <p:sp>
        <p:nvSpPr>
          <p:cNvPr id="262" name="Oval 261"/>
          <p:cNvSpPr/>
          <p:nvPr/>
        </p:nvSpPr>
        <p:spPr>
          <a:xfrm>
            <a:off x="921806" y="8285715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1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779620" y="8061707"/>
            <a:ext cx="416511" cy="202119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490236" y="7687876"/>
            <a:ext cx="184849" cy="35519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196278" y="7561083"/>
            <a:ext cx="60494" cy="37106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897215" y="7561083"/>
            <a:ext cx="3051" cy="38450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51130" y="7561083"/>
            <a:ext cx="24515" cy="429701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308214" y="754545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/>
          <p:cNvSpPr/>
          <p:nvPr/>
        </p:nvSpPr>
        <p:spPr>
          <a:xfrm>
            <a:off x="4989422" y="671211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Autumn Term 2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5960521" y="6158736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r>
              <a:rPr lang="en-GB" sz="800" dirty="0">
                <a:solidFill>
                  <a:schemeClr val="tx1"/>
                </a:solidFill>
              </a:rPr>
              <a:t>Topic: Football</a:t>
            </a:r>
          </a:p>
          <a:p>
            <a:r>
              <a:rPr lang="en-GB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28789" y="5764627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r>
              <a:rPr lang="en-GB" sz="800" dirty="0">
                <a:solidFill>
                  <a:schemeClr val="tx1"/>
                </a:solidFill>
              </a:rPr>
              <a:t>Topic: Rugby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590085" y="655728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916397" y="545962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807378" y="6572359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6878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974" y="655728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3719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085577" y="656472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Oval 295"/>
          <p:cNvSpPr/>
          <p:nvPr/>
        </p:nvSpPr>
        <p:spPr>
          <a:xfrm>
            <a:off x="815359" y="5668883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1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6050661" y="4777390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r>
              <a:rPr lang="en-GB" sz="800" dirty="0">
                <a:solidFill>
                  <a:schemeClr val="tx1"/>
                </a:solidFill>
              </a:rPr>
              <a:t>Topic: Dance &amp; Gymnastics</a:t>
            </a:r>
          </a:p>
          <a:p>
            <a:endParaRPr lang="en-GB" sz="800" dirty="0">
              <a:solidFill>
                <a:schemeClr val="tx1"/>
              </a:solidFill>
            </a:endParaRP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99" name="Oval 298"/>
          <p:cNvSpPr/>
          <p:nvPr/>
        </p:nvSpPr>
        <p:spPr>
          <a:xfrm>
            <a:off x="4816479" y="4751596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Spring Term 2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20498" y="8348605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Topic: Basketball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02" name="Oval 301"/>
          <p:cNvSpPr/>
          <p:nvPr/>
        </p:nvSpPr>
        <p:spPr>
          <a:xfrm>
            <a:off x="881581" y="3678224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1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8" y="1538089"/>
            <a:ext cx="5591175" cy="1800225"/>
          </a:xfrm>
          <a:prstGeom prst="rect">
            <a:avLst/>
          </a:prstGeom>
        </p:spPr>
      </p:pic>
      <p:sp>
        <p:nvSpPr>
          <p:cNvPr id="304" name="Oval 303"/>
          <p:cNvSpPr/>
          <p:nvPr/>
        </p:nvSpPr>
        <p:spPr>
          <a:xfrm>
            <a:off x="216716" y="254311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8 Preparation</a:t>
            </a:r>
          </a:p>
        </p:txBody>
      </p:sp>
      <p:sp>
        <p:nvSpPr>
          <p:cNvPr id="303" name="Oval 302"/>
          <p:cNvSpPr/>
          <p:nvPr/>
        </p:nvSpPr>
        <p:spPr>
          <a:xfrm>
            <a:off x="4806381" y="256152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Year 8 Summer Term 2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9" y="938954"/>
            <a:ext cx="1216512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Year 9 this way!</a:t>
            </a:r>
          </a:p>
        </p:txBody>
      </p: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930008" y="553970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458384" y="553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986247" y="55418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33618" y="553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428500" y="553569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96470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53574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20316" y="4571263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1814883" y="448423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56357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1476" y="455139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5991679" y="2448732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Topic: Softball</a:t>
            </a:r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131172" y="3540542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640674" y="3535321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176389" y="354496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679329" y="357291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218325" y="356225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748038" y="354496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 327"/>
          <p:cNvSpPr/>
          <p:nvPr/>
        </p:nvSpPr>
        <p:spPr>
          <a:xfrm>
            <a:off x="90867" y="3679114"/>
            <a:ext cx="718498" cy="684847"/>
          </a:xfrm>
          <a:prstGeom prst="rect">
            <a:avLst/>
          </a:prstGeom>
          <a:solidFill>
            <a:srgbClr val="F6F6F6"/>
          </a:solidFill>
          <a:ln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Assessment:</a:t>
            </a:r>
          </a:p>
          <a:p>
            <a:pPr algn="ctr"/>
            <a:endParaRPr lang="en-GB" sz="800" dirty="0">
              <a:solidFill>
                <a:schemeClr val="tx1"/>
              </a:solidFill>
            </a:endParaRPr>
          </a:p>
          <a:p>
            <a:r>
              <a:rPr lang="en-GB" sz="800" dirty="0">
                <a:solidFill>
                  <a:schemeClr val="tx1"/>
                </a:solidFill>
              </a:rPr>
              <a:t>Topic: Athletics</a:t>
            </a:r>
          </a:p>
          <a:p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30" name="Straight Connector 32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043241" y="2542845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2552743" y="2537624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88458" y="2547268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130394" y="2564559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660107" y="2547267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597000" y="2535806"/>
            <a:ext cx="6562" cy="415755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Oval 335"/>
          <p:cNvSpPr/>
          <p:nvPr/>
        </p:nvSpPr>
        <p:spPr>
          <a:xfrm>
            <a:off x="3976378" y="1345777"/>
            <a:ext cx="1185298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End of Year Assessment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6409" y="1693151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Revision techniques shared</a:t>
            </a:r>
          </a:p>
          <a:p>
            <a:pPr algn="ctr"/>
            <a:r>
              <a:rPr lang="en-US" sz="800" dirty="0"/>
              <a:t> and modelled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1099605" y="1383603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Practice questions completed and assessed</a:t>
            </a:r>
          </a:p>
        </p:txBody>
      </p:sp>
      <p:sp>
        <p:nvSpPr>
          <p:cNvPr id="341" name="TextBox 340">
            <a:extLst>
              <a:ext uri="{FF2B5EF4-FFF2-40B4-BE49-F238E27FC236}">
                <a16:creationId xmlns:a16="http://schemas.microsoft.com/office/drawing/2014/main" id="{C4A79582-07C9-724E-B8B3-9661E7D84670}"/>
              </a:ext>
            </a:extLst>
          </p:cNvPr>
          <p:cNvSpPr txBox="1"/>
          <p:nvPr/>
        </p:nvSpPr>
        <p:spPr>
          <a:xfrm>
            <a:off x="2350489" y="1573048"/>
            <a:ext cx="1561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Model answers unpicked and critiqued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05870" y="6382386"/>
            <a:ext cx="65686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Difference between close dribbling and running with the ball </a:t>
            </a:r>
          </a:p>
          <a:p>
            <a:r>
              <a:rPr lang="en-GB" sz="600" dirty="0"/>
              <a:t>L2- Why we turn in football</a:t>
            </a:r>
          </a:p>
          <a:p>
            <a:endParaRPr lang="en-GB" sz="900" dirty="0"/>
          </a:p>
        </p:txBody>
      </p:sp>
      <p:sp>
        <p:nvSpPr>
          <p:cNvPr id="78" name="TextBox 77"/>
          <p:cNvSpPr txBox="1"/>
          <p:nvPr/>
        </p:nvSpPr>
        <p:spPr>
          <a:xfrm>
            <a:off x="3551130" y="6393471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Rules- free kick, corner, penalties, cards, </a:t>
            </a:r>
          </a:p>
          <a:p>
            <a:r>
              <a:rPr lang="en-GB" sz="600" dirty="0"/>
              <a:t>L6- Passing and receiving on the move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035980" y="6403021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How to place my shots</a:t>
            </a:r>
          </a:p>
          <a:p>
            <a:r>
              <a:rPr lang="en-GB" sz="600" dirty="0"/>
              <a:t>L8- Defending as a pair- press and cover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519524" y="6382648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Attacking 1v1/2v1- creating space</a:t>
            </a:r>
          </a:p>
          <a:p>
            <a:r>
              <a:rPr lang="en-GB" sz="600" dirty="0"/>
              <a:t>L10- Attacking principles of play</a:t>
            </a:r>
          </a:p>
          <a:p>
            <a:endParaRPr lang="en-GB" sz="600" dirty="0"/>
          </a:p>
        </p:txBody>
      </p:sp>
      <p:sp>
        <p:nvSpPr>
          <p:cNvPr id="82" name="TextBox 81"/>
          <p:cNvSpPr txBox="1"/>
          <p:nvPr/>
        </p:nvSpPr>
        <p:spPr>
          <a:xfrm>
            <a:off x="1793216" y="6471791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L11- Defending principles of play</a:t>
            </a:r>
          </a:p>
          <a:p>
            <a:r>
              <a:rPr lang="en-GB" sz="600" dirty="0"/>
              <a:t>L12- Rules and organisation </a:t>
            </a:r>
          </a:p>
          <a:p>
            <a:endParaRPr lang="en-GB" sz="600" dirty="0"/>
          </a:p>
        </p:txBody>
      </p:sp>
      <p:sp>
        <p:nvSpPr>
          <p:cNvPr id="85" name="TextBox 84"/>
          <p:cNvSpPr txBox="1"/>
          <p:nvPr/>
        </p:nvSpPr>
        <p:spPr>
          <a:xfrm>
            <a:off x="2901103" y="5481829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Attacking Play- understanding of width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384612" y="5357463"/>
            <a:ext cx="6568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Passing &amp; Receiving (2v1) against opponents</a:t>
            </a:r>
          </a:p>
          <a:p>
            <a:r>
              <a:rPr lang="en-GB" sz="600" dirty="0"/>
              <a:t>L4- Tackling effectively against  moving opponent </a:t>
            </a:r>
          </a:p>
          <a:p>
            <a:endParaRPr lang="en-GB" sz="600" dirty="0"/>
          </a:p>
        </p:txBody>
      </p:sp>
      <p:sp>
        <p:nvSpPr>
          <p:cNvPr id="87" name="TextBox 86"/>
          <p:cNvSpPr txBox="1"/>
          <p:nvPr/>
        </p:nvSpPr>
        <p:spPr>
          <a:xfrm>
            <a:off x="3416227" y="5360669"/>
            <a:ext cx="6568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L8- Developing Tackling Technique</a:t>
            </a:r>
          </a:p>
          <a:p>
            <a:r>
              <a:rPr lang="en-GB" sz="600" dirty="0"/>
              <a:t>pass within small sided games to get past defenders </a:t>
            </a:r>
          </a:p>
          <a:p>
            <a:endParaRPr lang="en-GB" sz="600" dirty="0"/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88" name="TextBox 87"/>
          <p:cNvSpPr txBox="1"/>
          <p:nvPr/>
        </p:nvSpPr>
        <p:spPr>
          <a:xfrm>
            <a:off x="4021758" y="5329849"/>
            <a:ext cx="6568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Correct technique when kicking in rugby  </a:t>
            </a:r>
          </a:p>
          <a:p>
            <a:r>
              <a:rPr lang="en-GB" sz="600" dirty="0"/>
              <a:t>L10- Rucking-roles of support players when rucking in rugby 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605871" y="5435387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L11- perform a small line out with the correct technique</a:t>
            </a:r>
          </a:p>
          <a:p>
            <a:r>
              <a:rPr lang="en-GB" sz="600" dirty="0"/>
              <a:t>L12- develop knowledge of when a scrum is used.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872064" y="5323653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Ball Handling/Familiarisation against opponents</a:t>
            </a:r>
          </a:p>
          <a:p>
            <a:r>
              <a:rPr lang="en-GB" sz="600" dirty="0"/>
              <a:t>L2- Developing passing with </a:t>
            </a:r>
            <a:r>
              <a:rPr lang="en-GB" sz="600" dirty="0" err="1"/>
              <a:t>dummie</a:t>
            </a:r>
            <a:r>
              <a:rPr lang="en-GB" sz="600" dirty="0"/>
              <a:t> and switch pass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767595" y="4296428"/>
            <a:ext cx="607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take off and land safely and with control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649661" y="4481713"/>
            <a:ext cx="657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L3-perform flight using apparatus  </a:t>
            </a:r>
          </a:p>
          <a:p>
            <a:r>
              <a:rPr lang="en-GB" sz="600" dirty="0"/>
              <a:t>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504804" y="4363961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perform more advanced vaults- straddle and through 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96" name="TextBox 95"/>
          <p:cNvSpPr txBox="1"/>
          <p:nvPr/>
        </p:nvSpPr>
        <p:spPr>
          <a:xfrm>
            <a:off x="833371" y="7407706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Passing &amp; Receiving to outwit opponents</a:t>
            </a:r>
          </a:p>
          <a:p>
            <a:r>
              <a:rPr lang="en-GB" sz="600" dirty="0"/>
              <a:t>L2- Using the triple threat position</a:t>
            </a:r>
          </a:p>
          <a:p>
            <a:endParaRPr lang="en-GB" sz="600" dirty="0"/>
          </a:p>
        </p:txBody>
      </p:sp>
      <p:sp>
        <p:nvSpPr>
          <p:cNvPr id="98" name="TextBox 97"/>
          <p:cNvSpPr txBox="1"/>
          <p:nvPr/>
        </p:nvSpPr>
        <p:spPr>
          <a:xfrm>
            <a:off x="1513109" y="7343187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creating space</a:t>
            </a:r>
          </a:p>
          <a:p>
            <a:r>
              <a:rPr lang="en-GB" sz="600" dirty="0"/>
              <a:t>L4- range of dribbling to get past opponents </a:t>
            </a:r>
          </a:p>
          <a:p>
            <a:endParaRPr lang="en-GB" sz="600" dirty="0"/>
          </a:p>
        </p:txBody>
      </p:sp>
      <p:sp>
        <p:nvSpPr>
          <p:cNvPr id="102" name="TextBox 101"/>
          <p:cNvSpPr txBox="1"/>
          <p:nvPr/>
        </p:nvSpPr>
        <p:spPr>
          <a:xfrm>
            <a:off x="2226525" y="7316107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defending skills (1v1). i.e. interception, strip, side step</a:t>
            </a:r>
          </a:p>
          <a:p>
            <a:r>
              <a:rPr lang="en-GB" sz="600" dirty="0"/>
              <a:t>L6- Developing an understanding of rebounding</a:t>
            </a:r>
          </a:p>
          <a:p>
            <a:endParaRPr lang="en-GB" sz="6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854518" y="7331115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Developing shooting with a jump shot </a:t>
            </a:r>
          </a:p>
          <a:p>
            <a:r>
              <a:rPr lang="en-GB" sz="600" dirty="0"/>
              <a:t>L8- benefits of each type of shot</a:t>
            </a:r>
          </a:p>
          <a:p>
            <a:endParaRPr lang="en-GB" sz="600" dirty="0"/>
          </a:p>
          <a:p>
            <a:endParaRPr lang="en-GB" sz="600" dirty="0"/>
          </a:p>
        </p:txBody>
      </p:sp>
      <p:sp>
        <p:nvSpPr>
          <p:cNvPr id="105" name="TextBox 104"/>
          <p:cNvSpPr txBox="1"/>
          <p:nvPr/>
        </p:nvSpPr>
        <p:spPr>
          <a:xfrm>
            <a:off x="3551130" y="7349560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Movement off the ball</a:t>
            </a:r>
          </a:p>
          <a:p>
            <a:r>
              <a:rPr lang="en-GB" sz="600" dirty="0"/>
              <a:t>L10- Passing and moving as a team in a game 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331674" y="7417886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L11- Using skills learnt within game scenario </a:t>
            </a:r>
          </a:p>
          <a:p>
            <a:r>
              <a:rPr lang="en-GB" sz="600" dirty="0"/>
              <a:t>L12- applying basic attacking and defending principles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4092139" y="2299897"/>
            <a:ext cx="65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fielding- using the long barrier</a:t>
            </a:r>
          </a:p>
          <a:p>
            <a:r>
              <a:rPr lang="en-GB" sz="600" dirty="0"/>
              <a:t>L2- using the overarm throw when fielding</a:t>
            </a:r>
          </a:p>
          <a:p>
            <a:endParaRPr lang="en-GB" sz="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3588884" y="2300351"/>
            <a:ext cx="656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Outwitting opponent when fielding (base selection) -  </a:t>
            </a:r>
          </a:p>
          <a:p>
            <a:r>
              <a:rPr lang="en-GB" sz="600" dirty="0"/>
              <a:t>L4- Applying foul ball and strike rule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3029026" y="2345002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Catching technique in base fielding </a:t>
            </a:r>
          </a:p>
          <a:p>
            <a:r>
              <a:rPr lang="en-GB" sz="600" dirty="0"/>
              <a:t>L6- how and why we back up in fielding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2504804" y="2313823"/>
            <a:ext cx="656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bowling technique and rules</a:t>
            </a:r>
          </a:p>
          <a:p>
            <a:r>
              <a:rPr lang="en-GB" sz="600" dirty="0"/>
              <a:t>L8- knowledge and understanding of how to tag batters when fielding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990371" y="2351980"/>
            <a:ext cx="656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using the correct batting technique</a:t>
            </a:r>
          </a:p>
          <a:p>
            <a:r>
              <a:rPr lang="en-GB" sz="600" dirty="0"/>
              <a:t>L10- outwitting opponents when batting 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450239" y="2509130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L11- Scoring within a game of softball</a:t>
            </a:r>
          </a:p>
          <a:p>
            <a:endParaRPr lang="en-GB" sz="6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118900" y="3287270"/>
            <a:ext cx="6568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L1- using crouch start top develop Sprinting</a:t>
            </a:r>
          </a:p>
          <a:p>
            <a:r>
              <a:rPr lang="en-GB" sz="600" dirty="0"/>
              <a:t>Technique (100m)</a:t>
            </a:r>
          </a:p>
          <a:p>
            <a:r>
              <a:rPr lang="en-GB" sz="600" dirty="0"/>
              <a:t>L2- Long Jump- rules around take off and landing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2615176" y="3299965"/>
            <a:ext cx="6568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Shot Put-develop an understanding of the why some pupils throw further. </a:t>
            </a:r>
          </a:p>
          <a:p>
            <a:r>
              <a:rPr lang="en-GB" sz="600" dirty="0"/>
              <a:t>L4- Middle Distance (800m)- evaluating performance 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3116221" y="3196191"/>
            <a:ext cx="65686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L5- Javelin- evaluating and self assessing performance </a:t>
            </a:r>
          </a:p>
          <a:p>
            <a:r>
              <a:rPr lang="en-GB" sz="600" dirty="0"/>
              <a:t>L6- Developing Sprint Technique (200m)- adjust body movements to create more drive/speed/power.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684820" y="3193755"/>
            <a:ext cx="5462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L7- Discuss- recording distances</a:t>
            </a:r>
          </a:p>
          <a:p>
            <a:r>
              <a:rPr lang="en-GB" sz="600" dirty="0"/>
              <a:t>L8- 100m Relay- decisions about pupils strengths and placement in the relay teams legs.</a:t>
            </a:r>
          </a:p>
          <a:p>
            <a:endParaRPr lang="en-GB" sz="600" dirty="0"/>
          </a:p>
        </p:txBody>
      </p:sp>
      <p:sp>
        <p:nvSpPr>
          <p:cNvPr id="119" name="TextBox 118"/>
          <p:cNvSpPr txBox="1"/>
          <p:nvPr/>
        </p:nvSpPr>
        <p:spPr>
          <a:xfrm>
            <a:off x="4190275" y="3486008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L9- High Jump- recording and analysing height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7EEFB9-BEA4-BDAF-847A-8C7CD388E1F7}"/>
              </a:ext>
            </a:extLst>
          </p:cNvPr>
          <p:cNvSpPr txBox="1"/>
          <p:nvPr/>
        </p:nvSpPr>
        <p:spPr>
          <a:xfrm>
            <a:off x="4027311" y="6370638"/>
            <a:ext cx="6568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L3- Play a short pass against opponents </a:t>
            </a:r>
          </a:p>
          <a:p>
            <a:r>
              <a:rPr lang="en-GB" sz="600" dirty="0"/>
              <a:t>L4- Receive to play forward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09258A-CC41-C1DB-E55C-45AEC1EBC1FE}"/>
              </a:ext>
            </a:extLst>
          </p:cNvPr>
          <p:cNvSpPr txBox="1"/>
          <p:nvPr/>
        </p:nvSpPr>
        <p:spPr>
          <a:xfrm>
            <a:off x="4813348" y="3484988"/>
            <a:ext cx="65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dirty="0"/>
              <a:t>Understanding strengths and areas for development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C595150-47EE-4F62-B0E5-64C648534FEE}"/>
              </a:ext>
            </a:extLst>
          </p:cNvPr>
          <p:cNvSpPr txBox="1"/>
          <p:nvPr/>
        </p:nvSpPr>
        <p:spPr>
          <a:xfrm>
            <a:off x="1748145" y="4564379"/>
            <a:ext cx="8687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dirty="0"/>
              <a:t>L6- Performing rotation-</a:t>
            </a:r>
          </a:p>
          <a:p>
            <a:r>
              <a:rPr lang="en-GB" sz="600" dirty="0"/>
              <a:t> rolls &amp; handsprings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D76FF9F-7CA4-45F3-AA9D-F6C85F75EFA7}"/>
              </a:ext>
            </a:extLst>
          </p:cNvPr>
          <p:cNvSpPr txBox="1"/>
          <p:nvPr/>
        </p:nvSpPr>
        <p:spPr>
          <a:xfrm>
            <a:off x="3014039" y="4558007"/>
            <a:ext cx="9042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dirty="0"/>
              <a:t>L4- performing different</a:t>
            </a:r>
          </a:p>
          <a:p>
            <a:r>
              <a:rPr lang="en-GB" sz="600" dirty="0"/>
              <a:t> types of vault 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0F88C00-F188-4C1B-BDB9-9A6F54FF4A8F}"/>
              </a:ext>
            </a:extLst>
          </p:cNvPr>
          <p:cNvSpPr txBox="1"/>
          <p:nvPr/>
        </p:nvSpPr>
        <p:spPr>
          <a:xfrm>
            <a:off x="4152041" y="4364965"/>
            <a:ext cx="347472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00" dirty="0"/>
              <a:t>L2- Perform a</a:t>
            </a:r>
          </a:p>
          <a:p>
            <a:r>
              <a:rPr lang="en-GB" sz="600" dirty="0"/>
              <a:t> variety of </a:t>
            </a:r>
          </a:p>
          <a:p>
            <a:r>
              <a:rPr lang="en-GB" sz="600" dirty="0"/>
              <a:t>jumps showing</a:t>
            </a:r>
          </a:p>
          <a:p>
            <a:r>
              <a:rPr lang="en-GB" sz="600" dirty="0"/>
              <a:t>quality and </a:t>
            </a:r>
          </a:p>
          <a:p>
            <a:r>
              <a:rPr lang="en-GB" sz="600" dirty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2983352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</TotalTime>
  <Words>629</Words>
  <Application>Microsoft Office PowerPoint</Application>
  <PresentationFormat>A4 Paper (210x297 mm)</PresentationFormat>
  <Paragraphs>107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 – PE (Year 8 Boys)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Mark Nicolson</cp:lastModifiedBy>
  <cp:revision>54</cp:revision>
  <dcterms:created xsi:type="dcterms:W3CDTF">2019-07-02T10:31:49Z</dcterms:created>
  <dcterms:modified xsi:type="dcterms:W3CDTF">2026-02-02T13:24:51Z</dcterms:modified>
</cp:coreProperties>
</file>