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85" autoAdjust="0"/>
    <p:restoredTop sz="94660"/>
  </p:normalViewPr>
  <p:slideViewPr>
    <p:cSldViewPr snapToGrid="0">
      <p:cViewPr>
        <p:scale>
          <a:sx n="100" d="100"/>
          <a:sy n="100" d="100"/>
        </p:scale>
        <p:origin x="1674" y="-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1BD34009-7487-4CB0-8BC7-0D999CEF339E}"/>
              </a:ext>
            </a:extLst>
          </p:cNvPr>
          <p:cNvSpPr/>
          <p:nvPr/>
        </p:nvSpPr>
        <p:spPr>
          <a:xfrm>
            <a:off x="0" y="-45306"/>
            <a:ext cx="6858000" cy="99513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255" name="Group 254"/>
          <p:cNvGrpSpPr/>
          <p:nvPr/>
        </p:nvGrpSpPr>
        <p:grpSpPr>
          <a:xfrm>
            <a:off x="307975" y="2960966"/>
            <a:ext cx="6550025" cy="6414848"/>
            <a:chOff x="307975" y="2969963"/>
            <a:chExt cx="6550025" cy="6414848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38465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 rotWithShape="1">
            <a:blip r:embed="rId2"/>
            <a:srcRect l="8420"/>
            <a:stretch/>
          </p:blipFill>
          <p:spPr>
            <a:xfrm>
              <a:off x="647700" y="3930987"/>
              <a:ext cx="5962106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1a</a:t>
            </a:r>
          </a:p>
        </p:txBody>
      </p:sp>
      <p:sp>
        <p:nvSpPr>
          <p:cNvPr id="273" name="Oval 272"/>
          <p:cNvSpPr/>
          <p:nvPr/>
        </p:nvSpPr>
        <p:spPr>
          <a:xfrm>
            <a:off x="5082060" y="7311431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1b</a:t>
            </a:r>
          </a:p>
        </p:txBody>
      </p:sp>
      <p:sp>
        <p:nvSpPr>
          <p:cNvPr id="296" name="Oval 295"/>
          <p:cNvSpPr/>
          <p:nvPr/>
        </p:nvSpPr>
        <p:spPr>
          <a:xfrm>
            <a:off x="534445" y="637223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2a</a:t>
            </a:r>
          </a:p>
        </p:txBody>
      </p:sp>
      <p:sp>
        <p:nvSpPr>
          <p:cNvPr id="299" name="Oval 298"/>
          <p:cNvSpPr/>
          <p:nvPr/>
        </p:nvSpPr>
        <p:spPr>
          <a:xfrm>
            <a:off x="4879412" y="5201144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2b</a:t>
            </a:r>
          </a:p>
        </p:txBody>
      </p:sp>
      <p:sp>
        <p:nvSpPr>
          <p:cNvPr id="302" name="Oval 301"/>
          <p:cNvSpPr/>
          <p:nvPr/>
        </p:nvSpPr>
        <p:spPr>
          <a:xfrm>
            <a:off x="824606" y="430361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3a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513" y="1622085"/>
            <a:ext cx="5591175" cy="1800225"/>
          </a:xfrm>
          <a:prstGeom prst="rect">
            <a:avLst/>
          </a:prstGeom>
        </p:spPr>
      </p:pic>
      <p:sp>
        <p:nvSpPr>
          <p:cNvPr id="303" name="Oval 302"/>
          <p:cNvSpPr/>
          <p:nvPr/>
        </p:nvSpPr>
        <p:spPr>
          <a:xfrm>
            <a:off x="5476971" y="323209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3b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9 this way!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136027" y="2444484"/>
            <a:ext cx="769443" cy="338554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Measure of location</a:t>
            </a:r>
            <a:endParaRPr lang="en-GB" sz="8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9918" y="2821985"/>
            <a:ext cx="124" cy="2228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4057204" y="3452660"/>
            <a:ext cx="1048294" cy="33855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Area of trapezia and circles</a:t>
            </a:r>
            <a:endParaRPr lang="en-GB" sz="800" dirty="0"/>
          </a:p>
        </p:txBody>
      </p:sp>
      <p:sp>
        <p:nvSpPr>
          <p:cNvPr id="131" name="TextBox 130"/>
          <p:cNvSpPr txBox="1"/>
          <p:nvPr/>
        </p:nvSpPr>
        <p:spPr>
          <a:xfrm>
            <a:off x="3054071" y="2428854"/>
            <a:ext cx="915526" cy="338554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The data handling cycle</a:t>
            </a:r>
            <a:endParaRPr lang="en-GB" sz="800" dirty="0"/>
          </a:p>
        </p:txBody>
      </p:sp>
      <p:sp>
        <p:nvSpPr>
          <p:cNvPr id="133" name="TextBox 132"/>
          <p:cNvSpPr txBox="1"/>
          <p:nvPr/>
        </p:nvSpPr>
        <p:spPr>
          <a:xfrm>
            <a:off x="2588901" y="3441642"/>
            <a:ext cx="1136705" cy="33855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Angles in parallel lines and polygons</a:t>
            </a: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49629" y="4752539"/>
            <a:ext cx="9331" cy="25389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3" name="TextBox 142"/>
          <p:cNvSpPr txBox="1"/>
          <p:nvPr/>
        </p:nvSpPr>
        <p:spPr>
          <a:xfrm>
            <a:off x="2202801" y="4385533"/>
            <a:ext cx="795207" cy="338554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Standard Index Form</a:t>
            </a:r>
            <a:endParaRPr lang="en-GB" sz="800" dirty="0"/>
          </a:p>
        </p:txBody>
      </p:sp>
      <p:sp>
        <p:nvSpPr>
          <p:cNvPr id="144" name="TextBox 143"/>
          <p:cNvSpPr txBox="1"/>
          <p:nvPr/>
        </p:nvSpPr>
        <p:spPr>
          <a:xfrm>
            <a:off x="3205060" y="4399686"/>
            <a:ext cx="889791" cy="338554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Fractions and Percentages</a:t>
            </a:r>
            <a:endParaRPr lang="en-GB" sz="800" dirty="0"/>
          </a:p>
        </p:txBody>
      </p:sp>
      <p:sp>
        <p:nvSpPr>
          <p:cNvPr id="145" name="TextBox 144"/>
          <p:cNvSpPr txBox="1"/>
          <p:nvPr/>
        </p:nvSpPr>
        <p:spPr>
          <a:xfrm>
            <a:off x="1449514" y="3518541"/>
            <a:ext cx="807789" cy="215444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Number Sense</a:t>
            </a:r>
            <a:endParaRPr lang="en-GB" sz="800" dirty="0"/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59041" y="58295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995258" y="5753333"/>
            <a:ext cx="6252" cy="2558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3646835" y="5434554"/>
            <a:ext cx="721062" cy="21544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Sequences</a:t>
            </a:r>
            <a:endParaRPr lang="en-GB" sz="800" dirty="0"/>
          </a:p>
        </p:txBody>
      </p:sp>
      <p:sp>
        <p:nvSpPr>
          <p:cNvPr id="157" name="TextBox 156"/>
          <p:cNvSpPr txBox="1"/>
          <p:nvPr/>
        </p:nvSpPr>
        <p:spPr>
          <a:xfrm>
            <a:off x="1753493" y="5416286"/>
            <a:ext cx="1007619" cy="33855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Brackets, equations    and inequalities      </a:t>
            </a:r>
            <a:endParaRPr lang="en-GB" sz="800" dirty="0"/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78066" y="684643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5902" y="683325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62272" y="686879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2673177" y="6533734"/>
            <a:ext cx="1015175" cy="215444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Representing data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4022379" y="6437227"/>
            <a:ext cx="953109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Working in the Cartesian  Plane</a:t>
            </a:r>
            <a:endParaRPr lang="en-GB" sz="800" dirty="0"/>
          </a:p>
        </p:txBody>
      </p:sp>
      <p:sp>
        <p:nvSpPr>
          <p:cNvPr id="169" name="TextBox 168"/>
          <p:cNvSpPr txBox="1"/>
          <p:nvPr/>
        </p:nvSpPr>
        <p:spPr>
          <a:xfrm>
            <a:off x="1836420" y="6476767"/>
            <a:ext cx="711700" cy="338554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Tables and probability</a:t>
            </a: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023274" y="7870592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6780" y="78380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94890" y="787983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1552861" y="7532916"/>
            <a:ext cx="808162" cy="215444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/>
              <a:t>Ratio and scale</a:t>
            </a:r>
            <a:endParaRPr lang="en-GB" sz="800" dirty="0"/>
          </a:p>
        </p:txBody>
      </p:sp>
      <p:sp>
        <p:nvSpPr>
          <p:cNvPr id="177" name="TextBox 176"/>
          <p:cNvSpPr txBox="1"/>
          <p:nvPr/>
        </p:nvSpPr>
        <p:spPr>
          <a:xfrm>
            <a:off x="2763859" y="7465286"/>
            <a:ext cx="786790" cy="338554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Multiplicative change</a:t>
            </a:r>
            <a:endParaRPr lang="en-GB" sz="800" dirty="0"/>
          </a:p>
        </p:txBody>
      </p:sp>
      <p:sp>
        <p:nvSpPr>
          <p:cNvPr id="180" name="TextBox 179"/>
          <p:cNvSpPr txBox="1"/>
          <p:nvPr/>
        </p:nvSpPr>
        <p:spPr>
          <a:xfrm>
            <a:off x="3677146" y="7467481"/>
            <a:ext cx="932670" cy="338554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Multiplying and dividing fractions</a:t>
            </a:r>
            <a:endParaRPr lang="en-GB" sz="800" dirty="0"/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E7F714D3-D2E0-DD45-B99C-4F653616C900}"/>
              </a:ext>
            </a:extLst>
          </p:cNvPr>
          <p:cNvCxnSpPr>
            <a:cxnSpLocks/>
          </p:cNvCxnSpPr>
          <p:nvPr/>
        </p:nvCxnSpPr>
        <p:spPr>
          <a:xfrm flipV="1">
            <a:off x="2550169" y="476155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F7DEC4D8-8377-4C42-BD21-3BE72B07C34B}"/>
              </a:ext>
            </a:extLst>
          </p:cNvPr>
          <p:cNvSpPr txBox="1"/>
          <p:nvPr/>
        </p:nvSpPr>
        <p:spPr>
          <a:xfrm>
            <a:off x="4333295" y="4488987"/>
            <a:ext cx="524247" cy="21544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Indices</a:t>
            </a:r>
            <a:endParaRPr lang="en-GB" sz="800" dirty="0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D44AFDE-88FF-B44B-921F-70ACA1CCE626}"/>
              </a:ext>
            </a:extLst>
          </p:cNvPr>
          <p:cNvSpPr/>
          <p:nvPr/>
        </p:nvSpPr>
        <p:spPr>
          <a:xfrm>
            <a:off x="5539751" y="2215748"/>
            <a:ext cx="1116679" cy="759930"/>
          </a:xfrm>
          <a:prstGeom prst="rect">
            <a:avLst/>
          </a:prstGeom>
          <a:solidFill>
            <a:srgbClr val="F6F6F6"/>
          </a:solidFill>
          <a:ln w="317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 Unit 6-Reasoning with Data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D44AFDE-88FF-B44B-921F-70ACA1CCE626}"/>
              </a:ext>
            </a:extLst>
          </p:cNvPr>
          <p:cNvSpPr/>
          <p:nvPr/>
        </p:nvSpPr>
        <p:spPr>
          <a:xfrm>
            <a:off x="5444561" y="6372233"/>
            <a:ext cx="1257884" cy="759930"/>
          </a:xfrm>
          <a:prstGeom prst="rect">
            <a:avLst/>
          </a:prstGeom>
          <a:solidFill>
            <a:srgbClr val="F6F6F6"/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 Unit 2-Representations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D44AFDE-88FF-B44B-921F-70ACA1CCE626}"/>
              </a:ext>
            </a:extLst>
          </p:cNvPr>
          <p:cNvSpPr/>
          <p:nvPr/>
        </p:nvSpPr>
        <p:spPr>
          <a:xfrm>
            <a:off x="79506" y="5281261"/>
            <a:ext cx="1116679" cy="759930"/>
          </a:xfrm>
          <a:prstGeom prst="rect">
            <a:avLst/>
          </a:prstGeom>
          <a:solidFill>
            <a:srgbClr val="F6F6F6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 Unit 3-Algebraic Techniques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0D44AFDE-88FF-B44B-921F-70ACA1CCE626}"/>
              </a:ext>
            </a:extLst>
          </p:cNvPr>
          <p:cNvSpPr/>
          <p:nvPr/>
        </p:nvSpPr>
        <p:spPr>
          <a:xfrm>
            <a:off x="5685723" y="4437832"/>
            <a:ext cx="1116679" cy="759930"/>
          </a:xfrm>
          <a:prstGeom prst="rect">
            <a:avLst/>
          </a:prstGeom>
          <a:solidFill>
            <a:srgbClr val="F6F6F6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 Unit 4- Developing Numbers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D44AFDE-88FF-B44B-921F-70ACA1CCE626}"/>
              </a:ext>
            </a:extLst>
          </p:cNvPr>
          <p:cNvSpPr/>
          <p:nvPr/>
        </p:nvSpPr>
        <p:spPr>
          <a:xfrm>
            <a:off x="155191" y="3491434"/>
            <a:ext cx="1116679" cy="759930"/>
          </a:xfrm>
          <a:prstGeom prst="rect">
            <a:avLst/>
          </a:prstGeom>
          <a:solidFill>
            <a:srgbClr val="F6F6F6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 Unit 5- Developing Geometry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D44AFDE-88FF-B44B-921F-70ACA1CCE626}"/>
              </a:ext>
            </a:extLst>
          </p:cNvPr>
          <p:cNvSpPr/>
          <p:nvPr/>
        </p:nvSpPr>
        <p:spPr>
          <a:xfrm>
            <a:off x="163313" y="7460366"/>
            <a:ext cx="1116679" cy="759930"/>
          </a:xfrm>
          <a:prstGeom prst="rect">
            <a:avLst/>
          </a:prstGeom>
          <a:solidFill>
            <a:srgbClr val="F6F6F6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 Unit 1-Proportional Reasoning</a:t>
            </a:r>
          </a:p>
        </p:txBody>
      </p:sp>
      <p:sp>
        <p:nvSpPr>
          <p:cNvPr id="101" name="Oval 100"/>
          <p:cNvSpPr/>
          <p:nvPr/>
        </p:nvSpPr>
        <p:spPr>
          <a:xfrm>
            <a:off x="5486400" y="8766215"/>
            <a:ext cx="1361172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KS3 maths continues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21FC8B0-46C4-4F23-895D-17BEC02ED047}"/>
              </a:ext>
            </a:extLst>
          </p:cNvPr>
          <p:cNvSpPr txBox="1"/>
          <p:nvPr/>
        </p:nvSpPr>
        <p:spPr>
          <a:xfrm>
            <a:off x="1319549" y="693379"/>
            <a:ext cx="4196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9900CC"/>
                </a:solidFill>
              </a:rPr>
              <a:t>Year 8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1834" y="280233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BBDF8A6-CF69-4F6E-BD12-536404A3634F}"/>
              </a:ext>
            </a:extLst>
          </p:cNvPr>
          <p:cNvCxnSpPr>
            <a:cxnSpLocks/>
          </p:cNvCxnSpPr>
          <p:nvPr/>
        </p:nvCxnSpPr>
        <p:spPr>
          <a:xfrm flipV="1">
            <a:off x="2501841" y="282799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ACE00EEC-A58F-42DC-9EF6-9B0D7A67EA61}"/>
              </a:ext>
            </a:extLst>
          </p:cNvPr>
          <p:cNvSpPr txBox="1"/>
          <p:nvPr/>
        </p:nvSpPr>
        <p:spPr>
          <a:xfrm>
            <a:off x="2138545" y="2423730"/>
            <a:ext cx="774621" cy="33855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Straight line graphs</a:t>
            </a:r>
            <a:endParaRPr lang="en-GB" sz="8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13BBBF7-BD85-443B-B100-126CC03A4A38}"/>
              </a:ext>
            </a:extLst>
          </p:cNvPr>
          <p:cNvSpPr/>
          <p:nvPr/>
        </p:nvSpPr>
        <p:spPr>
          <a:xfrm>
            <a:off x="395543" y="1687609"/>
            <a:ext cx="1116679" cy="759930"/>
          </a:xfrm>
          <a:prstGeom prst="rect">
            <a:avLst/>
          </a:prstGeom>
          <a:solidFill>
            <a:srgbClr val="F6F6F6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 Unit 7-Linear graphs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01926" y="377995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48871" y="377620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40064" y="373125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33402" y="476630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8EA1A64A95B48ADAE4238B8CD4F3E" ma:contentTypeVersion="6" ma:contentTypeDescription="Create a new document." ma:contentTypeScope="" ma:versionID="ee9848478c77b94d44e90bb5177f526e">
  <xsd:schema xmlns:xsd="http://www.w3.org/2001/XMLSchema" xmlns:xs="http://www.w3.org/2001/XMLSchema" xmlns:p="http://schemas.microsoft.com/office/2006/metadata/properties" xmlns:ns2="8c699e22-bc51-43b2-9ee5-14f528ae003b" xmlns:ns3="1ccfb3b9-5c03-4012-82d0-741db3a39192" targetNamespace="http://schemas.microsoft.com/office/2006/metadata/properties" ma:root="true" ma:fieldsID="0ace8ac5efe6a12ea83e252b95d7650b" ns2:_="" ns3:_="">
    <xsd:import namespace="8c699e22-bc51-43b2-9ee5-14f528ae003b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99e22-bc51-43b2-9ee5-14f528ae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C8735F-67C2-42A3-AF3B-839D46B839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4108E1-1C6A-4AB4-B449-D015C17A30C1}">
  <ds:schemaRefs>
    <ds:schemaRef ds:uri="http://purl.org/dc/terms/"/>
    <ds:schemaRef ds:uri="8c699e22-bc51-43b2-9ee5-14f528ae003b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1ccfb3b9-5c03-4012-82d0-741db3a39192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7F216DF-3660-47EF-A9A8-F31BAD9AA6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699e22-bc51-43b2-9ee5-14f528ae003b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129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Claire Cragg</cp:lastModifiedBy>
  <cp:revision>62</cp:revision>
  <dcterms:created xsi:type="dcterms:W3CDTF">2019-07-02T10:31:49Z</dcterms:created>
  <dcterms:modified xsi:type="dcterms:W3CDTF">2022-03-02T22:15:30Z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0x0101001938EA1A64A95B48ADAE4238B8CD4F3E</vt:lpwstr>
  </property>
</Properties>
</file>