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</p:sldIdLst>
  <p:sldSz cx="6858000" cy="9906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CC"/>
    <a:srgbClr val="F6F6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7685" autoAdjust="0"/>
    <p:restoredTop sz="94660"/>
  </p:normalViewPr>
  <p:slideViewPr>
    <p:cSldViewPr snapToGrid="0">
      <p:cViewPr>
        <p:scale>
          <a:sx n="100" d="100"/>
          <a:sy n="100" d="100"/>
        </p:scale>
        <p:origin x="1674" y="-4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02/03/2022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38053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02/03/2022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114518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02/03/2022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494781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02/03/2022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26905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02/03/2022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914950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02/03/2022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54362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02/03/2022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03585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02/03/2022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49419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02/03/2022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74129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02/03/2022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183045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02/03/2022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01421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BFD676-D3C3-4AA9-9270-1CC973D195A6}" type="datetimeFigureOut">
              <a:rPr lang="en-GB" smtClean="0"/>
              <a:t>02/03/2022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FF0F16-4201-4FCD-B7CA-23BD0A2E0C6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39946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Rectangle 63">
            <a:extLst>
              <a:ext uri="{FF2B5EF4-FFF2-40B4-BE49-F238E27FC236}">
                <a16:creationId xmlns:a16="http://schemas.microsoft.com/office/drawing/2014/main" id="{1BD34009-7487-4CB0-8BC7-0D999CEF339E}"/>
              </a:ext>
            </a:extLst>
          </p:cNvPr>
          <p:cNvSpPr/>
          <p:nvPr/>
        </p:nvSpPr>
        <p:spPr>
          <a:xfrm>
            <a:off x="0" y="-45306"/>
            <a:ext cx="6858000" cy="995130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6858000" cy="692801"/>
          </a:xfrm>
          <a:solidFill>
            <a:srgbClr val="9900CC"/>
          </a:solidFill>
        </p:spPr>
        <p:txBody>
          <a:bodyPr>
            <a:noAutofit/>
          </a:bodyPr>
          <a:lstStyle/>
          <a:p>
            <a:r>
              <a:rPr lang="en-GB" sz="4400" dirty="0">
                <a:solidFill>
                  <a:schemeClr val="bg1"/>
                </a:solidFill>
                <a:latin typeface="Waltograph UI" panose="03080602000000000000" pitchFamily="66" charset="0"/>
              </a:rPr>
              <a:t>The BHS Learning Journey</a:t>
            </a:r>
          </a:p>
        </p:txBody>
      </p:sp>
      <p:sp>
        <p:nvSpPr>
          <p:cNvPr id="248" name="AutoShape 2" descr="Image result for road carto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grpSp>
        <p:nvGrpSpPr>
          <p:cNvPr id="255" name="Group 254"/>
          <p:cNvGrpSpPr/>
          <p:nvPr/>
        </p:nvGrpSpPr>
        <p:grpSpPr>
          <a:xfrm>
            <a:off x="307975" y="2960966"/>
            <a:ext cx="6550025" cy="6414848"/>
            <a:chOff x="307975" y="2969963"/>
            <a:chExt cx="6550025" cy="6414848"/>
          </a:xfrm>
        </p:grpSpPr>
        <p:pic>
          <p:nvPicPr>
            <p:cNvPr id="250" name="Picture 249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flipV="1">
              <a:off x="307975" y="6938465"/>
              <a:ext cx="6550025" cy="2446346"/>
            </a:xfrm>
            <a:prstGeom prst="rect">
              <a:avLst/>
            </a:prstGeom>
          </p:spPr>
        </p:pic>
        <p:pic>
          <p:nvPicPr>
            <p:cNvPr id="251" name="Picture 250"/>
            <p:cNvPicPr>
              <a:picLocks noChangeAspect="1"/>
            </p:cNvPicPr>
            <p:nvPr/>
          </p:nvPicPr>
          <p:blipFill rotWithShape="1">
            <a:blip r:embed="rId2"/>
            <a:srcRect l="8420"/>
            <a:stretch/>
          </p:blipFill>
          <p:spPr>
            <a:xfrm>
              <a:off x="647700" y="3930987"/>
              <a:ext cx="5962106" cy="2446346"/>
            </a:xfrm>
            <a:prstGeom prst="rect">
              <a:avLst/>
            </a:prstGeom>
          </p:spPr>
        </p:pic>
        <p:pic>
          <p:nvPicPr>
            <p:cNvPr id="253" name="Picture 252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 flipH="1">
              <a:off x="307975" y="5951732"/>
              <a:ext cx="2471320" cy="1469979"/>
            </a:xfrm>
            <a:prstGeom prst="rect">
              <a:avLst/>
            </a:prstGeom>
          </p:spPr>
        </p:pic>
        <p:pic>
          <p:nvPicPr>
            <p:cNvPr id="254" name="Picture 253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596647" y="2969963"/>
              <a:ext cx="2152692" cy="1440794"/>
            </a:xfrm>
            <a:prstGeom prst="rect">
              <a:avLst/>
            </a:prstGeom>
          </p:spPr>
        </p:pic>
      </p:grpSp>
      <p:sp>
        <p:nvSpPr>
          <p:cNvPr id="262" name="Oval 261"/>
          <p:cNvSpPr/>
          <p:nvPr/>
        </p:nvSpPr>
        <p:spPr>
          <a:xfrm>
            <a:off x="921806" y="8285715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Year 8 Autumn Term 1a</a:t>
            </a:r>
          </a:p>
        </p:txBody>
      </p:sp>
      <p:sp>
        <p:nvSpPr>
          <p:cNvPr id="273" name="Oval 272"/>
          <p:cNvSpPr/>
          <p:nvPr/>
        </p:nvSpPr>
        <p:spPr>
          <a:xfrm>
            <a:off x="5082060" y="7311431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Year 8 Autumn Term 1b</a:t>
            </a:r>
          </a:p>
        </p:txBody>
      </p:sp>
      <p:sp>
        <p:nvSpPr>
          <p:cNvPr id="296" name="Oval 295"/>
          <p:cNvSpPr/>
          <p:nvPr/>
        </p:nvSpPr>
        <p:spPr>
          <a:xfrm>
            <a:off x="534445" y="6372233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Year 8 Spring Term 2a</a:t>
            </a:r>
          </a:p>
        </p:txBody>
      </p:sp>
      <p:sp>
        <p:nvSpPr>
          <p:cNvPr id="299" name="Oval 298"/>
          <p:cNvSpPr/>
          <p:nvPr/>
        </p:nvSpPr>
        <p:spPr>
          <a:xfrm>
            <a:off x="4879412" y="5201144"/>
            <a:ext cx="1185298" cy="821430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Year 8 Spring Term 2b</a:t>
            </a:r>
          </a:p>
        </p:txBody>
      </p:sp>
      <p:sp>
        <p:nvSpPr>
          <p:cNvPr id="302" name="Oval 301"/>
          <p:cNvSpPr/>
          <p:nvPr/>
        </p:nvSpPr>
        <p:spPr>
          <a:xfrm>
            <a:off x="824606" y="4303613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Year 8 Summer Term 3a</a:t>
            </a:r>
          </a:p>
        </p:txBody>
      </p:sp>
      <p:pic>
        <p:nvPicPr>
          <p:cNvPr id="306" name="Picture 30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2513" y="1622085"/>
            <a:ext cx="5591175" cy="1800225"/>
          </a:xfrm>
          <a:prstGeom prst="rect">
            <a:avLst/>
          </a:prstGeom>
        </p:spPr>
      </p:pic>
      <p:sp>
        <p:nvSpPr>
          <p:cNvPr id="303" name="Oval 302"/>
          <p:cNvSpPr/>
          <p:nvPr/>
        </p:nvSpPr>
        <p:spPr>
          <a:xfrm>
            <a:off x="5476971" y="3232099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Year 8 Summer Term 3b</a:t>
            </a:r>
          </a:p>
        </p:txBody>
      </p:sp>
      <p:sp>
        <p:nvSpPr>
          <p:cNvPr id="308" name="Rectangle 307"/>
          <p:cNvSpPr/>
          <p:nvPr/>
        </p:nvSpPr>
        <p:spPr>
          <a:xfrm>
            <a:off x="5177701" y="840759"/>
            <a:ext cx="90329" cy="105862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07" name="Pentagon 306"/>
          <p:cNvSpPr/>
          <p:nvPr/>
        </p:nvSpPr>
        <p:spPr>
          <a:xfrm>
            <a:off x="5048839" y="938954"/>
            <a:ext cx="1216512" cy="329988"/>
          </a:xfrm>
          <a:prstGeom prst="homePlate">
            <a:avLst/>
          </a:prstGeom>
          <a:solidFill>
            <a:srgbClr val="9900C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/>
              <a:t>Year 9 this way!</a:t>
            </a:r>
          </a:p>
        </p:txBody>
      </p:sp>
      <p:sp>
        <p:nvSpPr>
          <p:cNvPr id="117" name="TextBox 116"/>
          <p:cNvSpPr txBox="1"/>
          <p:nvPr/>
        </p:nvSpPr>
        <p:spPr>
          <a:xfrm>
            <a:off x="4136027" y="2444484"/>
            <a:ext cx="769443" cy="338554"/>
          </a:xfrm>
          <a:prstGeom prst="rect">
            <a:avLst/>
          </a:prstGeom>
          <a:noFill/>
          <a:ln w="31750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Measure of location</a:t>
            </a:r>
            <a:endParaRPr lang="en-GB" sz="800" dirty="0"/>
          </a:p>
        </p:txBody>
      </p:sp>
      <p:sp>
        <p:nvSpPr>
          <p:cNvPr id="118" name="TextBox 117"/>
          <p:cNvSpPr txBox="1"/>
          <p:nvPr/>
        </p:nvSpPr>
        <p:spPr>
          <a:xfrm>
            <a:off x="3471310" y="2480809"/>
            <a:ext cx="47689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600" dirty="0"/>
          </a:p>
        </p:txBody>
      </p:sp>
      <p:sp>
        <p:nvSpPr>
          <p:cNvPr id="119" name="TextBox 118"/>
          <p:cNvSpPr txBox="1"/>
          <p:nvPr/>
        </p:nvSpPr>
        <p:spPr>
          <a:xfrm>
            <a:off x="3911947" y="2488531"/>
            <a:ext cx="47689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600" dirty="0"/>
          </a:p>
        </p:txBody>
      </p:sp>
      <p:sp>
        <p:nvSpPr>
          <p:cNvPr id="120" name="TextBox 119"/>
          <p:cNvSpPr txBox="1"/>
          <p:nvPr/>
        </p:nvSpPr>
        <p:spPr>
          <a:xfrm>
            <a:off x="4452590" y="2490308"/>
            <a:ext cx="47689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600" dirty="0"/>
          </a:p>
        </p:txBody>
      </p:sp>
      <p:cxnSp>
        <p:nvCxnSpPr>
          <p:cNvPr id="127" name="Straight Connector 126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489918" y="2821985"/>
            <a:ext cx="124" cy="222824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8" name="TextBox 127"/>
          <p:cNvSpPr txBox="1"/>
          <p:nvPr/>
        </p:nvSpPr>
        <p:spPr>
          <a:xfrm>
            <a:off x="4057204" y="3452660"/>
            <a:ext cx="1048294" cy="338554"/>
          </a:xfrm>
          <a:prstGeom prst="rect">
            <a:avLst/>
          </a:prstGeom>
          <a:noFill/>
          <a:ln w="28575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Area of trapezia and circles</a:t>
            </a:r>
            <a:endParaRPr lang="en-GB" sz="800" dirty="0"/>
          </a:p>
        </p:txBody>
      </p:sp>
      <p:sp>
        <p:nvSpPr>
          <p:cNvPr id="131" name="TextBox 130"/>
          <p:cNvSpPr txBox="1"/>
          <p:nvPr/>
        </p:nvSpPr>
        <p:spPr>
          <a:xfrm>
            <a:off x="3054071" y="2428854"/>
            <a:ext cx="915526" cy="338554"/>
          </a:xfrm>
          <a:prstGeom prst="rect">
            <a:avLst/>
          </a:prstGeom>
          <a:noFill/>
          <a:ln w="31750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The data handling cycle</a:t>
            </a:r>
            <a:endParaRPr lang="en-GB" sz="800" dirty="0"/>
          </a:p>
        </p:txBody>
      </p:sp>
      <p:sp>
        <p:nvSpPr>
          <p:cNvPr id="133" name="TextBox 132"/>
          <p:cNvSpPr txBox="1"/>
          <p:nvPr/>
        </p:nvSpPr>
        <p:spPr>
          <a:xfrm>
            <a:off x="2588901" y="3441642"/>
            <a:ext cx="1136705" cy="338554"/>
          </a:xfrm>
          <a:prstGeom prst="rect">
            <a:avLst/>
          </a:prstGeom>
          <a:noFill/>
          <a:ln w="28575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Angles in parallel lines and polygons</a:t>
            </a:r>
          </a:p>
        </p:txBody>
      </p:sp>
      <p:cxnSp>
        <p:nvCxnSpPr>
          <p:cNvPr id="139" name="Straight Connector 138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649629" y="4752539"/>
            <a:ext cx="9331" cy="253890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0" name="TextBox 139"/>
          <p:cNvSpPr txBox="1"/>
          <p:nvPr/>
        </p:nvSpPr>
        <p:spPr>
          <a:xfrm>
            <a:off x="2398686" y="4456292"/>
            <a:ext cx="47689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600" dirty="0"/>
          </a:p>
        </p:txBody>
      </p:sp>
      <p:sp>
        <p:nvSpPr>
          <p:cNvPr id="143" name="TextBox 142"/>
          <p:cNvSpPr txBox="1"/>
          <p:nvPr/>
        </p:nvSpPr>
        <p:spPr>
          <a:xfrm>
            <a:off x="2202801" y="4385533"/>
            <a:ext cx="795207" cy="338554"/>
          </a:xfrm>
          <a:prstGeom prst="rect">
            <a:avLst/>
          </a:prstGeom>
          <a:noFill/>
          <a:ln w="317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Standard Index Form</a:t>
            </a:r>
            <a:endParaRPr lang="en-GB" sz="800" dirty="0"/>
          </a:p>
        </p:txBody>
      </p:sp>
      <p:sp>
        <p:nvSpPr>
          <p:cNvPr id="144" name="TextBox 143"/>
          <p:cNvSpPr txBox="1"/>
          <p:nvPr/>
        </p:nvSpPr>
        <p:spPr>
          <a:xfrm>
            <a:off x="3205060" y="4399686"/>
            <a:ext cx="889791" cy="338554"/>
          </a:xfrm>
          <a:prstGeom prst="rect">
            <a:avLst/>
          </a:prstGeom>
          <a:noFill/>
          <a:ln w="317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Fractions and Percentages</a:t>
            </a:r>
            <a:endParaRPr lang="en-GB" sz="800" dirty="0"/>
          </a:p>
        </p:txBody>
      </p:sp>
      <p:sp>
        <p:nvSpPr>
          <p:cNvPr id="145" name="TextBox 144"/>
          <p:cNvSpPr txBox="1"/>
          <p:nvPr/>
        </p:nvSpPr>
        <p:spPr>
          <a:xfrm>
            <a:off x="1449514" y="3518541"/>
            <a:ext cx="807789" cy="215444"/>
          </a:xfrm>
          <a:prstGeom prst="rect">
            <a:avLst/>
          </a:prstGeom>
          <a:noFill/>
          <a:ln w="317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Number Sense</a:t>
            </a:r>
            <a:endParaRPr lang="en-GB" sz="800" dirty="0"/>
          </a:p>
        </p:txBody>
      </p:sp>
      <p:cxnSp>
        <p:nvCxnSpPr>
          <p:cNvPr id="146" name="Straight Connector 145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259041" y="5829551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3995258" y="5753333"/>
            <a:ext cx="6252" cy="255833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" name="TextBox 152"/>
          <p:cNvSpPr txBox="1"/>
          <p:nvPr/>
        </p:nvSpPr>
        <p:spPr>
          <a:xfrm>
            <a:off x="3646835" y="5434554"/>
            <a:ext cx="721062" cy="215444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Sequences</a:t>
            </a:r>
            <a:endParaRPr lang="en-GB" sz="800" dirty="0"/>
          </a:p>
        </p:txBody>
      </p:sp>
      <p:sp>
        <p:nvSpPr>
          <p:cNvPr id="157" name="TextBox 156"/>
          <p:cNvSpPr txBox="1"/>
          <p:nvPr/>
        </p:nvSpPr>
        <p:spPr>
          <a:xfrm>
            <a:off x="1753493" y="5416286"/>
            <a:ext cx="1007619" cy="338554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Brackets, equations    and inequalities      </a:t>
            </a:r>
            <a:endParaRPr lang="en-GB" sz="800" dirty="0"/>
          </a:p>
        </p:txBody>
      </p:sp>
      <p:cxnSp>
        <p:nvCxnSpPr>
          <p:cNvPr id="159" name="Straight Connector 158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078066" y="6846431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Straight Connector 159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485902" y="6833252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Connector 160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262272" y="6868791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6" name="TextBox 165"/>
          <p:cNvSpPr txBox="1"/>
          <p:nvPr/>
        </p:nvSpPr>
        <p:spPr>
          <a:xfrm>
            <a:off x="2673177" y="6533734"/>
            <a:ext cx="1015175" cy="215444"/>
          </a:xfrm>
          <a:prstGeom prst="rect">
            <a:avLst/>
          </a:prstGeom>
          <a:noFill/>
          <a:ln w="28575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Representing data</a:t>
            </a:r>
          </a:p>
        </p:txBody>
      </p:sp>
      <p:sp>
        <p:nvSpPr>
          <p:cNvPr id="168" name="TextBox 167"/>
          <p:cNvSpPr txBox="1"/>
          <p:nvPr/>
        </p:nvSpPr>
        <p:spPr>
          <a:xfrm>
            <a:off x="4022379" y="6437227"/>
            <a:ext cx="953109" cy="338554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Working in the Cartesian  Plane</a:t>
            </a:r>
            <a:endParaRPr lang="en-GB" sz="800" dirty="0"/>
          </a:p>
        </p:txBody>
      </p:sp>
      <p:sp>
        <p:nvSpPr>
          <p:cNvPr id="169" name="TextBox 168"/>
          <p:cNvSpPr txBox="1"/>
          <p:nvPr/>
        </p:nvSpPr>
        <p:spPr>
          <a:xfrm>
            <a:off x="1836420" y="6476767"/>
            <a:ext cx="711700" cy="338554"/>
          </a:xfrm>
          <a:prstGeom prst="rect">
            <a:avLst/>
          </a:prstGeom>
          <a:noFill/>
          <a:ln w="28575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Tables and probability</a:t>
            </a:r>
          </a:p>
        </p:txBody>
      </p:sp>
      <p:cxnSp>
        <p:nvCxnSpPr>
          <p:cNvPr id="170" name="Straight Connector 169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2023274" y="7870592"/>
            <a:ext cx="116146" cy="260024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Straight Connector 173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206780" y="7838051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Straight Connector 174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094890" y="7879838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6" name="TextBox 175"/>
          <p:cNvSpPr txBox="1"/>
          <p:nvPr/>
        </p:nvSpPr>
        <p:spPr>
          <a:xfrm>
            <a:off x="1552861" y="7532916"/>
            <a:ext cx="808162" cy="215444"/>
          </a:xfrm>
          <a:prstGeom prst="rect">
            <a:avLst/>
          </a:prstGeom>
          <a:noFill/>
          <a:ln w="317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800" dirty="0"/>
              <a:t>Ratio and scale</a:t>
            </a:r>
            <a:endParaRPr lang="en-GB" sz="800" dirty="0"/>
          </a:p>
        </p:txBody>
      </p:sp>
      <p:sp>
        <p:nvSpPr>
          <p:cNvPr id="177" name="TextBox 176"/>
          <p:cNvSpPr txBox="1"/>
          <p:nvPr/>
        </p:nvSpPr>
        <p:spPr>
          <a:xfrm>
            <a:off x="2763859" y="7465286"/>
            <a:ext cx="786790" cy="338554"/>
          </a:xfrm>
          <a:prstGeom prst="rect">
            <a:avLst/>
          </a:prstGeom>
          <a:noFill/>
          <a:ln w="317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Multiplicative change</a:t>
            </a:r>
            <a:endParaRPr lang="en-GB" sz="800" dirty="0"/>
          </a:p>
        </p:txBody>
      </p:sp>
      <p:sp>
        <p:nvSpPr>
          <p:cNvPr id="180" name="TextBox 179"/>
          <p:cNvSpPr txBox="1"/>
          <p:nvPr/>
        </p:nvSpPr>
        <p:spPr>
          <a:xfrm>
            <a:off x="3677146" y="7467481"/>
            <a:ext cx="932670" cy="338554"/>
          </a:xfrm>
          <a:prstGeom prst="rect">
            <a:avLst/>
          </a:prstGeom>
          <a:noFill/>
          <a:ln w="317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Multiplying and dividing fractions</a:t>
            </a:r>
            <a:endParaRPr lang="en-GB" sz="800" dirty="0"/>
          </a:p>
        </p:txBody>
      </p:sp>
      <p:cxnSp>
        <p:nvCxnSpPr>
          <p:cNvPr id="105" name="Straight Connector 104">
            <a:extLst>
              <a:ext uri="{FF2B5EF4-FFF2-40B4-BE49-F238E27FC236}">
                <a16:creationId xmlns:a16="http://schemas.microsoft.com/office/drawing/2014/main" id="{E7F714D3-D2E0-DD45-B99C-4F653616C900}"/>
              </a:ext>
            </a:extLst>
          </p:cNvPr>
          <p:cNvCxnSpPr>
            <a:cxnSpLocks/>
          </p:cNvCxnSpPr>
          <p:nvPr/>
        </p:nvCxnSpPr>
        <p:spPr>
          <a:xfrm flipV="1">
            <a:off x="2550169" y="4761555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TextBox 105">
            <a:extLst>
              <a:ext uri="{FF2B5EF4-FFF2-40B4-BE49-F238E27FC236}">
                <a16:creationId xmlns:a16="http://schemas.microsoft.com/office/drawing/2014/main" id="{F7DEC4D8-8377-4C42-BD21-3BE72B07C34B}"/>
              </a:ext>
            </a:extLst>
          </p:cNvPr>
          <p:cNvSpPr txBox="1"/>
          <p:nvPr/>
        </p:nvSpPr>
        <p:spPr>
          <a:xfrm>
            <a:off x="4333295" y="4488987"/>
            <a:ext cx="524247" cy="215444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Indices</a:t>
            </a:r>
            <a:endParaRPr lang="en-GB" sz="800" dirty="0"/>
          </a:p>
        </p:txBody>
      </p:sp>
      <p:sp>
        <p:nvSpPr>
          <p:cNvPr id="107" name="Rectangle 106">
            <a:extLst>
              <a:ext uri="{FF2B5EF4-FFF2-40B4-BE49-F238E27FC236}">
                <a16:creationId xmlns:a16="http://schemas.microsoft.com/office/drawing/2014/main" id="{0D44AFDE-88FF-B44B-921F-70ACA1CCE626}"/>
              </a:ext>
            </a:extLst>
          </p:cNvPr>
          <p:cNvSpPr/>
          <p:nvPr/>
        </p:nvSpPr>
        <p:spPr>
          <a:xfrm>
            <a:off x="5539751" y="2215748"/>
            <a:ext cx="1116679" cy="759930"/>
          </a:xfrm>
          <a:prstGeom prst="rect">
            <a:avLst/>
          </a:prstGeom>
          <a:solidFill>
            <a:srgbClr val="F6F6F6"/>
          </a:solidFill>
          <a:ln w="317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>
                <a:solidFill>
                  <a:schemeClr val="tx1"/>
                </a:solidFill>
              </a:rPr>
              <a:t> Unit 6-Reasoning with Data</a:t>
            </a:r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0D44AFDE-88FF-B44B-921F-70ACA1CCE626}"/>
              </a:ext>
            </a:extLst>
          </p:cNvPr>
          <p:cNvSpPr/>
          <p:nvPr/>
        </p:nvSpPr>
        <p:spPr>
          <a:xfrm>
            <a:off x="5444561" y="6372233"/>
            <a:ext cx="1257884" cy="759930"/>
          </a:xfrm>
          <a:prstGeom prst="rect">
            <a:avLst/>
          </a:prstGeom>
          <a:solidFill>
            <a:srgbClr val="F6F6F6"/>
          </a:solidFill>
          <a:ln w="2857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>
                <a:solidFill>
                  <a:schemeClr val="tx1"/>
                </a:solidFill>
              </a:rPr>
              <a:t> Unit 2-Representations</a:t>
            </a:r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0D44AFDE-88FF-B44B-921F-70ACA1CCE626}"/>
              </a:ext>
            </a:extLst>
          </p:cNvPr>
          <p:cNvSpPr/>
          <p:nvPr/>
        </p:nvSpPr>
        <p:spPr>
          <a:xfrm>
            <a:off x="79506" y="5281261"/>
            <a:ext cx="1116679" cy="759930"/>
          </a:xfrm>
          <a:prstGeom prst="rect">
            <a:avLst/>
          </a:prstGeom>
          <a:solidFill>
            <a:srgbClr val="F6F6F6"/>
          </a:solidFill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>
                <a:solidFill>
                  <a:schemeClr val="tx1"/>
                </a:solidFill>
              </a:rPr>
              <a:t> Unit 3-Algebraic Techniques</a:t>
            </a:r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0D44AFDE-88FF-B44B-921F-70ACA1CCE626}"/>
              </a:ext>
            </a:extLst>
          </p:cNvPr>
          <p:cNvSpPr/>
          <p:nvPr/>
        </p:nvSpPr>
        <p:spPr>
          <a:xfrm>
            <a:off x="5685723" y="4437832"/>
            <a:ext cx="1116679" cy="759930"/>
          </a:xfrm>
          <a:prstGeom prst="rect">
            <a:avLst/>
          </a:prstGeom>
          <a:solidFill>
            <a:srgbClr val="F6F6F6"/>
          </a:solidFill>
          <a:ln w="317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>
                <a:solidFill>
                  <a:schemeClr val="tx1"/>
                </a:solidFill>
              </a:rPr>
              <a:t> Unit 4- Developing Numbers</a:t>
            </a:r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0D44AFDE-88FF-B44B-921F-70ACA1CCE626}"/>
              </a:ext>
            </a:extLst>
          </p:cNvPr>
          <p:cNvSpPr/>
          <p:nvPr/>
        </p:nvSpPr>
        <p:spPr>
          <a:xfrm>
            <a:off x="155191" y="3491434"/>
            <a:ext cx="1116679" cy="759930"/>
          </a:xfrm>
          <a:prstGeom prst="rect">
            <a:avLst/>
          </a:prstGeom>
          <a:solidFill>
            <a:srgbClr val="F6F6F6"/>
          </a:solidFill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>
                <a:solidFill>
                  <a:schemeClr val="tx1"/>
                </a:solidFill>
              </a:rPr>
              <a:t> Unit 5- Developing Geometry</a:t>
            </a:r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id="{0D44AFDE-88FF-B44B-921F-70ACA1CCE626}"/>
              </a:ext>
            </a:extLst>
          </p:cNvPr>
          <p:cNvSpPr/>
          <p:nvPr/>
        </p:nvSpPr>
        <p:spPr>
          <a:xfrm>
            <a:off x="163313" y="7460366"/>
            <a:ext cx="1116679" cy="759930"/>
          </a:xfrm>
          <a:prstGeom prst="rect">
            <a:avLst/>
          </a:prstGeom>
          <a:solidFill>
            <a:srgbClr val="F6F6F6"/>
          </a:solidFill>
          <a:ln w="317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>
                <a:solidFill>
                  <a:schemeClr val="tx1"/>
                </a:solidFill>
              </a:rPr>
              <a:t> Unit 1-Proportional Reasoning</a:t>
            </a:r>
          </a:p>
        </p:txBody>
      </p:sp>
      <p:sp>
        <p:nvSpPr>
          <p:cNvPr id="101" name="Oval 100"/>
          <p:cNvSpPr/>
          <p:nvPr/>
        </p:nvSpPr>
        <p:spPr>
          <a:xfrm>
            <a:off x="5486400" y="8766215"/>
            <a:ext cx="1361172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</a:rPr>
              <a:t>KS3 maths continues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E21FC8B0-46C4-4F23-895D-17BEC02ED047}"/>
              </a:ext>
            </a:extLst>
          </p:cNvPr>
          <p:cNvSpPr txBox="1"/>
          <p:nvPr/>
        </p:nvSpPr>
        <p:spPr>
          <a:xfrm>
            <a:off x="1319549" y="693379"/>
            <a:ext cx="419649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>
                <a:solidFill>
                  <a:srgbClr val="9900CC"/>
                </a:solidFill>
              </a:rPr>
              <a:t>Year 8</a:t>
            </a:r>
          </a:p>
        </p:txBody>
      </p:sp>
      <p:cxnSp>
        <p:nvCxnSpPr>
          <p:cNvPr id="109" name="Straight Connector 108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511834" y="2802336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BBBDF8A6-CF69-4F6E-BD12-536404A3634F}"/>
              </a:ext>
            </a:extLst>
          </p:cNvPr>
          <p:cNvCxnSpPr>
            <a:cxnSpLocks/>
          </p:cNvCxnSpPr>
          <p:nvPr/>
        </p:nvCxnSpPr>
        <p:spPr>
          <a:xfrm flipV="1">
            <a:off x="2501841" y="2827990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>
            <a:extLst>
              <a:ext uri="{FF2B5EF4-FFF2-40B4-BE49-F238E27FC236}">
                <a16:creationId xmlns:a16="http://schemas.microsoft.com/office/drawing/2014/main" id="{ACE00EEC-A58F-42DC-9EF6-9B0D7A67EA61}"/>
              </a:ext>
            </a:extLst>
          </p:cNvPr>
          <p:cNvSpPr txBox="1"/>
          <p:nvPr/>
        </p:nvSpPr>
        <p:spPr>
          <a:xfrm>
            <a:off x="2138545" y="2423730"/>
            <a:ext cx="774621" cy="338554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Straight line graphs</a:t>
            </a:r>
            <a:endParaRPr lang="en-GB" sz="800" dirty="0"/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013BBBF7-BD85-443B-B100-126CC03A4A38}"/>
              </a:ext>
            </a:extLst>
          </p:cNvPr>
          <p:cNvSpPr/>
          <p:nvPr/>
        </p:nvSpPr>
        <p:spPr>
          <a:xfrm>
            <a:off x="395543" y="1687609"/>
            <a:ext cx="1116679" cy="759930"/>
          </a:xfrm>
          <a:prstGeom prst="rect">
            <a:avLst/>
          </a:prstGeom>
          <a:solidFill>
            <a:srgbClr val="F6F6F6"/>
          </a:solidFill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>
                <a:solidFill>
                  <a:schemeClr val="tx1"/>
                </a:solidFill>
              </a:rPr>
              <a:t> Unit 7-Linear graphs</a:t>
            </a:r>
          </a:p>
        </p:txBody>
      </p:sp>
      <p:cxnSp>
        <p:nvCxnSpPr>
          <p:cNvPr id="123" name="Straight Connector 122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601926" y="3779950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248871" y="3776202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Connector 134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1840064" y="3731257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Connector 136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633402" y="4766300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833523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938EA1A64A95B48ADAE4238B8CD4F3E" ma:contentTypeVersion="6" ma:contentTypeDescription="Create a new document." ma:contentTypeScope="" ma:versionID="ee9848478c77b94d44e90bb5177f526e">
  <xsd:schema xmlns:xsd="http://www.w3.org/2001/XMLSchema" xmlns:xs="http://www.w3.org/2001/XMLSchema" xmlns:p="http://schemas.microsoft.com/office/2006/metadata/properties" xmlns:ns2="8c699e22-bc51-43b2-9ee5-14f528ae003b" xmlns:ns3="1ccfb3b9-5c03-4012-82d0-741db3a39192" targetNamespace="http://schemas.microsoft.com/office/2006/metadata/properties" ma:root="true" ma:fieldsID="0ace8ac5efe6a12ea83e252b95d7650b" ns2:_="" ns3:_="">
    <xsd:import namespace="8c699e22-bc51-43b2-9ee5-14f528ae003b"/>
    <xsd:import namespace="1ccfb3b9-5c03-4012-82d0-741db3a3919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c699e22-bc51-43b2-9ee5-14f528ae003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ccfb3b9-5c03-4012-82d0-741db3a39192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3C8735F-67C2-42A3-AF3B-839D46B839A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14108E1-1C6A-4AB4-B449-D015C17A30C1}">
  <ds:schemaRefs>
    <ds:schemaRef ds:uri="http://purl.org/dc/terms/"/>
    <ds:schemaRef ds:uri="8c699e22-bc51-43b2-9ee5-14f528ae003b"/>
    <ds:schemaRef ds:uri="http://purl.org/dc/dcmitype/"/>
    <ds:schemaRef ds:uri="http://www.w3.org/XML/1998/namespace"/>
    <ds:schemaRef ds:uri="http://schemas.openxmlformats.org/package/2006/metadata/core-properties"/>
    <ds:schemaRef ds:uri="http://schemas.microsoft.com/office/2006/documentManagement/types"/>
    <ds:schemaRef ds:uri="http://schemas.microsoft.com/office/2006/metadata/properties"/>
    <ds:schemaRef ds:uri="http://purl.org/dc/elements/1.1/"/>
    <ds:schemaRef ds:uri="1ccfb3b9-5c03-4012-82d0-741db3a39192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37F216DF-3660-47EF-A9A8-F31BAD9AA6F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c699e22-bc51-43b2-9ee5-14f528ae003b"/>
    <ds:schemaRef ds:uri="1ccfb3b9-5c03-4012-82d0-741db3a3919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433</TotalTime>
  <Words>129</Words>
  <Application>Microsoft Office PowerPoint</Application>
  <PresentationFormat>A4 Paper (210x297 mm)</PresentationFormat>
  <Paragraphs>34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Waltograph UI</vt:lpstr>
      <vt:lpstr>Office Theme</vt:lpstr>
      <vt:lpstr>The BHS Learning Journey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Emma Starkey</dc:creator>
  <cp:lastModifiedBy>Claire Cragg</cp:lastModifiedBy>
  <cp:revision>62</cp:revision>
  <dcterms:created xsi:type="dcterms:W3CDTF">2019-07-02T10:31:49Z</dcterms:created>
  <dcterms:modified xsi:type="dcterms:W3CDTF">2022-03-02T22:15:30Z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0x0101001938EA1A64A95B48ADAE4238B8CD4F3E</vt:lpwstr>
  </property>
</Properties>
</file>